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4"/>
  </p:notesMasterIdLst>
  <p:sldIdLst>
    <p:sldId id="751" r:id="rId2"/>
    <p:sldId id="1033" r:id="rId3"/>
    <p:sldId id="571" r:id="rId4"/>
    <p:sldId id="584" r:id="rId5"/>
    <p:sldId id="573" r:id="rId6"/>
    <p:sldId id="355" r:id="rId7"/>
    <p:sldId id="481" r:id="rId8"/>
    <p:sldId id="453" r:id="rId9"/>
    <p:sldId id="485" r:id="rId10"/>
    <p:sldId id="422" r:id="rId11"/>
    <p:sldId id="482" r:id="rId12"/>
    <p:sldId id="487" r:id="rId13"/>
    <p:sldId id="483" r:id="rId14"/>
    <p:sldId id="421" r:id="rId15"/>
    <p:sldId id="430" r:id="rId16"/>
    <p:sldId id="431" r:id="rId17"/>
    <p:sldId id="443" r:id="rId18"/>
    <p:sldId id="432" r:id="rId19"/>
    <p:sldId id="416" r:id="rId20"/>
    <p:sldId id="417" r:id="rId21"/>
    <p:sldId id="418" r:id="rId22"/>
    <p:sldId id="419" r:id="rId23"/>
    <p:sldId id="381" r:id="rId24"/>
    <p:sldId id="1031" r:id="rId25"/>
    <p:sldId id="444" r:id="rId26"/>
    <p:sldId id="445" r:id="rId27"/>
    <p:sldId id="458" r:id="rId28"/>
    <p:sldId id="459" r:id="rId29"/>
    <p:sldId id="457" r:id="rId30"/>
    <p:sldId id="488" r:id="rId31"/>
    <p:sldId id="447" r:id="rId32"/>
    <p:sldId id="446" r:id="rId33"/>
    <p:sldId id="460" r:id="rId34"/>
    <p:sldId id="461" r:id="rId35"/>
    <p:sldId id="462" r:id="rId36"/>
    <p:sldId id="463" r:id="rId37"/>
    <p:sldId id="464" r:id="rId38"/>
    <p:sldId id="470" r:id="rId39"/>
    <p:sldId id="475" r:id="rId40"/>
    <p:sldId id="476" r:id="rId41"/>
    <p:sldId id="465" r:id="rId42"/>
    <p:sldId id="466" r:id="rId43"/>
    <p:sldId id="467" r:id="rId44"/>
    <p:sldId id="478" r:id="rId45"/>
    <p:sldId id="468" r:id="rId46"/>
    <p:sldId id="473" r:id="rId47"/>
    <p:sldId id="477" r:id="rId48"/>
    <p:sldId id="480" r:id="rId49"/>
    <p:sldId id="479" r:id="rId50"/>
    <p:sldId id="471" r:id="rId51"/>
    <p:sldId id="469" r:id="rId52"/>
    <p:sldId id="472" r:id="rId53"/>
    <p:sldId id="574" r:id="rId54"/>
    <p:sldId id="484" r:id="rId55"/>
    <p:sldId id="1030" r:id="rId56"/>
    <p:sldId id="490" r:id="rId57"/>
    <p:sldId id="491" r:id="rId58"/>
    <p:sldId id="492" r:id="rId59"/>
    <p:sldId id="493" r:id="rId60"/>
    <p:sldId id="494" r:id="rId61"/>
    <p:sldId id="495" r:id="rId62"/>
    <p:sldId id="496" r:id="rId63"/>
    <p:sldId id="497" r:id="rId64"/>
    <p:sldId id="498" r:id="rId65"/>
    <p:sldId id="579" r:id="rId66"/>
    <p:sldId id="500" r:id="rId67"/>
    <p:sldId id="501" r:id="rId68"/>
    <p:sldId id="502" r:id="rId69"/>
    <p:sldId id="503" r:id="rId70"/>
    <p:sldId id="585" r:id="rId71"/>
    <p:sldId id="586" r:id="rId72"/>
    <p:sldId id="455" r:id="rId73"/>
    <p:sldId id="587" r:id="rId74"/>
    <p:sldId id="588" r:id="rId75"/>
    <p:sldId id="589" r:id="rId76"/>
    <p:sldId id="595" r:id="rId77"/>
    <p:sldId id="596" r:id="rId78"/>
    <p:sldId id="590" r:id="rId79"/>
    <p:sldId id="474" r:id="rId80"/>
    <p:sldId id="1028" r:id="rId81"/>
    <p:sldId id="591" r:id="rId82"/>
    <p:sldId id="592" r:id="rId83"/>
    <p:sldId id="593" r:id="rId84"/>
    <p:sldId id="594" r:id="rId85"/>
    <p:sldId id="597" r:id="rId86"/>
    <p:sldId id="598" r:id="rId87"/>
    <p:sldId id="599" r:id="rId88"/>
    <p:sldId id="600" r:id="rId89"/>
    <p:sldId id="601" r:id="rId90"/>
    <p:sldId id="602" r:id="rId91"/>
    <p:sldId id="603" r:id="rId92"/>
    <p:sldId id="604" r:id="rId93"/>
    <p:sldId id="605" r:id="rId94"/>
    <p:sldId id="606" r:id="rId95"/>
    <p:sldId id="609" r:id="rId96"/>
    <p:sldId id="608" r:id="rId97"/>
    <p:sldId id="610" r:id="rId98"/>
    <p:sldId id="1029" r:id="rId99"/>
    <p:sldId id="1032" r:id="rId100"/>
    <p:sldId id="607" r:id="rId101"/>
    <p:sldId id="531" r:id="rId102"/>
    <p:sldId id="532" r:id="rId103"/>
    <p:sldId id="533" r:id="rId104"/>
    <p:sldId id="534" r:id="rId105"/>
    <p:sldId id="535" r:id="rId106"/>
    <p:sldId id="575" r:id="rId107"/>
    <p:sldId id="536" r:id="rId108"/>
    <p:sldId id="537" r:id="rId109"/>
    <p:sldId id="538" r:id="rId110"/>
    <p:sldId id="456" r:id="rId111"/>
    <p:sldId id="539" r:id="rId112"/>
    <p:sldId id="541" r:id="rId113"/>
    <p:sldId id="542" r:id="rId114"/>
    <p:sldId id="543" r:id="rId115"/>
    <p:sldId id="544" r:id="rId116"/>
    <p:sldId id="545" r:id="rId117"/>
    <p:sldId id="546" r:id="rId118"/>
    <p:sldId id="547" r:id="rId119"/>
    <p:sldId id="548" r:id="rId120"/>
    <p:sldId id="549" r:id="rId121"/>
    <p:sldId id="550" r:id="rId122"/>
    <p:sldId id="551" r:id="rId123"/>
    <p:sldId id="454" r:id="rId124"/>
    <p:sldId id="552" r:id="rId125"/>
    <p:sldId id="553" r:id="rId126"/>
    <p:sldId id="554" r:id="rId127"/>
    <p:sldId id="555" r:id="rId128"/>
    <p:sldId id="556" r:id="rId129"/>
    <p:sldId id="557" r:id="rId130"/>
    <p:sldId id="558" r:id="rId131"/>
    <p:sldId id="559" r:id="rId132"/>
    <p:sldId id="560" r:id="rId133"/>
    <p:sldId id="561" r:id="rId134"/>
    <p:sldId id="562" r:id="rId135"/>
    <p:sldId id="563" r:id="rId136"/>
    <p:sldId id="564" r:id="rId137"/>
    <p:sldId id="565" r:id="rId138"/>
    <p:sldId id="566" r:id="rId139"/>
    <p:sldId id="567" r:id="rId140"/>
    <p:sldId id="568" r:id="rId141"/>
    <p:sldId id="570" r:id="rId142"/>
    <p:sldId id="1027" r:id="rId1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18" autoAdjust="0"/>
    <p:restoredTop sz="90929"/>
  </p:normalViewPr>
  <p:slideViewPr>
    <p:cSldViewPr>
      <p:cViewPr varScale="1">
        <p:scale>
          <a:sx n="94" d="100"/>
          <a:sy n="94" d="100"/>
        </p:scale>
        <p:origin x="1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21C4EC5-54E8-4A44-99D7-9482ACA261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D413F71-A6E9-488D-A5E3-AFFC395098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25CD3B9-03E5-445B-9995-885F378114C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6806CC31-04E6-48D3-9CC6-1BDACB6754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38055174-1A96-436B-BE44-6753956FCC8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7C3FED6D-221C-40C0-849B-17D71FD3BE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300D9F-EE80-4BB0-B481-42FC3FA4741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963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280A4D-CBB4-4DF2-83ED-E7789927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1F6E1-630C-4509-8D02-50286328A4A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03232D5-19B7-449C-B229-4DCC368D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FF45ED17-3007-4285-91A7-382FCC711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591537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F7C0A9-2A98-4F3E-B721-A62FF42A20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2895F1-B131-4A13-AB04-BC297DE3BAB6}" type="slidenum">
              <a:rPr lang="ru-RU" altLang="ru-RU"/>
              <a:pPr/>
              <a:t>101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20020EE0-B429-4F7D-93C2-CDA706A680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0F77E33F-20E6-4675-9CA7-78FF669B01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86151734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6F8084-273F-4557-8286-870C4300A9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C935D-CF28-49C2-97B0-D9D31DAD6769}" type="slidenum">
              <a:rPr lang="ru-RU" altLang="ru-RU"/>
              <a:pPr/>
              <a:t>102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3755ED3F-9705-43BE-AF3F-5BD1B69846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8EE227DD-7C55-4CAB-81D8-D6FE9151BA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EF2E3C-0AF4-4FC3-BC5D-E2A885FAD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EE183-ACCD-46CC-A661-215BC104CC0A}" type="slidenum">
              <a:rPr lang="ru-RU" altLang="ru-RU"/>
              <a:pPr/>
              <a:t>103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03B6854-B7F6-4714-869F-18A9E294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CEA328C-0363-4A5A-971A-45CB788D8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7673496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F0B1EE-9B78-4750-B39F-AA0EC5F9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AF36C-9103-4670-BA3B-8002462864D6}" type="slidenum">
              <a:rPr lang="ru-RU" altLang="ru-RU"/>
              <a:pPr/>
              <a:t>104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9B283D34-96D6-48E2-9E25-1967EA320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EB00CFC9-07AC-467B-9C47-BD521489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F0B1EE-9B78-4750-B39F-AA0EC5F9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AF36C-9103-4670-BA3B-8002462864D6}" type="slidenum">
              <a:rPr lang="ru-RU" altLang="ru-RU"/>
              <a:pPr/>
              <a:t>105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9B283D34-96D6-48E2-9E25-1967EA320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EB00CFC9-07AC-467B-9C47-BD521489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891122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DF0B1EE-9B78-4750-B39F-AA0EC5F9DA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AF36C-9103-4670-BA3B-8002462864D6}" type="slidenum">
              <a:rPr lang="ru-RU" altLang="ru-RU"/>
              <a:pPr/>
              <a:t>106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9B283D34-96D6-48E2-9E25-1967EA320F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EB00CFC9-07AC-467B-9C47-BD52148959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566988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8878BE8-0307-4442-A899-8425309CF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78C7C-BDA8-4EED-9F71-AAD8574006CF}" type="slidenum">
              <a:rPr lang="ru-RU" altLang="ru-RU"/>
              <a:pPr/>
              <a:t>107</a:t>
            </a:fld>
            <a:endParaRPr lang="ru-RU" altLang="ru-RU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524F8580-98FF-4A67-AD97-557A5FEFC6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67951741-24BC-4E56-B36E-2CF49136AA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C59CBC-D46E-40D3-8235-45A218C9D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F12E7-EBE6-4169-A59C-182F70F4239E}" type="slidenum">
              <a:rPr lang="ru-RU" altLang="ru-RU"/>
              <a:pPr/>
              <a:t>108</a:t>
            </a:fld>
            <a:endParaRPr lang="ru-RU" altLang="ru-RU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129E0F7E-6E1A-4E19-9A4A-B0434D7319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33093FD5-3004-441D-8DC4-8F8859294B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4C3EA9-6E25-4451-9670-7568755F0C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0A1DB-ABE9-42CA-8D6F-6BC92C6E191A}" type="slidenum">
              <a:rPr lang="ru-RU" altLang="ru-RU"/>
              <a:pPr/>
              <a:t>109</a:t>
            </a:fld>
            <a:endParaRPr lang="ru-RU" altLang="ru-RU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C482D0F7-AB3D-4747-A104-486DDCE494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58E826F6-A936-45F3-A1BE-39B64B2BCD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1E49B3-E8F8-43E9-A616-4FA74BF36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4DFC7-F8AE-414A-BEC3-B0EF5C8D63D2}" type="slidenum">
              <a:rPr lang="ru-RU" altLang="ru-RU"/>
              <a:pPr/>
              <a:t>110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1B1CEBE8-B7CF-422A-AB97-D34BCD81E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39FA43CD-8BC2-4A99-8261-CAEF4396D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280A4D-CBB4-4DF2-83ED-E7789927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1F6E1-630C-4509-8D02-50286328A4A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03232D5-19B7-449C-B229-4DCC368D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FF45ED17-3007-4285-91A7-382FCC711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76884490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92249E-C236-4792-A72B-CD5AE75AA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AEB3D-239B-428B-B3C3-748DA6725D31}" type="slidenum">
              <a:rPr lang="ru-RU" altLang="ru-RU"/>
              <a:pPr/>
              <a:t>111</a:t>
            </a:fld>
            <a:endParaRPr lang="ru-RU" altLang="ru-RU"/>
          </a:p>
        </p:txBody>
      </p:sp>
      <p:sp>
        <p:nvSpPr>
          <p:cNvPr id="480258" name="Rectangle 2">
            <a:extLst>
              <a:ext uri="{FF2B5EF4-FFF2-40B4-BE49-F238E27FC236}">
                <a16:creationId xmlns:a16="http://schemas.microsoft.com/office/drawing/2014/main" id="{5A2E539D-6A84-4158-AA94-6C1A16C9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F41A5A9B-72BD-4ED2-B91A-AAC2F21AB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115FECA-925D-4DFA-B2AF-616C9D98BB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597A8-6811-40EC-A522-FA5F2E8AB63D}" type="slidenum">
              <a:rPr lang="ru-RU" altLang="ru-RU"/>
              <a:pPr/>
              <a:t>112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551F732E-2E3C-4779-9BA1-71092E95BD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84F21ABC-E677-4188-B05A-B293203DA1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54BEAE5-A06D-462A-B126-D76E69B9C7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0BA491-AE85-46CF-A3A6-98AC4B6660B1}" type="slidenum">
              <a:rPr lang="ru-RU" altLang="ru-RU"/>
              <a:pPr/>
              <a:t>113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350E5EEC-F56D-4347-AC54-C025A5CAE0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606B6AF4-4A0D-4E34-BBEA-721F8933CB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EF5ED0A-6168-46C9-9A95-A5BB6E534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41BCF7-53C9-43A1-B659-67D2C2851005}" type="slidenum">
              <a:rPr lang="ru-RU" altLang="ru-RU"/>
              <a:pPr/>
              <a:t>114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F8D3755B-E9FA-433C-970F-131CA8A69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1D69EB96-25EF-4CE6-A443-5F2A7C6E91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3D6E18F-0161-4652-AB95-C953855A8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CE700-F75A-46B1-8CA5-7DFC03F35D8D}" type="slidenum">
              <a:rPr lang="ru-RU" altLang="ru-RU"/>
              <a:pPr/>
              <a:t>115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396C9FE0-43FC-43A8-9439-CC633B35E6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00FE4029-6F6E-495C-85F6-7201FD220A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FB6BD4-668D-4A1F-8CEC-B293D69C3A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B238D5-B7CE-49FA-9C38-76F9DCFE21E3}" type="slidenum">
              <a:rPr lang="ru-RU" altLang="ru-RU"/>
              <a:pPr/>
              <a:t>116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D855D84F-6A54-4A8A-B49A-6EAEBB651A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BAB30B25-4122-4546-AE41-FFC9003AA9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6B9F35-197E-4DD0-82C4-E3C882661D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444630-5421-4E20-B018-BCF7241E6DA3}" type="slidenum">
              <a:rPr lang="ru-RU" altLang="ru-RU"/>
              <a:pPr/>
              <a:t>117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1DDF32A9-C477-4A83-B8D1-F2235F6EC6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ADB0ACC3-3B04-4478-B707-9EEBA17F1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78E066-E1B1-400C-B903-B4C3AF223E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C80E5B-45B3-4F6D-8380-684C0E8D1B78}" type="slidenum">
              <a:rPr lang="ru-RU" altLang="ru-RU"/>
              <a:pPr/>
              <a:t>118</a:t>
            </a:fld>
            <a:endParaRPr lang="ru-RU" altLang="ru-RU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5F641592-9FD7-4856-A7E1-D92909165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DB39C9E0-33F0-49D2-AE5E-8421BBCEF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E621A2-E0B5-42E7-8493-011E8A21C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7AED3-C9D5-45AE-9354-1DF369CE9367}" type="slidenum">
              <a:rPr lang="ru-RU" altLang="ru-RU"/>
              <a:pPr/>
              <a:t>119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C35449A2-BE9E-4B50-B992-87B8D58A4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523843B8-7343-4BA1-9541-BBBF92E6E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F7D0FF-DB18-419C-9188-A2730DB4D9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F7EB8-0361-4FF1-9665-1E11353E1AC0}" type="slidenum">
              <a:rPr lang="ru-RU" altLang="ru-RU"/>
              <a:pPr/>
              <a:t>120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8D9E2481-D0F3-4CD8-A11D-991EF2D5C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A9A475AD-221D-435D-B8BE-A415FBFF7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280A4D-CBB4-4DF2-83ED-E7789927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1F6E1-630C-4509-8D02-50286328A4A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03232D5-19B7-449C-B229-4DCC368D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FF45ED17-3007-4285-91A7-382FCC711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8706147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751702-58E8-4696-811F-FB32EA1FD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8CB692-1F53-4ABF-A45A-DCA7FD42B0DC}" type="slidenum">
              <a:rPr lang="ru-RU" altLang="ru-RU"/>
              <a:pPr/>
              <a:t>121</a:t>
            </a:fld>
            <a:endParaRPr lang="ru-RU" altLang="ru-RU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43B6B3B2-0C00-4116-B2FB-6707904A26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D1E06CA6-9868-4FC4-944F-4E6C6702D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D9736D-823D-44FD-A587-0766160E9D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BAA4E-858A-4ABE-A1A9-B4BEFB0BD0F6}" type="slidenum">
              <a:rPr lang="ru-RU" altLang="ru-RU"/>
              <a:pPr/>
              <a:t>122</a:t>
            </a:fld>
            <a:endParaRPr lang="ru-RU" altLang="ru-RU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89856094-4FB3-4F07-AC46-05679357BC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8F73CBE5-1218-46CC-9063-BC117684E6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BF79A4B-0710-496A-B7C5-DD951E7090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F2FDE-D1B5-4128-ABD5-5E34B04E9AF6}" type="slidenum">
              <a:rPr lang="ru-RU" altLang="ru-RU"/>
              <a:pPr/>
              <a:t>123</a:t>
            </a:fld>
            <a:endParaRPr lang="ru-RU" altLang="ru-RU"/>
          </a:p>
        </p:txBody>
      </p:sp>
      <p:sp>
        <p:nvSpPr>
          <p:cNvPr id="467970" name="Rectangle 2">
            <a:extLst>
              <a:ext uri="{FF2B5EF4-FFF2-40B4-BE49-F238E27FC236}">
                <a16:creationId xmlns:a16="http://schemas.microsoft.com/office/drawing/2014/main" id="{259A63A8-028C-4D97-9E10-0B16D11A1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7971" name="Rectangle 3">
            <a:extLst>
              <a:ext uri="{FF2B5EF4-FFF2-40B4-BE49-F238E27FC236}">
                <a16:creationId xmlns:a16="http://schemas.microsoft.com/office/drawing/2014/main" id="{54793823-1AC9-4D16-AF66-C98EB4CB5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A08B9C-7F0D-46C4-BDB9-D9AF61A20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C0F3C8-708E-480F-B054-043DBDF26DF4}" type="slidenum">
              <a:rPr lang="ru-RU" altLang="ru-RU"/>
              <a:pPr/>
              <a:t>124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7CE02E80-8D1B-4708-B6E3-040DE88255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B2BC2440-E72C-485F-B0E3-F0E8B5F37D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B99F14E-3BAC-4AA1-9807-8600ADE1C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185DCB-B953-4AA7-8612-7973FE7E5DED}" type="slidenum">
              <a:rPr lang="ru-RU" altLang="ru-RU"/>
              <a:pPr/>
              <a:t>125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F88537FF-E9D1-4C9E-89EA-278C5B223B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1B882AC1-CE99-4229-9549-DE62A1E45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6BE18-75A6-4F85-9FDB-D76C70508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6F364-F5BE-4E6C-823B-D0517B511F54}" type="slidenum">
              <a:rPr lang="ru-RU" altLang="ru-RU"/>
              <a:pPr/>
              <a:t>126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69E91F0D-13B8-42BE-BF23-0ECC97154A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61034065-32B9-44D0-8A77-EEB8456B8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639A9E7-DC19-4547-B32D-C04C2C36AD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500A0-03CC-458A-A04E-18FB581BAC6D}" type="slidenum">
              <a:rPr lang="ru-RU" altLang="ru-RU"/>
              <a:pPr/>
              <a:t>127</a:t>
            </a:fld>
            <a:endParaRPr lang="ru-RU" altLang="ru-RU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5AF63265-B09A-4E4D-A892-4F18DEFE8D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9918AB82-1457-45FA-84EB-AC2E77A09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CA4BB2-5C3B-45FB-8D19-DAAF559D84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1242F-7DB8-4EDC-AEA2-E29DCCC03C66}" type="slidenum">
              <a:rPr lang="ru-RU" altLang="ru-RU"/>
              <a:pPr/>
              <a:t>128</a:t>
            </a:fld>
            <a:endParaRPr lang="ru-RU" altLang="ru-RU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0B61FC61-37C5-4FFE-830F-DD3F641D38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04F90955-3277-4DB2-904E-69C07CC88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DC7070-F07E-45FE-9EF2-A277A4F25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10A4-1255-4B27-BE3E-4D58128D560F}" type="slidenum">
              <a:rPr lang="ru-RU" altLang="ru-RU"/>
              <a:pPr/>
              <a:t>129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91721B60-9426-4B65-88FC-CD404A9A3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5AA63C7F-9BE5-40AD-90DB-B74265559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102CBA9-3ACB-4BDF-9582-290BDCFF3B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F1E83-5E5E-4B03-B450-0B97961EA1D0}" type="slidenum">
              <a:rPr lang="ru-RU" altLang="ru-RU"/>
              <a:pPr/>
              <a:t>130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A76207A1-704B-4D0F-91BB-32AF60BC8C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0505C983-17BF-4F86-ABDB-BFA67D62E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9754C02-6721-4346-94EF-F769FC5597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C68CBD-FDB9-45DD-938F-5A821FD1C658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EC26A4F9-7692-4746-AC30-852ECB2FC8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9D397499-55DA-4D82-93C6-1CD27D68AE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3386DD-35CA-431C-A478-C997C3BA2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620961-5F54-4BC4-8AD5-4183BD503A95}" type="slidenum">
              <a:rPr lang="ru-RU" altLang="ru-RU"/>
              <a:pPr/>
              <a:t>131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B55DEA0F-DF0D-4DDE-97F3-ACC1C35BB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D763CED4-DEEF-4D9B-80CD-E437BF267E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DC5354-A45A-458B-9E40-2CFCFAF74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DEB937-4881-41E4-A42F-B061BBF035FF}" type="slidenum">
              <a:rPr lang="ru-RU" altLang="ru-RU"/>
              <a:pPr/>
              <a:t>132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21C1F5EB-0839-4A9C-B189-4BB110A2EE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A8916D07-70B4-417E-977C-62ED43D7E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06EFC0-487C-4DFF-BCAA-895449837A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7B4EB-1B52-459B-8938-FC6EFCE58422}" type="slidenum">
              <a:rPr lang="ru-RU" altLang="ru-RU"/>
              <a:pPr/>
              <a:t>133</a:t>
            </a:fld>
            <a:endParaRPr lang="ru-RU" altLang="ru-RU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AFFF9C82-1B11-4848-B1A7-3204F7DEA2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0CB2C6F8-DD95-49DE-A77B-30A32CDDF3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DF80AF4-144F-409F-8B6D-91679C909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CCF85F-BC00-4C26-ACA5-F7229E2A7E28}" type="slidenum">
              <a:rPr lang="ru-RU" altLang="ru-RU"/>
              <a:pPr/>
              <a:t>134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764A8552-F2B1-4C81-A2F4-D4A5DF3FF6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57A7BD8F-E2D4-4D8D-AD5D-0D66FA008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505B69-0490-4B29-9EC3-0490DC879F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55F17-67B0-4805-A60F-910371E7D7EE}" type="slidenum">
              <a:rPr lang="ru-RU" altLang="ru-RU"/>
              <a:pPr/>
              <a:t>135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AE48320F-3084-437C-A84A-92463B2F70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38E8BFBB-7C04-4686-999E-FB7A7E86D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12DED85-F3DC-46D4-9D5F-A6D6FC2805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5C5FD-F105-470A-B815-B1E819412347}" type="slidenum">
              <a:rPr lang="ru-RU" altLang="ru-RU"/>
              <a:pPr/>
              <a:t>136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5010708F-283D-4176-8EB0-CC7391453A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207E51ED-2A93-45DC-A364-BDD53E87F5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A8A512F-35A5-457F-B92B-08CCAD8D70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9F693B-90D3-4F06-98F7-BA925E99DC43}" type="slidenum">
              <a:rPr lang="ru-RU" altLang="ru-RU"/>
              <a:pPr/>
              <a:t>137</a:t>
            </a:fld>
            <a:endParaRPr lang="ru-RU" altLang="ru-RU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BE001F04-CC0E-4A25-B80B-69B4EAA57F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D35BABC7-22B4-4FDA-B420-0DD3F4CD7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6B6208-60F9-44AD-9ABE-C4629ADBFE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D2626-5848-4CB3-AC79-B1266B4DC1D5}" type="slidenum">
              <a:rPr lang="ru-RU" altLang="ru-RU"/>
              <a:pPr/>
              <a:t>138</a:t>
            </a:fld>
            <a:endParaRPr lang="ru-RU" altLang="ru-RU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988B56ED-CFFE-4C17-9C42-777C64891F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10E6201E-A6D9-4941-88B8-849AF15F6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C2A7C3-4CDE-4755-8F86-29B191077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4E6C44-D71C-48B0-AC53-5D133DBF1081}" type="slidenum">
              <a:rPr lang="ru-RU" altLang="ru-RU"/>
              <a:pPr/>
              <a:t>139</a:t>
            </a:fld>
            <a:endParaRPr lang="ru-RU" altLang="ru-RU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02E24E18-27D7-4A46-BE2C-1321EECFE3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DA659904-DE37-4C92-A451-D78859520D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77FB285-B5E8-48BC-8A4D-A790EEC02A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620E72-7546-4398-B676-32E13BF66594}" type="slidenum">
              <a:rPr lang="ru-RU" altLang="ru-RU"/>
              <a:pPr/>
              <a:t>140</a:t>
            </a:fld>
            <a:endParaRPr lang="ru-RU" altLang="ru-RU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177144DC-467C-408A-9BBF-5603126C22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B7E70B60-DBF1-451D-9C30-C5706E2ED6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22CC90-0AF8-4BA9-99D5-E08410B5F5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8B591-A1F2-4FDA-9F50-F7C9D695D26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B524BE4C-CAC5-4C14-B3C7-06714A4EF1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C0B60FA7-987A-4446-99E2-48A410514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5651C0-F847-4C7B-9E1A-61008276F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D3F9E-8428-4677-9FB1-CD540E1F644B}" type="slidenum">
              <a:rPr lang="ru-RU" altLang="ru-RU"/>
              <a:pPr/>
              <a:t>141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C1CA5894-3B64-4041-AC67-7C824E1A9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8E044BE2-0514-453F-99F1-919F270346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48186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855128-7A57-4515-A54B-A757BA971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3F180D-0DE5-4805-BEF1-58E51379BE1D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20866" name="Rectangle 2">
            <a:extLst>
              <a:ext uri="{FF2B5EF4-FFF2-40B4-BE49-F238E27FC236}">
                <a16:creationId xmlns:a16="http://schemas.microsoft.com/office/drawing/2014/main" id="{C1919178-7FC2-4CE7-B8C5-5032627658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0867" name="Rectangle 3">
            <a:extLst>
              <a:ext uri="{FF2B5EF4-FFF2-40B4-BE49-F238E27FC236}">
                <a16:creationId xmlns:a16="http://schemas.microsoft.com/office/drawing/2014/main" id="{BA13B1C9-3CC4-4E11-8C22-F258872D5E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97DCB2-2CE0-4E70-911A-EADAF8A8E3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8690E-E0B3-407E-B8CA-2B4C70B8DB48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45442" name="Rectangle 2">
            <a:extLst>
              <a:ext uri="{FF2B5EF4-FFF2-40B4-BE49-F238E27FC236}">
                <a16:creationId xmlns:a16="http://schemas.microsoft.com/office/drawing/2014/main" id="{ED17A59D-0A2B-464F-84EB-98536CC532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A764D75E-20A4-486F-9DF0-18D82E908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B8D39FA-74B9-4521-9AE7-031A6CD90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C46FF-20C6-46C8-A133-003D113051B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3C5B64C8-7C8A-47D6-90FC-6913979DFA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26F7CD38-5E09-4468-9911-2141B5398A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203A62-79BC-4469-ABDA-D19F9BF1FB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1C1E92-FFB7-428F-B0E1-12795E93CE0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DA1B1EC6-2550-4FB2-9417-8F459C3960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328230BA-2066-44E9-B4D0-E10CD389D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901BE3-F16F-46F4-BEA7-7AE54EB739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53F1C-178E-43D3-A803-10B98C2CDC63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90237974-C2CD-4375-8DAD-BCEEEDAAC2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5AF0B973-C56A-4D93-9B53-69DC47FB1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DB2CE-A976-4F0C-B02A-6D6841B4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F7E2B-4B46-46BB-B7DB-75A8DAC56A70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509E625B-6C4C-445A-AA5D-CD766C389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DD39A599-DA23-40E3-8772-FB7079DB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12971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2F2AF10-E647-46FE-91D1-15506137D8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4B256B-CD33-4DB1-97D2-CEE4AF37DF1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384002" name="Rectangle 2">
            <a:extLst>
              <a:ext uri="{FF2B5EF4-FFF2-40B4-BE49-F238E27FC236}">
                <a16:creationId xmlns:a16="http://schemas.microsoft.com/office/drawing/2014/main" id="{620CBE6E-0DED-4324-BD8F-55DA5B38F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4003" name="Rectangle 3">
            <a:extLst>
              <a:ext uri="{FF2B5EF4-FFF2-40B4-BE49-F238E27FC236}">
                <a16:creationId xmlns:a16="http://schemas.microsoft.com/office/drawing/2014/main" id="{28275F7C-FB81-49B5-A215-A3D0E1C41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9C000E-DCD2-4CB8-9AFE-D7D4B1EE0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F8248-0DC0-497A-9141-5990046E173C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386050" name="Rectangle 2">
            <a:extLst>
              <a:ext uri="{FF2B5EF4-FFF2-40B4-BE49-F238E27FC236}">
                <a16:creationId xmlns:a16="http://schemas.microsoft.com/office/drawing/2014/main" id="{E0E48599-D586-49AC-B01B-620011402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6051" name="Rectangle 3">
            <a:extLst>
              <a:ext uri="{FF2B5EF4-FFF2-40B4-BE49-F238E27FC236}">
                <a16:creationId xmlns:a16="http://schemas.microsoft.com/office/drawing/2014/main" id="{48D2E3E1-DAF4-404E-AE06-2B83EDD68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6980BE-5676-4299-A483-D41F98BEA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3BF07-1DB5-4C58-822C-3EE7D27425AD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74CEE440-7D48-49A1-B3EC-96F39D55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FE458724-4E7B-4889-BB21-B8C79F5A1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06980BE-5676-4299-A483-D41F98BEA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F3BF07-1DB5-4C58-822C-3EE7D27425AD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74CEE440-7D48-49A1-B3EC-96F39D55D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FE458724-4E7B-4889-BB21-B8C79F5A15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676825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CDD5D44-F579-4C66-B4C6-83CA685243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57069-7F06-4CD9-9AF7-AE81B00AE2A6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45BFCBAA-EBBD-4C32-9300-E89BA9AFFE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0128413B-51DE-43A4-AA26-03F9B72B8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D7A86A-4B53-451C-B131-FB12DA656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DB888-4CF5-41C0-990A-7E084B20D453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17691EEA-E186-40F4-A9DC-30DE41F91D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D125A692-F988-45FC-8C86-F38AEE636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5DAA19-81E1-4895-A2F6-C3D8348C2B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980176-8CEA-4D83-907C-4546CD81A0B4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80258" name="Rectangle 2">
            <a:extLst>
              <a:ext uri="{FF2B5EF4-FFF2-40B4-BE49-F238E27FC236}">
                <a16:creationId xmlns:a16="http://schemas.microsoft.com/office/drawing/2014/main" id="{09091B87-1BC2-456A-AE49-1FE69E5173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0259" name="Rectangle 3">
            <a:extLst>
              <a:ext uri="{FF2B5EF4-FFF2-40B4-BE49-F238E27FC236}">
                <a16:creationId xmlns:a16="http://schemas.microsoft.com/office/drawing/2014/main" id="{319E290D-18FD-4568-8386-A03E01E1D0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078F553-33BB-42F1-BA07-BD6DBD9093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85DAFC-C7CE-4204-89D3-1EDDEBF05DCC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67A8C9E4-A047-45D7-B2D5-CBE8A4D526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8FE8DE9A-A607-4E90-A46E-90A933159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E79DBE-9BC3-436B-8F6F-8376AAAF4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70D6-6181-4077-8D3C-2F16853DC200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9ED6A816-0D6D-4187-8162-8BD14099A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600D0AEE-A36D-4E91-8528-A00AA4912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DE79DBE-9BC3-436B-8F6F-8376AAAF4A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470D6-6181-4077-8D3C-2F16853DC200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478210" name="Rectangle 2">
            <a:extLst>
              <a:ext uri="{FF2B5EF4-FFF2-40B4-BE49-F238E27FC236}">
                <a16:creationId xmlns:a16="http://schemas.microsoft.com/office/drawing/2014/main" id="{9ED6A816-0D6D-4187-8162-8BD14099AD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8211" name="Rectangle 3">
            <a:extLst>
              <a:ext uri="{FF2B5EF4-FFF2-40B4-BE49-F238E27FC236}">
                <a16:creationId xmlns:a16="http://schemas.microsoft.com/office/drawing/2014/main" id="{600D0AEE-A36D-4E91-8528-A00AA49127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3427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DB2CE-A976-4F0C-B02A-6D6841B4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F7E2B-4B46-46BB-B7DB-75A8DAC56A70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509E625B-6C4C-445A-AA5D-CD766C389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DD39A599-DA23-40E3-8772-FB7079DB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3911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E38A37-D2DD-4410-B416-B736D33690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8D5F9-AEF3-4B9A-9933-E1CA1AF8057E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453634" name="Rectangle 2">
            <a:extLst>
              <a:ext uri="{FF2B5EF4-FFF2-40B4-BE49-F238E27FC236}">
                <a16:creationId xmlns:a16="http://schemas.microsoft.com/office/drawing/2014/main" id="{22206237-450E-43EF-A6CC-16A0ABAFC4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3635" name="Rectangle 3">
            <a:extLst>
              <a:ext uri="{FF2B5EF4-FFF2-40B4-BE49-F238E27FC236}">
                <a16:creationId xmlns:a16="http://schemas.microsoft.com/office/drawing/2014/main" id="{A629817B-3203-4D91-A8C0-4490C6CCD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BC3EBD-F98D-4D57-AD70-0377D8FDFE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0EE22-2FA6-4E46-A7D0-F0866E6A3F3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451586" name="Rectangle 2">
            <a:extLst>
              <a:ext uri="{FF2B5EF4-FFF2-40B4-BE49-F238E27FC236}">
                <a16:creationId xmlns:a16="http://schemas.microsoft.com/office/drawing/2014/main" id="{A8D71AC3-31A7-4371-B460-30EA174664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>
            <a:extLst>
              <a:ext uri="{FF2B5EF4-FFF2-40B4-BE49-F238E27FC236}">
                <a16:creationId xmlns:a16="http://schemas.microsoft.com/office/drawing/2014/main" id="{BB16ED10-2981-43A4-A379-D54DD359AE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117229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DEE2D70-B2C9-4B1E-BB1E-8165B2CAFA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88580-EB81-4F6E-BA6B-1648B70521F2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5EF1FA33-9161-43C3-AC03-945A611380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E0645B27-250D-4E11-8C2B-E1A1A4BB01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1C8EAB-6760-447B-B800-6B2E97C3C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44CD9D-CF36-4236-A8EF-67FD72266E74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D4E0EA45-7AE2-48BD-AF46-B23919F38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22360007-043B-4EFC-B923-1CE290326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8E1712-FE97-40E8-AE7B-1ADFE69B33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706E75-3433-4013-A705-84551C975D45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C8881835-2ECD-459B-BA90-68D88EF7DA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2EF4381F-8C5E-48CA-B0F0-AFB84C083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8712F37-909E-457C-A6B5-ED8B251C7C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5691A2-CA40-433C-95F0-B91B08DAC478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A711AAF7-51F7-4A27-B7BA-4BAC7D4BAF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DF3C474E-62DB-4AE2-BB62-9979FF499F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3738081-2695-4187-A167-373CB7411E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450C81-8B1F-49E1-B972-AE44A9E9559F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492546" name="Rectangle 2">
            <a:extLst>
              <a:ext uri="{FF2B5EF4-FFF2-40B4-BE49-F238E27FC236}">
                <a16:creationId xmlns:a16="http://schemas.microsoft.com/office/drawing/2014/main" id="{82F3F613-7769-416C-9502-7D723D77B0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2547" name="Rectangle 3">
            <a:extLst>
              <a:ext uri="{FF2B5EF4-FFF2-40B4-BE49-F238E27FC236}">
                <a16:creationId xmlns:a16="http://schemas.microsoft.com/office/drawing/2014/main" id="{30A05EA1-E652-4E89-AE98-874754262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4F9B88-156D-4B01-B736-D53B022C9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A51A3-ADEA-47F1-9479-5910BE2C5D80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89F6B79B-1952-4199-A98A-8B57F085C7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4E4A62D2-2D45-44A0-AEBE-A6EDED0812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796867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B7DFCE1-2B7C-4AF5-A92C-6549C44689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4B2D9-0782-4F15-9103-7596B8EA6CD0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1869065F-9D04-4D89-9A91-B49543F7EF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FC154C69-471D-46F1-8386-95B80BCD8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8E0E85A-4B23-4E0B-B023-3FB2B77919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BA32B-8436-4C30-8B30-6DB9E3BE6C4A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B87B1303-989E-4863-9174-4147AA445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197F6BFC-EB70-4D3E-8CC1-E645B3C7D1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DB2CE-A976-4F0C-B02A-6D6841B4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F7E2B-4B46-46BB-B7DB-75A8DAC56A70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509E625B-6C4C-445A-AA5D-CD766C389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DD39A599-DA23-40E3-8772-FB7079DB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651281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3482E3-8FC0-4CF4-90E7-C9E0C32063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EDAAB-787E-463E-B3AE-066DAD060DD5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1AB8C079-11BC-43EA-B7B3-61689A357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6165BBD3-B637-4FCB-8C2B-E395EB760F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3D6A444-C286-4919-9382-1FECA80100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1D6281-4641-48BC-9A53-1992E0BD3508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496642" name="Rectangle 2">
            <a:extLst>
              <a:ext uri="{FF2B5EF4-FFF2-40B4-BE49-F238E27FC236}">
                <a16:creationId xmlns:a16="http://schemas.microsoft.com/office/drawing/2014/main" id="{697C2AC6-77B5-4474-AFD8-049E44B015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6643" name="Rectangle 3">
            <a:extLst>
              <a:ext uri="{FF2B5EF4-FFF2-40B4-BE49-F238E27FC236}">
                <a16:creationId xmlns:a16="http://schemas.microsoft.com/office/drawing/2014/main" id="{2C7A1200-015E-4458-8C1D-BD50E2E47C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E268CDA-7AF5-48B8-AA92-52BD7AC0E0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D6A79D-12C0-4175-9D3D-CB2B53559C08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498690" name="Rectangle 2">
            <a:extLst>
              <a:ext uri="{FF2B5EF4-FFF2-40B4-BE49-F238E27FC236}">
                <a16:creationId xmlns:a16="http://schemas.microsoft.com/office/drawing/2014/main" id="{BA978142-16AB-42C4-A258-539C16E52A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8691" name="Rectangle 3">
            <a:extLst>
              <a:ext uri="{FF2B5EF4-FFF2-40B4-BE49-F238E27FC236}">
                <a16:creationId xmlns:a16="http://schemas.microsoft.com/office/drawing/2014/main" id="{4321A818-448A-4DDC-9399-359E0D8235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628058-DC80-457C-8574-85F3E48080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754E34-DE56-4DB5-AC10-0D730F63052C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8EB7A9D8-7F6C-47A0-B03D-1125B7FFF3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EB74C715-E7EC-4B10-ADD9-42300FA53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9739913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C79F5F6-CA27-41EB-8164-2926419D4D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3A9FA0-81EE-4B02-9CB6-F9B813B5BA61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500738" name="Rectangle 2">
            <a:extLst>
              <a:ext uri="{FF2B5EF4-FFF2-40B4-BE49-F238E27FC236}">
                <a16:creationId xmlns:a16="http://schemas.microsoft.com/office/drawing/2014/main" id="{0C927506-EE13-472A-AF88-76D23D9EA3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0739" name="Rectangle 3">
            <a:extLst>
              <a:ext uri="{FF2B5EF4-FFF2-40B4-BE49-F238E27FC236}">
                <a16:creationId xmlns:a16="http://schemas.microsoft.com/office/drawing/2014/main" id="{371520CD-1293-410E-9512-9D2B453D2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D9730D-CAD6-41EA-A536-127330F9F4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53349B-125A-4C79-8559-25A5A5096E4C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6268579D-EE2A-4A76-BD67-62D3140A00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2BADA5DE-ABD6-4079-AF3C-CBA418BBEA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772449-4E1A-4D86-A020-7EA5B7975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A6009-F4A7-444F-9306-BB0566404CE7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565A0D15-6469-41F7-A63A-05D1F1DFB6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5AECB8C4-CF8C-4E56-8328-DCAAFEA5A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1492643-542A-4B98-882D-C2CE4BE9C6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FBC5A3-591F-4F09-83F9-536BCDFE90AB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3CB873DC-CC88-45C7-B164-38264E555A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13867C83-1523-4404-8E20-14D54E531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76E157-B828-4EC1-8821-2FE10DB96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E1F2B0-B946-40E2-B910-05E7B3DF2181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4D82C01F-BE1F-405C-AAE3-8A14EA7B34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96D90052-9F29-48E4-AAEE-815E12356E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27E8508-D300-438B-9A73-9EFC651309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5965A-220B-4EF0-A990-73181F8CAAF9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AADD4004-1230-4C50-9F0E-A19B5033B8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B9B679B5-AD1A-4574-AF5C-52459F2BB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DB2CE-A976-4F0C-B02A-6D6841B4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F7E2B-4B46-46BB-B7DB-75A8DAC56A70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509E625B-6C4C-445A-AA5D-CD766C389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DD39A599-DA23-40E3-8772-FB7079DB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33519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5B1A1F4-21BD-47DD-A198-20053720A3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1C2EB-0E0D-43DA-8342-55B4B21635DA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E13A7EAD-45E8-4851-997C-074974AB9A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9A78C3F6-8CAF-4DB2-A427-E4B1262E0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55E454-6492-4354-BEB1-A884D1FC1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155B7-8545-4FF0-AF0F-88B35786CE6A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19030ED1-F731-468B-9681-6CA10B002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2E784187-88B4-4454-A901-2255806ED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55E454-6492-4354-BEB1-A884D1FC1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155B7-8545-4FF0-AF0F-88B35786CE6A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19030ED1-F731-468B-9681-6CA10B002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2E784187-88B4-4454-A901-2255806ED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205461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E55E454-6492-4354-BEB1-A884D1FC1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3155B7-8545-4FF0-AF0F-88B35786CE6A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19030ED1-F731-468B-9681-6CA10B0028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2E784187-88B4-4454-A901-2255806ED7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48325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2ECDFEC-75B0-473A-B7AF-8D4319AA22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E7D72-EB71-419D-AE72-D0E0B8252871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8DA3898D-FF19-4579-98CC-DEE1C83980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2A823FEC-4750-4499-A967-8C96B628A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8819013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BFE1E3-7A86-4034-8364-0DA0AAC92C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276E2-450B-48CF-B462-8B7EC07D09D1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9ABE4FB3-51C9-491B-B874-754713A7B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69B0BB23-E322-4973-9FC4-3B453243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EF2E3C-0AF4-4FC3-BC5D-E2A885FAD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EE183-ACCD-46CC-A661-215BC104CC0A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03B6854-B7F6-4714-869F-18A9E294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CEA328C-0363-4A5A-971A-45CB788D8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272606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408544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6847503-304F-4ECD-857F-E8EDF12DF2E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BB02D-F017-480F-AC94-46133974A765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4896CCBB-C9BB-453B-B277-340C9D83B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2CA74205-2A5A-41C7-947D-27B036935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71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F1DB2CE-A976-4F0C-B02A-6D6841B49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F7E2B-4B46-46BB-B7DB-75A8DAC56A70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0882" name="Rectangle 1026">
            <a:extLst>
              <a:ext uri="{FF2B5EF4-FFF2-40B4-BE49-F238E27FC236}">
                <a16:creationId xmlns:a16="http://schemas.microsoft.com/office/drawing/2014/main" id="{509E625B-6C4C-445A-AA5D-CD766C389D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Rectangle 1027">
            <a:extLst>
              <a:ext uri="{FF2B5EF4-FFF2-40B4-BE49-F238E27FC236}">
                <a16:creationId xmlns:a16="http://schemas.microsoft.com/office/drawing/2014/main" id="{DD39A599-DA23-40E3-8772-FB7079DB15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3658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69BFF-1EF8-4960-8A37-305CF8D8B0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8809A-BE63-4DD0-B360-4277A3953B53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390146" name="Rectangle 2">
            <a:extLst>
              <a:ext uri="{FF2B5EF4-FFF2-40B4-BE49-F238E27FC236}">
                <a16:creationId xmlns:a16="http://schemas.microsoft.com/office/drawing/2014/main" id="{5A32BA3A-67BC-47F8-8CBD-840BD9F38A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9A635D5C-7640-4AD7-ACDE-99C358847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60403-1042-47E0-86A1-73AEE1946D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164A2-CBD5-4DFA-8573-C43BAF9C192C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418818" name="Rectangle 2">
            <a:extLst>
              <a:ext uri="{FF2B5EF4-FFF2-40B4-BE49-F238E27FC236}">
                <a16:creationId xmlns:a16="http://schemas.microsoft.com/office/drawing/2014/main" id="{172201B8-72BA-4792-B050-15827D86E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B658275C-CD9E-4899-923A-097C8661E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916ECC6-7C42-471B-857C-E41256D8C9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8D8CE-966C-4886-B195-614D2209F84C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422914" name="Rectangle 2">
            <a:extLst>
              <a:ext uri="{FF2B5EF4-FFF2-40B4-BE49-F238E27FC236}">
                <a16:creationId xmlns:a16="http://schemas.microsoft.com/office/drawing/2014/main" id="{D37C5B6A-40EE-473A-8989-CFD2721539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2915" name="Rectangle 3">
            <a:extLst>
              <a:ext uri="{FF2B5EF4-FFF2-40B4-BE49-F238E27FC236}">
                <a16:creationId xmlns:a16="http://schemas.microsoft.com/office/drawing/2014/main" id="{3E8D84E2-0627-4613-8CAF-BBFCF72FB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5081874-B5A3-463B-94AB-47CD642EFF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09523-C807-45A8-BE24-458517AFCB49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379906" name="Rectangle 2">
            <a:extLst>
              <a:ext uri="{FF2B5EF4-FFF2-40B4-BE49-F238E27FC236}">
                <a16:creationId xmlns:a16="http://schemas.microsoft.com/office/drawing/2014/main" id="{B4832785-51F8-468E-8D59-E59C644E63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9907" name="Rectangle 3">
            <a:extLst>
              <a:ext uri="{FF2B5EF4-FFF2-40B4-BE49-F238E27FC236}">
                <a16:creationId xmlns:a16="http://schemas.microsoft.com/office/drawing/2014/main" id="{CE1F30A4-9BC2-4A70-B990-20FBA8CB72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7C9EFC3-2E83-433F-AEFC-7924203A0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7EDE2C-6C85-4E37-8EB4-A9C9661BC340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DEB9E3FD-EDE7-456C-B036-468B3CA0C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A90A766C-E822-4AAF-9307-4DD440A8D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41EFBF9-0329-4BCE-A90F-9EBBAF27E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DAD7-50EC-493C-A8CC-548F33216E2D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502786" name="Rectangle 2">
            <a:extLst>
              <a:ext uri="{FF2B5EF4-FFF2-40B4-BE49-F238E27FC236}">
                <a16:creationId xmlns:a16="http://schemas.microsoft.com/office/drawing/2014/main" id="{9304DA92-070C-492E-B0C0-921E4E76A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2787" name="Rectangle 3">
            <a:extLst>
              <a:ext uri="{FF2B5EF4-FFF2-40B4-BE49-F238E27FC236}">
                <a16:creationId xmlns:a16="http://schemas.microsoft.com/office/drawing/2014/main" id="{33B1B79A-65D4-4342-B126-7C9EA03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9F578CC-FB0A-4611-B4F0-A6D6B4796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29162-B5B0-499C-868B-F8EDA15D14B6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7B31C2C3-5434-4E72-A278-E96899F10A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985DF012-461B-4D4D-B2B0-7769B4CE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DF3D73-C2FB-44F1-AD70-BEAAE93ED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A50894-F971-4523-89CB-776A7D96D334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1E1CDCB6-7F7B-4EC0-92CF-EC5700123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9DA4E4DE-B700-4DF5-AF64-DED1E5DF21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68FBAE-C7EC-4DDA-B742-FE84F40D7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15B35A-4EAC-465C-8D66-A0634F93B083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447490" name="Rectangle 2">
            <a:extLst>
              <a:ext uri="{FF2B5EF4-FFF2-40B4-BE49-F238E27FC236}">
                <a16:creationId xmlns:a16="http://schemas.microsoft.com/office/drawing/2014/main" id="{21B60989-D49F-4B13-BD89-F1D16592A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2558EB24-DBD4-4984-B2F7-EC0339A55A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4A4AA20-E782-48ED-88AD-C2BCD2CE84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903AF-02AB-4DE3-87EB-FC1C662C22CE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482306" name="Rectangle 2">
            <a:extLst>
              <a:ext uri="{FF2B5EF4-FFF2-40B4-BE49-F238E27FC236}">
                <a16:creationId xmlns:a16="http://schemas.microsoft.com/office/drawing/2014/main" id="{6DBD9CE2-AA8B-48AC-833D-AE6E9CC09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2307" name="Rectangle 3">
            <a:extLst>
              <a:ext uri="{FF2B5EF4-FFF2-40B4-BE49-F238E27FC236}">
                <a16:creationId xmlns:a16="http://schemas.microsoft.com/office/drawing/2014/main" id="{008E6F6C-885B-414A-B390-218652A6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EF2E3C-0AF4-4FC3-BC5D-E2A885FAD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EE183-ACCD-46CC-A661-215BC104CC0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03B6854-B7F6-4714-869F-18A9E294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CEA328C-0363-4A5A-971A-45CB788D8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9CA695-459A-4401-8FAE-5768DF86E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D73FFD-6BB6-4944-8191-FFA8B1963433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449538" name="Rectangle 2">
            <a:extLst>
              <a:ext uri="{FF2B5EF4-FFF2-40B4-BE49-F238E27FC236}">
                <a16:creationId xmlns:a16="http://schemas.microsoft.com/office/drawing/2014/main" id="{2DDCF78A-B5C8-4A9F-97AA-14F29A4CF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>
            <a:extLst>
              <a:ext uri="{FF2B5EF4-FFF2-40B4-BE49-F238E27FC236}">
                <a16:creationId xmlns:a16="http://schemas.microsoft.com/office/drawing/2014/main" id="{B031F893-BFB2-4F4D-9757-BC989280E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1B9728-35A8-4298-98F7-54D9C9514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A6BCCB-76D1-4F6D-B157-C04603623521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474114" name="Rectangle 2">
            <a:extLst>
              <a:ext uri="{FF2B5EF4-FFF2-40B4-BE49-F238E27FC236}">
                <a16:creationId xmlns:a16="http://schemas.microsoft.com/office/drawing/2014/main" id="{716F55DD-0144-47EF-AD45-8BFAC5E87A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89B4B557-6F17-43ED-B12A-461AE3CA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826E8D-8417-4A4C-A289-642C65CE42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F21F75-C60D-4976-A9E7-E1549A8CE8C8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484354" name="Rectangle 2">
            <a:extLst>
              <a:ext uri="{FF2B5EF4-FFF2-40B4-BE49-F238E27FC236}">
                <a16:creationId xmlns:a16="http://schemas.microsoft.com/office/drawing/2014/main" id="{99505D2A-EE8E-4654-9B10-1B1A85AB4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5" name="Rectangle 3">
            <a:extLst>
              <a:ext uri="{FF2B5EF4-FFF2-40B4-BE49-F238E27FC236}">
                <a16:creationId xmlns:a16="http://schemas.microsoft.com/office/drawing/2014/main" id="{FFD1F31E-97F8-4877-9823-124400927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EEBEC04-D6FC-4EDE-B199-977BDF400B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A0525-38FA-4D49-8CE4-40F30A933C62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486402" name="Rectangle 2">
            <a:extLst>
              <a:ext uri="{FF2B5EF4-FFF2-40B4-BE49-F238E27FC236}">
                <a16:creationId xmlns:a16="http://schemas.microsoft.com/office/drawing/2014/main" id="{800A1BBF-7A61-41B7-90BC-86B3938A82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6403" name="Rectangle 3">
            <a:extLst>
              <a:ext uri="{FF2B5EF4-FFF2-40B4-BE49-F238E27FC236}">
                <a16:creationId xmlns:a16="http://schemas.microsoft.com/office/drawing/2014/main" id="{0276E1B4-BE33-425F-A4DB-DF1B30ABAF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89C9AE-99A5-46C2-8426-DE902707B5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7355A-C1C4-41A5-9BE4-E73C5834F7CA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494594" name="Rectangle 2">
            <a:extLst>
              <a:ext uri="{FF2B5EF4-FFF2-40B4-BE49-F238E27FC236}">
                <a16:creationId xmlns:a16="http://schemas.microsoft.com/office/drawing/2014/main" id="{7F7B42A3-E392-41D1-8E7C-8F4884414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A6E2A52-095B-437D-BB80-F14BA61DA6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ADA8F57-DD58-4615-B77B-89F73EE1CB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D92AA-9FBC-4009-BDE3-51614F83C80C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074D46EC-B659-43E8-A950-9756B2C6C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013B0B8B-6BF9-4AAE-98CA-FA1937504D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109923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B1F6C6A-792D-4D98-9039-EB3BD0DD5B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12E1FF-A552-41FC-B9D7-F269E7FB0845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C18BBF98-CAE3-41DC-9B0F-88ACBD5142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3747" name="Rectangle 3">
            <a:extLst>
              <a:ext uri="{FF2B5EF4-FFF2-40B4-BE49-F238E27FC236}">
                <a16:creationId xmlns:a16="http://schemas.microsoft.com/office/drawing/2014/main" id="{058E1538-A79D-4FE7-9D2C-9A86211860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813101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4D8B307-7201-4FAE-93F9-514DE19D54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B575AC-5056-4B98-A0DF-4FCA643321CE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488450" name="Rectangle 2">
            <a:extLst>
              <a:ext uri="{FF2B5EF4-FFF2-40B4-BE49-F238E27FC236}">
                <a16:creationId xmlns:a16="http://schemas.microsoft.com/office/drawing/2014/main" id="{21D1C75F-471F-46EB-812D-810C1FFFA6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6B7485B8-7F0C-437B-A7BB-A3809C2638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87D63-02D7-4FC9-9AB7-ACD725F57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2064C-974A-4F9B-B2F1-8B18EEBD287E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6015B064-5662-4F64-8DCF-17BAD5773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9BA394CB-A381-4ADC-ADC1-80ED588D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787D63-02D7-4FC9-9AB7-ACD725F576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32064C-974A-4F9B-B2F1-8B18EEBD287E}" type="slidenum">
              <a:rPr lang="ru-RU" altLang="ru-RU"/>
              <a:pPr/>
              <a:t>80</a:t>
            </a:fld>
            <a:endParaRPr lang="ru-RU" altLang="ru-RU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6015B064-5662-4F64-8DCF-17BAD57731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9BA394CB-A381-4ADC-ADC1-80ED588DA8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6526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3EF2E3C-0AF4-4FC3-BC5D-E2A885FADE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EEE183-ACCD-46CC-A661-215BC104CC0A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65922" name="Rectangle 2">
            <a:extLst>
              <a:ext uri="{FF2B5EF4-FFF2-40B4-BE49-F238E27FC236}">
                <a16:creationId xmlns:a16="http://schemas.microsoft.com/office/drawing/2014/main" id="{B03B6854-B7F6-4714-869F-18A9E29484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FCEA328C-0363-4A5A-971A-45CB788D85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7673496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F6023EC-D0F9-464C-848F-974C7D917E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2D2A2-C385-439A-9191-0CFB3826CB99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490498" name="Rectangle 2">
            <a:extLst>
              <a:ext uri="{FF2B5EF4-FFF2-40B4-BE49-F238E27FC236}">
                <a16:creationId xmlns:a16="http://schemas.microsoft.com/office/drawing/2014/main" id="{38FE450D-9BA2-4E23-92C0-0977EA316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0499" name="Rectangle 3">
            <a:extLst>
              <a:ext uri="{FF2B5EF4-FFF2-40B4-BE49-F238E27FC236}">
                <a16:creationId xmlns:a16="http://schemas.microsoft.com/office/drawing/2014/main" id="{D51F17F9-0306-4A3B-BF07-B82422A522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6774B6C-4C70-49DC-BD0E-7F43197EA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1D712C-EEE3-4ACF-AE38-A3377C48FC52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517122" name="Rectangle 2">
            <a:extLst>
              <a:ext uri="{FF2B5EF4-FFF2-40B4-BE49-F238E27FC236}">
                <a16:creationId xmlns:a16="http://schemas.microsoft.com/office/drawing/2014/main" id="{36C002A8-9C8B-4D6F-B3C2-3F30666832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7123" name="Rectangle 3">
            <a:extLst>
              <a:ext uri="{FF2B5EF4-FFF2-40B4-BE49-F238E27FC236}">
                <a16:creationId xmlns:a16="http://schemas.microsoft.com/office/drawing/2014/main" id="{4B35F65F-8A44-42D6-BDFB-4A650D096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14E7244-7E05-4073-B92A-5E68D76B2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DCC45E-DCA8-403E-AE5D-A2D8024E1B98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504834" name="Rectangle 2">
            <a:extLst>
              <a:ext uri="{FF2B5EF4-FFF2-40B4-BE49-F238E27FC236}">
                <a16:creationId xmlns:a16="http://schemas.microsoft.com/office/drawing/2014/main" id="{91E2967F-31C3-4A2B-A51F-D2F4B9C41E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5B9E745D-4613-4DD8-B372-A19E352EF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89A92B-206E-4438-B57D-E5545FD552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5ED769-EDA9-4A1B-807E-E12624B5E69E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506882" name="Rectangle 2">
            <a:extLst>
              <a:ext uri="{FF2B5EF4-FFF2-40B4-BE49-F238E27FC236}">
                <a16:creationId xmlns:a16="http://schemas.microsoft.com/office/drawing/2014/main" id="{67059F0C-1ED0-4795-8744-DC4BA847ED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6883" name="Rectangle 3">
            <a:extLst>
              <a:ext uri="{FF2B5EF4-FFF2-40B4-BE49-F238E27FC236}">
                <a16:creationId xmlns:a16="http://schemas.microsoft.com/office/drawing/2014/main" id="{574D5153-BB4E-4A1D-90DF-FD1B9063D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91C2048-C533-4F70-B081-6292B7C905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DA48-F29D-43EC-8538-9A5C7425A0EC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541698" name="Rectangle 2">
            <a:extLst>
              <a:ext uri="{FF2B5EF4-FFF2-40B4-BE49-F238E27FC236}">
                <a16:creationId xmlns:a16="http://schemas.microsoft.com/office/drawing/2014/main" id="{095680BE-4489-4F98-8572-1CC66BFA31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1699" name="Rectangle 3">
            <a:extLst>
              <a:ext uri="{FF2B5EF4-FFF2-40B4-BE49-F238E27FC236}">
                <a16:creationId xmlns:a16="http://schemas.microsoft.com/office/drawing/2014/main" id="{FEFA6902-306A-44EB-A605-948F18443A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FBB6EB-5A12-4AD6-BC55-8A026F272A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B4CA7C-9E00-4F47-8712-355C1FD71520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533506" name="Rectangle 2">
            <a:extLst>
              <a:ext uri="{FF2B5EF4-FFF2-40B4-BE49-F238E27FC236}">
                <a16:creationId xmlns:a16="http://schemas.microsoft.com/office/drawing/2014/main" id="{66486345-283D-4150-B1B8-68F89A3ACA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3507" name="Rectangle 3">
            <a:extLst>
              <a:ext uri="{FF2B5EF4-FFF2-40B4-BE49-F238E27FC236}">
                <a16:creationId xmlns:a16="http://schemas.microsoft.com/office/drawing/2014/main" id="{5E5D6F03-1F72-4970-8D6C-94B1269394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EF61EF6-F48B-4882-AC05-8E4409CDC4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E37284-E839-4033-8B07-0D80BC3FBA97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535554" name="Rectangle 2">
            <a:extLst>
              <a:ext uri="{FF2B5EF4-FFF2-40B4-BE49-F238E27FC236}">
                <a16:creationId xmlns:a16="http://schemas.microsoft.com/office/drawing/2014/main" id="{6DF9FB9D-0E37-4BAB-8B91-5590A948F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555" name="Rectangle 3">
            <a:extLst>
              <a:ext uri="{FF2B5EF4-FFF2-40B4-BE49-F238E27FC236}">
                <a16:creationId xmlns:a16="http://schemas.microsoft.com/office/drawing/2014/main" id="{C9D63073-0E82-4AA4-8DDB-24167DBFA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77A82F-6C49-4340-99B9-D5B91C8574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B23B4C-7326-4DFF-8B42-1F6C75DAA1DD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0436E03C-BD6A-49E9-BAD5-A295B97BC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7603" name="Rectangle 3">
            <a:extLst>
              <a:ext uri="{FF2B5EF4-FFF2-40B4-BE49-F238E27FC236}">
                <a16:creationId xmlns:a16="http://schemas.microsoft.com/office/drawing/2014/main" id="{B41BA42B-9D04-40DA-8B36-29F6DC663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878B3A-547E-48E1-A688-FF92A283D6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82777F-489B-404D-AF91-AA6714BA8A2E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90D0F1B3-D915-4C2F-8C14-0E3ED41CF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D2A26E3F-88EB-4DCE-BDB0-042791C7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E89AD58-3F67-4856-A02F-3B150468F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8CDC44-2A3C-4E08-96F0-3446C7BCC317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508930" name="Rectangle 2">
            <a:extLst>
              <a:ext uri="{FF2B5EF4-FFF2-40B4-BE49-F238E27FC236}">
                <a16:creationId xmlns:a16="http://schemas.microsoft.com/office/drawing/2014/main" id="{05C3B451-DBA8-4234-81D0-6F6168BD00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8931" name="Rectangle 3">
            <a:extLst>
              <a:ext uri="{FF2B5EF4-FFF2-40B4-BE49-F238E27FC236}">
                <a16:creationId xmlns:a16="http://schemas.microsoft.com/office/drawing/2014/main" id="{6F11290E-814E-4A38-8F4F-180C2D0EE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F280A4D-CBB4-4DF2-83ED-E778992757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71F6E1-630C-4509-8D02-50286328A4A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92194" name="Rectangle 2">
            <a:extLst>
              <a:ext uri="{FF2B5EF4-FFF2-40B4-BE49-F238E27FC236}">
                <a16:creationId xmlns:a16="http://schemas.microsoft.com/office/drawing/2014/main" id="{003232D5-19B7-449C-B229-4DCC368D32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2195" name="Rectangle 3">
            <a:extLst>
              <a:ext uri="{FF2B5EF4-FFF2-40B4-BE49-F238E27FC236}">
                <a16:creationId xmlns:a16="http://schemas.microsoft.com/office/drawing/2014/main" id="{FF45ED17-3007-4285-91A7-382FCC7119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FB35FD0-13E3-408D-9440-170812FB6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4069E8-4308-48AE-AE4A-90DFF8EA048E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519170" name="Rectangle 2">
            <a:extLst>
              <a:ext uri="{FF2B5EF4-FFF2-40B4-BE49-F238E27FC236}">
                <a16:creationId xmlns:a16="http://schemas.microsoft.com/office/drawing/2014/main" id="{1B704A61-49D1-46B4-8097-D29A94ECA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9171" name="Rectangle 3">
            <a:extLst>
              <a:ext uri="{FF2B5EF4-FFF2-40B4-BE49-F238E27FC236}">
                <a16:creationId xmlns:a16="http://schemas.microsoft.com/office/drawing/2014/main" id="{FF8A3871-78BD-4CA5-A1DE-7745A13FF3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4DE2A91-A8F9-4832-82A9-21BA9599DC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72CD5B-4B07-4DF9-BC24-7C061FE4BF21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510978" name="Rectangle 2">
            <a:extLst>
              <a:ext uri="{FF2B5EF4-FFF2-40B4-BE49-F238E27FC236}">
                <a16:creationId xmlns:a16="http://schemas.microsoft.com/office/drawing/2014/main" id="{8174B736-F171-48E7-801D-312D0E44F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0979" name="Rectangle 3">
            <a:extLst>
              <a:ext uri="{FF2B5EF4-FFF2-40B4-BE49-F238E27FC236}">
                <a16:creationId xmlns:a16="http://schemas.microsoft.com/office/drawing/2014/main" id="{10AAEC17-BABD-4D67-B2E5-AF6E4CF67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75F38B-448E-48EA-955F-DA839781D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A1207-EE38-4FE1-AC67-6C80EC275F9F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513026" name="Rectangle 2">
            <a:extLst>
              <a:ext uri="{FF2B5EF4-FFF2-40B4-BE49-F238E27FC236}">
                <a16:creationId xmlns:a16="http://schemas.microsoft.com/office/drawing/2014/main" id="{3703A99F-F3BE-4CB3-A4F4-D914FD5C4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3027" name="Rectangle 3">
            <a:extLst>
              <a:ext uri="{FF2B5EF4-FFF2-40B4-BE49-F238E27FC236}">
                <a16:creationId xmlns:a16="http://schemas.microsoft.com/office/drawing/2014/main" id="{1A6D9DD6-4B00-431A-BA29-EB7A12E1F7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040187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66590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0640099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1361960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4CDA2A-5C67-4299-BC9C-7ACF0D829A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50A76C-A1AB-4702-AF37-4CCEA05F4AC7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515074" name="Rectangle 2">
            <a:extLst>
              <a:ext uri="{FF2B5EF4-FFF2-40B4-BE49-F238E27FC236}">
                <a16:creationId xmlns:a16="http://schemas.microsoft.com/office/drawing/2014/main" id="{49447417-5780-40C9-9B81-CFB7BFFEE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5075" name="Rectangle 3">
            <a:extLst>
              <a:ext uri="{FF2B5EF4-FFF2-40B4-BE49-F238E27FC236}">
                <a16:creationId xmlns:a16="http://schemas.microsoft.com/office/drawing/2014/main" id="{23B07E7C-4BEA-4312-A10F-42886CE28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07198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7B10A37-024E-4CA3-8F72-603783C65B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F0528-5782-4940-BE3E-A446096727F9}" type="slidenum">
              <a:rPr lang="ru-RU" altLang="ru-RU"/>
              <a:pPr/>
              <a:t>100</a:t>
            </a:fld>
            <a:endParaRPr lang="ru-RU" altLang="ru-RU"/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3D8AC9BA-D600-4A7B-A79A-27C9AD34F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5795" name="Rectangle 3">
            <a:extLst>
              <a:ext uri="{FF2B5EF4-FFF2-40B4-BE49-F238E27FC236}">
                <a16:creationId xmlns:a16="http://schemas.microsoft.com/office/drawing/2014/main" id="{57421F88-1372-4B63-BFFE-C532DE595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7D3BE-822C-4F9E-8ACF-83EC4FB5EA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B9487E-D6F8-42B5-8AE1-09E70F8B5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E60BE-CAEE-4D78-9EEC-94744CF4A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4327F-74AD-4662-8DF0-838B4895C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3BF55-5FCC-4DC8-91AF-ADB692F5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3BF99-F0AA-4F42-B725-C653F7C9CF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99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ED89C-5D15-4506-A1B5-E039FB735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C5059-762B-42BE-9148-1C0BB6465F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0D425-CDD6-46EA-80F3-1F7101E00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99710F-2A5B-43DF-8C18-3F320D0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C9E56-3742-4767-ADFC-AD84D691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46C30-D443-446D-9C4E-94E61D7B65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6991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673554B-9F4B-4129-BA1E-606C5087A8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EE49F9-D20D-4D2A-BA2D-5C6C37ECF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2AEA8E-134B-48B9-A1AB-CAA23A47D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9FE93-9845-4CEC-8821-08E6C397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DBA9B0-C231-47D2-A07A-A02562FDF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14611C-726D-414A-9B5F-A2FBCFA70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85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74005-A7BC-4ED1-A576-DE94BF18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D38330-137E-4BA9-B5A9-7CDC7EE12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F876E-AFC6-4E7C-805D-09ED4205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869ABE-4A82-4905-BC42-1651F032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FAB0F-C538-43AC-A32C-19E5AAED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7CE8F-0E5C-4093-9940-35829CD4C7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94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4E329-1EE0-45EE-836F-52E344A2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DBCFBD-5BB5-4633-8FF8-5D10CA2EF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216910-3B07-48A1-AB10-DF42AD21A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895EA-C6B6-4ED4-9E27-B80A6BE5F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731D07-0588-4BFE-8A4D-79F71DD1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C2DD-04C6-40FB-A7C0-F764CC35DC7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7778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9675A-D4C4-4052-BF2E-B19AE1028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5BF3B-C94A-46C6-96EC-337DA549D3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0B60E9-ECD3-4E5C-9B54-A45E3B435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8872AF-BFA1-458B-AE48-8668D705C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88995-AA14-459E-A4F7-A65F6E17D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EC6F1C-91F5-49E1-92E4-93D02F35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6C634-5396-4ECA-A503-3A15D5D47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176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A4A2-3747-4768-BF69-57BEAA19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B5534-B35A-439E-94A7-16D767A0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D7E11-2001-426D-AEF5-B341E178E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77569E-0427-4E51-86C9-78F8FCEC7F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640FAD-976E-467B-A251-147CEA3E8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D53B0BE-08F2-4364-A964-E32C8C165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505F642-49F0-4E26-8CD9-89C02A8A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8C0324C-F1DA-4D5E-898F-421EF093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08BF17-2EA6-4408-B14B-CD51DFC9263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610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0FACFE-7D51-41B1-9E07-5C166C99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1816E4-F134-4913-BCE3-4DD214F7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B9B3A9-0367-42C5-9077-93DDCCF9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31E125-1074-4514-8FAD-22FCDFEA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3DC5-64FA-4180-872A-D54F85FA9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922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6634F5-7DB3-4702-B6BE-3678A7A0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719083-7028-4DBF-BBA3-D3828EED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D507CF-EFDF-4E4D-A900-538D2FBE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FCA6A-94DA-4E09-846A-4996942F54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758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DDFEF-F784-4D29-A51C-57AC8A98C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99200-84EA-47CA-903A-E22C661C6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319F3-F339-4FCB-B104-B0CDDE47DD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7ADBD-0149-4BB5-9BD6-1497A8AF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37D4E-2B57-4467-BF76-9AD1ACC36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15E0C-12D9-4C61-BCDF-DF939FF6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300D4-E36B-4C61-A328-0ADFAC2174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405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E0B94-1752-48C4-BD2E-D7233A047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A77B90-C507-4A1D-B2C9-C0A9E3408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3F07D2-FC99-4442-A80B-5E4BB001D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5BBFD3-1DC7-4CA6-A7AC-3BEBAA15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0F2B7A-CDE7-4CB0-AF2D-01C0CAF65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60A72C-1389-4550-A28C-CC25AEC4F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D6309-5D4F-495D-BB46-EE1B5D1310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265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DB4CE2-9029-4059-B479-8F6AF41CE3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5DF545F-57B4-4424-A140-1DC89334BC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42FFE9-5BD4-4990-82A0-EA75BEEAAC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AB8033-1CC4-406E-BD83-0531BDB03B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D77CE6-F397-4A9F-AA77-FAAC45354D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C47796-69DB-455E-900D-4096AD921B0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8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9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3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7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9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9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3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5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6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7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6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mailto:zakaz@ars-edu.ru" TargetMode="Externa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9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8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0.png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700808"/>
            <a:ext cx="6300192" cy="3312368"/>
          </a:xfrm>
        </p:spPr>
        <p:txBody>
          <a:bodyPr anchor="ctr">
            <a:noAutofit/>
          </a:bodyPr>
          <a:lstStyle/>
          <a:p>
            <a:r>
              <a:rPr lang="ru-RU" sz="4000" cap="all" dirty="0">
                <a:solidFill>
                  <a:srgbClr val="002060"/>
                </a:solidFill>
                <a:latin typeface="Arial Black" pitchFamily="34" charset="0"/>
              </a:rPr>
              <a:t>Движение</a:t>
            </a:r>
            <a:br>
              <a:rPr lang="ru-RU" sz="40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4000" cap="all" dirty="0">
                <a:solidFill>
                  <a:srgbClr val="002060"/>
                </a:solidFill>
                <a:latin typeface="Arial Black" pitchFamily="34" charset="0"/>
              </a:rPr>
              <a:t>8 класс</a:t>
            </a:r>
            <a:br>
              <a:rPr lang="ru-RU" sz="2200" cap="all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Презентация к § 39-41 учебника 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«Геометрия. 7-9 классы» </a:t>
            </a:r>
            <a:br>
              <a:rPr lang="ru-RU" sz="24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9144000" cy="1440160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5-6 7-9 и 10-11 классов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  <p:pic>
        <p:nvPicPr>
          <p:cNvPr id="6" name="Рисунок 5" descr="Geom_7-9_Obl_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747511"/>
            <a:ext cx="2578710" cy="3323556"/>
          </a:xfrm>
          <a:prstGeom prst="rect">
            <a:avLst/>
          </a:prstGeom>
          <a:ln>
            <a:solidFill>
              <a:srgbClr val="6D4337"/>
            </a:solidFill>
          </a:ln>
        </p:spPr>
      </p:pic>
    </p:spTree>
    <p:extLst>
      <p:ext uri="{BB962C8B-B14F-4D97-AF65-F5344CB8AC3E}">
        <p14:creationId xmlns:p14="http://schemas.microsoft.com/office/powerpoint/2010/main" val="3455631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BAB06644-7173-4D6B-AE0B-1978A1A8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991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Свойство 1. </a:t>
            </a:r>
            <a:r>
              <a:rPr lang="ru-RU" altLang="ru-RU" sz="2800" dirty="0">
                <a:cs typeface="Times New Roman" panose="02020603050405020304" pitchFamily="18" charset="0"/>
              </a:rPr>
              <a:t>Центральная симметрия сохраняет расстояния между точками.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9D4F97-1E04-49E8-B72D-8839C0AE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9642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получены центральной симметрией относительно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точек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Тогда 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ОА'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(по первому признаку равенства треугольников), следовательно,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60067-5E06-47A9-B673-C53E557732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16832"/>
            <a:ext cx="3618889" cy="236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>
            <a:extLst>
              <a:ext uri="{FF2B5EF4-FFF2-40B4-BE49-F238E27FC236}">
                <a16:creationId xmlns:a16="http://schemas.microsoft.com/office/drawing/2014/main" id="{BEA7DD0C-2278-4416-BA12-CC587832EC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3600" dirty="0">
                <a:solidFill>
                  <a:srgbClr val="FF3300"/>
                </a:solidFill>
              </a:rPr>
              <a:t>6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544771" name="Text Box 3">
            <a:extLst>
              <a:ext uri="{FF2B5EF4-FFF2-40B4-BE49-F238E27FC236}">
                <a16:creationId xmlns:a16="http://schemas.microsoft.com/office/drawing/2014/main" id="{8984BB8F-C096-4FA5-B796-7933AD78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/>
              <a:t>	Три соседа по дачным участкам решили вырыть общий колодец и проложить от него дорожки к своим домикам. Где нужно расположить колодец, чтобы суммарная длина дорожек была наименьшей?</a:t>
            </a:r>
          </a:p>
        </p:txBody>
      </p:sp>
      <p:pic>
        <p:nvPicPr>
          <p:cNvPr id="544776" name="Picture 8">
            <a:extLst>
              <a:ext uri="{FF2B5EF4-FFF2-40B4-BE49-F238E27FC236}">
                <a16:creationId xmlns:a16="http://schemas.microsoft.com/office/drawing/2014/main" id="{31FCE1DF-7981-47EE-9BF5-A4CE44F3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2468563" cy="258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F5FA690-0D76-4706-95FB-AE0416E391C0}"/>
              </a:ext>
            </a:extLst>
          </p:cNvPr>
          <p:cNvGrpSpPr/>
          <p:nvPr/>
        </p:nvGrpSpPr>
        <p:grpSpPr>
          <a:xfrm>
            <a:off x="0" y="2362200"/>
            <a:ext cx="9144000" cy="4313238"/>
            <a:chOff x="0" y="2362200"/>
            <a:chExt cx="9144000" cy="4313238"/>
          </a:xfrm>
        </p:grpSpPr>
        <p:grpSp>
          <p:nvGrpSpPr>
            <p:cNvPr id="544779" name="Group 11">
              <a:extLst>
                <a:ext uri="{FF2B5EF4-FFF2-40B4-BE49-F238E27FC236}">
                  <a16:creationId xmlns:a16="http://schemas.microsoft.com/office/drawing/2014/main" id="{0E3D736C-0229-471D-A6D2-8ADD7B7AD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362200"/>
              <a:ext cx="9144000" cy="4313238"/>
              <a:chOff x="0" y="1488"/>
              <a:chExt cx="5760" cy="2717"/>
            </a:xfrm>
          </p:grpSpPr>
          <p:sp>
            <p:nvSpPr>
              <p:cNvPr id="544772" name="Text Box 4">
                <a:extLst>
                  <a:ext uri="{FF2B5EF4-FFF2-40B4-BE49-F238E27FC236}">
                    <a16:creationId xmlns:a16="http://schemas.microsoft.com/office/drawing/2014/main" id="{8CDA8662-E32A-4E45-8809-FAD13FD80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1488"/>
                <a:ext cx="3312" cy="16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Решение:</a:t>
                </a:r>
                <a:r>
                  <a:rPr lang="ru-RU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/>
                  <a:t>П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овернём  треугольник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ABC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вершины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 угол 60</a:t>
                </a:r>
                <a:r>
                  <a:rPr lang="ru-RU" altLang="ru-RU" baseline="30000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При этом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перейдёт в точку </a:t>
                </a:r>
                <a:r>
                  <a:rPr lang="en-US" altLang="ru-RU" i="1" dirty="0"/>
                  <a:t>A’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– в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точка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K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– в точку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K’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/>
                  <a:t>Треугольник </a:t>
                </a:r>
                <a:r>
                  <a:rPr lang="en-US" altLang="ru-RU" i="1" dirty="0"/>
                  <a:t>CKK’ </a:t>
                </a:r>
                <a:r>
                  <a:rPr lang="ru-RU" altLang="ru-RU" dirty="0"/>
                  <a:t>– равносторонний, следовательно </a:t>
                </a:r>
                <a:r>
                  <a:rPr lang="en-US" altLang="ru-RU" i="1" dirty="0"/>
                  <a:t>CK = KK’</a:t>
                </a:r>
                <a:r>
                  <a:rPr lang="en-US" altLang="ru-RU" dirty="0"/>
                  <a:t>. 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544778" name="Text Box 10">
                <a:extLst>
                  <a:ext uri="{FF2B5EF4-FFF2-40B4-BE49-F238E27FC236}">
                    <a16:creationId xmlns:a16="http://schemas.microsoft.com/office/drawing/2014/main" id="{3648E32C-F5F6-4808-B73B-A13D05E28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216"/>
                <a:ext cx="5760" cy="9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/>
                  <a:t>	С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умма расстояний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AK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BK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 +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CK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равна длине </a:t>
                </a:r>
                <a:r>
                  <a:rPr lang="ru-RU" altLang="ru-RU" dirty="0"/>
                  <a:t>ломаной </a:t>
                </a:r>
                <a:r>
                  <a:rPr lang="en-US" altLang="ru-RU" i="1" dirty="0"/>
                  <a:t>AKK’B’</a:t>
                </a:r>
                <a:r>
                  <a:rPr lang="ru-RU" altLang="ru-RU" dirty="0"/>
                  <a:t>, длина которой будет наименьшей, если точки </a:t>
                </a:r>
                <a:r>
                  <a:rPr lang="en-US" altLang="ru-RU" i="1" dirty="0"/>
                  <a:t>A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K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K’</a:t>
                </a:r>
                <a:r>
                  <a:rPr lang="en-US" altLang="ru-RU" dirty="0"/>
                  <a:t>, </a:t>
                </a:r>
                <a:r>
                  <a:rPr lang="en-US" altLang="ru-RU" i="1" dirty="0"/>
                  <a:t>B’ </a:t>
                </a:r>
                <a:r>
                  <a:rPr lang="ru-RU" altLang="ru-RU" dirty="0"/>
                  <a:t>принадлежат одной прямой. Это будет, если углы </a:t>
                </a:r>
                <a:r>
                  <a:rPr lang="en-US" altLang="ru-RU" i="1" dirty="0"/>
                  <a:t>AKC </a:t>
                </a:r>
                <a:r>
                  <a:rPr lang="ru-RU" altLang="ru-RU" dirty="0"/>
                  <a:t>и </a:t>
                </a:r>
                <a:r>
                  <a:rPr lang="en-US" altLang="ru-RU" i="1" dirty="0"/>
                  <a:t>BKC </a:t>
                </a:r>
                <a:r>
                  <a:rPr lang="ru-RU" altLang="ru-RU" dirty="0"/>
                  <a:t>равны 120</a:t>
                </a:r>
                <a:r>
                  <a:rPr lang="ru-RU" altLang="ru-RU" baseline="30000" dirty="0"/>
                  <a:t>о</a:t>
                </a:r>
                <a:r>
                  <a:rPr lang="ru-RU" altLang="ru-RU" dirty="0"/>
                  <a:t>, т. е. если колодец </a:t>
                </a:r>
                <a:r>
                  <a:rPr lang="en-US" altLang="ru-RU" i="1" dirty="0"/>
                  <a:t>K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расположен в точке Торричелли.</a:t>
                </a:r>
              </a:p>
            </p:txBody>
          </p:sp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C4EA3DD-6F09-4981-9B81-96E14FE8E3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422731"/>
              <a:ext cx="3376387" cy="261758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91" name="Text Box 35">
            <a:extLst>
              <a:ext uri="{FF2B5EF4-FFF2-40B4-BE49-F238E27FC236}">
                <a16:creationId xmlns:a16="http://schemas.microsoft.com/office/drawing/2014/main" id="{2E478F18-2103-4B92-8343-6A6D16319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0688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эта прямая проходит через середину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 и перпендикулярна к нему. Каждая точка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самой себе.</a:t>
            </a:r>
          </a:p>
        </p:txBody>
      </p:sp>
      <p:sp>
        <p:nvSpPr>
          <p:cNvPr id="249893" name="Text Box 37">
            <a:extLst>
              <a:ext uri="{FF2B5EF4-FFF2-40B4-BE49-F238E27FC236}">
                <a16:creationId xmlns:a16="http://schemas.microsoft.com/office/drawing/2014/main" id="{C91B03F3-4392-4917-B5D7-E956BF2FC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76800"/>
            <a:ext cx="8991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Соответствие, при котором каждой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 плоскости сопоставляется симметричная ей относительно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осевой симметрией</a:t>
            </a:r>
            <a:r>
              <a:rPr lang="ru-RU" altLang="ru-RU" sz="2800" dirty="0">
                <a:cs typeface="Times New Roman" panose="02020603050405020304" pitchFamily="18" charset="0"/>
              </a:rPr>
              <a:t>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при этом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осью симметрии.</a:t>
            </a:r>
          </a:p>
        </p:txBody>
      </p:sp>
      <p:pic>
        <p:nvPicPr>
          <p:cNvPr id="249896" name="Picture 40">
            <a:extLst>
              <a:ext uri="{FF2B5EF4-FFF2-40B4-BE49-F238E27FC236}">
                <a16:creationId xmlns:a16="http://schemas.microsoft.com/office/drawing/2014/main" id="{69B60C5D-A14F-43E2-911A-9A2A6546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90800"/>
            <a:ext cx="1912938" cy="234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9F2AACC4-3785-4250-8F5C-DC4047E2C4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300" y="-59910"/>
            <a:ext cx="8153400" cy="680598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41. Осевая симметрия</a:t>
            </a:r>
          </a:p>
        </p:txBody>
      </p:sp>
    </p:spTree>
    <p:extLst>
      <p:ext uri="{BB962C8B-B14F-4D97-AF65-F5344CB8AC3E}">
        <p14:creationId xmlns:p14="http://schemas.microsoft.com/office/powerpoint/2010/main" val="221799488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3">
            <a:extLst>
              <a:ext uri="{FF2B5EF4-FFF2-40B4-BE49-F238E27FC236}">
                <a16:creationId xmlns:a16="http://schemas.microsoft.com/office/drawing/2014/main" id="{FA9FD8A0-2BF2-4F99-A96F-362955A3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Две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оси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каждой точке одной фигуры соответствует симметричная точка другой фигуры. 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симметричной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оси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она симметрична сама себе. </a:t>
            </a:r>
          </a:p>
        </p:txBody>
      </p:sp>
      <p:pic>
        <p:nvPicPr>
          <p:cNvPr id="464909" name="Picture 13">
            <a:extLst>
              <a:ext uri="{FF2B5EF4-FFF2-40B4-BE49-F238E27FC236}">
                <a16:creationId xmlns:a16="http://schemas.microsoft.com/office/drawing/2014/main" id="{E815548C-3BFC-4C1E-BB42-4CDEFC537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746625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4911" name="Picture 15">
            <a:extLst>
              <a:ext uri="{FF2B5EF4-FFF2-40B4-BE49-F238E27FC236}">
                <a16:creationId xmlns:a16="http://schemas.microsoft.com/office/drawing/2014/main" id="{341EECB3-657B-4A80-BB78-194C21448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4200"/>
            <a:ext cx="2628900" cy="300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1027">
            <a:extLst>
              <a:ext uri="{FF2B5EF4-FFF2-40B4-BE49-F238E27FC236}">
                <a16:creationId xmlns:a16="http://schemas.microsoft.com/office/drawing/2014/main" id="{C1EB0ACA-5112-47F5-9F3E-07070E35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Фигуру, симметричную данной, можно получить в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программе </a:t>
            </a:r>
            <a:r>
              <a:rPr lang="en-US" altLang="ru-RU" sz="2800" dirty="0">
                <a:cs typeface="Times New Roman" panose="02020603050405020304" pitchFamily="18" charset="0"/>
              </a:rPr>
              <a:t>GeoGebra.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нужно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инструмент  «Отражение относительно прямой», указать фигуру и ось симметрии. После этого на полотне появится фигура, симметричная указанной.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7EBB10-F27F-4867-BD4A-F36DBD9E5C9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513195"/>
            <a:ext cx="5285780" cy="41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67933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F481ED06-6A4F-4C56-B82D-F93E4C18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167"/>
            <a:ext cx="8991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</a:t>
            </a:r>
            <a:r>
              <a:rPr lang="ru-RU" altLang="ru-RU" sz="3200" dirty="0">
                <a:solidFill>
                  <a:srgbClr val="FF3300"/>
                </a:solidFill>
              </a:rPr>
              <a:t>Свойство 1.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расстояния между точками.</a:t>
            </a:r>
          </a:p>
        </p:txBody>
      </p:sp>
      <p:pic>
        <p:nvPicPr>
          <p:cNvPr id="391192" name="Picture 24">
            <a:extLst>
              <a:ext uri="{FF2B5EF4-FFF2-40B4-BE49-F238E27FC236}">
                <a16:creationId xmlns:a16="http://schemas.microsoft.com/office/drawing/2014/main" id="{D34D930E-80B8-42C0-9A4F-1E34C2FD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5880"/>
            <a:ext cx="357981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2">
                <a:extLst>
                  <a:ext uri="{FF2B5EF4-FFF2-40B4-BE49-F238E27FC236}">
                    <a16:creationId xmlns:a16="http://schemas.microsoft.com/office/drawing/2014/main" id="{841FC239-8B26-47C7-A89B-FC9BDF37CB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818" y="4062876"/>
                <a:ext cx="8991599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/>
                  <a:t>Прямоугольные треугольники </a:t>
                </a:r>
                <a:r>
                  <a:rPr lang="ru-RU" i="1" dirty="0"/>
                  <a:t>АС</a:t>
                </a:r>
                <a:r>
                  <a:rPr lang="en-US" i="1" dirty="0"/>
                  <a:t>D</a:t>
                </a:r>
                <a:r>
                  <a:rPr lang="ru-RU" dirty="0"/>
                  <a:t> и </a:t>
                </a:r>
                <a:r>
                  <a:rPr lang="en-US" i="1" dirty="0"/>
                  <a:t>A</a:t>
                </a:r>
                <a:r>
                  <a:rPr lang="ru-RU" i="1" dirty="0"/>
                  <a:t>'</a:t>
                </a:r>
                <a:r>
                  <a:rPr lang="en-US" i="1" dirty="0"/>
                  <a:t>CD</a:t>
                </a:r>
                <a:r>
                  <a:rPr lang="ru-RU" dirty="0"/>
                  <a:t> равны (по двум катетам).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ADC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</a:t>
                </a:r>
                <a:r>
                  <a:rPr lang="ru-RU" i="1" dirty="0"/>
                  <a:t>'</a:t>
                </a:r>
                <a:r>
                  <a:rPr lang="en-US" i="1" dirty="0"/>
                  <a:t>DC</a:t>
                </a:r>
                <a:r>
                  <a:rPr lang="ru-RU" dirty="0"/>
                  <a:t> и </a:t>
                </a:r>
                <a:r>
                  <a:rPr lang="en-US" i="1" dirty="0"/>
                  <a:t>AD</a:t>
                </a:r>
                <a:r>
                  <a:rPr lang="ru-RU" i="1" dirty="0"/>
                  <a:t> = </a:t>
                </a:r>
                <a:r>
                  <a:rPr lang="en-US" i="1" dirty="0"/>
                  <a:t>A</a:t>
                </a:r>
                <a:r>
                  <a:rPr lang="ru-RU" i="1" dirty="0"/>
                  <a:t>'</a:t>
                </a:r>
                <a:r>
                  <a:rPr lang="en-US" i="1" dirty="0"/>
                  <a:t>D</a:t>
                </a:r>
                <a:r>
                  <a:rPr lang="ru-RU" dirty="0"/>
                  <a:t>. Треугольники </a:t>
                </a:r>
                <a:r>
                  <a:rPr lang="en-US" i="1" dirty="0"/>
                  <a:t>ADB</a:t>
                </a:r>
                <a:r>
                  <a:rPr lang="ru-RU" dirty="0"/>
                  <a:t> и </a:t>
                </a:r>
                <a:r>
                  <a:rPr lang="en-US" i="1" dirty="0"/>
                  <a:t>A</a:t>
                </a:r>
                <a:r>
                  <a:rPr lang="ru-RU" i="1" dirty="0"/>
                  <a:t>'</a:t>
                </a:r>
                <a:r>
                  <a:rPr lang="en-US" i="1" dirty="0"/>
                  <a:t>DB</a:t>
                </a:r>
                <a:r>
                  <a:rPr lang="ru-RU" i="1" dirty="0"/>
                  <a:t>'</a:t>
                </a:r>
                <a:r>
                  <a:rPr lang="ru-RU" dirty="0"/>
                  <a:t> равны (по первому признаку равенства треугольников). Следовательно, </a:t>
                </a:r>
                <a:r>
                  <a:rPr lang="ru-RU" i="1" dirty="0"/>
                  <a:t>АВ = </a:t>
                </a:r>
                <a:r>
                  <a:rPr lang="en-US" i="1" dirty="0"/>
                  <a:t>A</a:t>
                </a:r>
                <a:r>
                  <a:rPr lang="ru-RU" i="1" dirty="0"/>
                  <a:t>'</a:t>
                </a:r>
                <a:r>
                  <a:rPr lang="en-US" i="1" dirty="0"/>
                  <a:t>B</a:t>
                </a:r>
                <a:r>
                  <a:rPr lang="ru-RU" i="1" dirty="0"/>
                  <a:t>’</a:t>
                </a:r>
                <a:r>
                  <a:rPr lang="ru-RU" dirty="0"/>
                  <a:t>.</a:t>
                </a:r>
              </a:p>
              <a:p>
                <a:r>
                  <a:rPr lang="ru-RU" dirty="0"/>
                  <a:t>	Самостоятельно рассмотрите случай, когда точки </a:t>
                </a:r>
                <a:r>
                  <a:rPr lang="ru-RU" i="1" dirty="0"/>
                  <a:t>А</a:t>
                </a:r>
                <a:r>
                  <a:rPr lang="ru-RU" dirty="0"/>
                  <a:t>,</a:t>
                </a:r>
                <a:r>
                  <a:rPr lang="ru-RU" i="1" dirty="0"/>
                  <a:t> В</a:t>
                </a:r>
                <a:r>
                  <a:rPr lang="ru-RU" dirty="0"/>
                  <a:t> лежат по раз­ные стороны от </a:t>
                </a:r>
                <a:r>
                  <a:rPr lang="ru-RU" i="1" dirty="0"/>
                  <a:t>с</a:t>
                </a:r>
                <a:r>
                  <a:rPr lang="ru-RU" dirty="0"/>
                  <a:t>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2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41FC239-8B26-47C7-A89B-FC9BDF37CB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818" y="4062876"/>
                <a:ext cx="8991599" cy="2369880"/>
              </a:xfrm>
              <a:prstGeom prst="rect">
                <a:avLst/>
              </a:prstGeom>
              <a:blipFill>
                <a:blip r:embed="rId4" cstate="print"/>
                <a:stretch>
                  <a:fillRect l="-1085" r="-1627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22">
            <a:extLst>
              <a:ext uri="{FF2B5EF4-FFF2-40B4-BE49-F238E27FC236}">
                <a16:creationId xmlns:a16="http://schemas.microsoft.com/office/drawing/2014/main" id="{597B242D-28E1-4BBE-90F1-59F113DAD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213" y="1138772"/>
            <a:ext cx="5411787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a typeface="Times New Roman" panose="02020603050405020304" pitchFamily="18" charset="0"/>
              </a:rPr>
              <a:t> Доказательство.</a:t>
            </a:r>
            <a:r>
              <a:rPr lang="ru-RU" dirty="0">
                <a:ea typeface="Times New Roman" panose="02020603050405020304" pitchFamily="18" charset="0"/>
              </a:rPr>
              <a:t> </a:t>
            </a:r>
            <a:r>
              <a:rPr lang="ru-RU" dirty="0"/>
              <a:t>Пусть точки </a:t>
            </a:r>
            <a:r>
              <a:rPr lang="en-US" i="1" dirty="0"/>
              <a:t>A</a:t>
            </a:r>
            <a:r>
              <a:rPr lang="ru-RU" i="1" dirty="0"/>
              <a:t>'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en-US" i="1" dirty="0"/>
              <a:t>B</a:t>
            </a:r>
            <a:r>
              <a:rPr lang="ru-RU" i="1" dirty="0"/>
              <a:t>'</a:t>
            </a:r>
            <a:r>
              <a:rPr lang="ru-RU" dirty="0"/>
              <a:t> получены симметрией относительно оси </a:t>
            </a:r>
            <a:r>
              <a:rPr lang="ru-RU" i="1" dirty="0"/>
              <a:t>с</a:t>
            </a:r>
            <a:r>
              <a:rPr lang="ru-RU" dirty="0"/>
              <a:t> из точек </a:t>
            </a:r>
            <a:r>
              <a:rPr lang="ru-RU" i="1" dirty="0"/>
              <a:t>А</a:t>
            </a:r>
            <a:r>
              <a:rPr lang="ru-RU" dirty="0"/>
              <a:t>,</a:t>
            </a:r>
            <a:r>
              <a:rPr lang="ru-RU" i="1" dirty="0"/>
              <a:t> В </a:t>
            </a:r>
            <a:r>
              <a:rPr lang="ru-RU" dirty="0"/>
              <a:t>соответственно. Предположим, что точки </a:t>
            </a:r>
            <a:r>
              <a:rPr lang="ru-RU" i="1" dirty="0"/>
              <a:t>А</a:t>
            </a:r>
            <a:r>
              <a:rPr lang="ru-RU" dirty="0"/>
              <a:t>,</a:t>
            </a:r>
            <a:r>
              <a:rPr lang="ru-RU" i="1" dirty="0"/>
              <a:t> В</a:t>
            </a:r>
            <a:r>
              <a:rPr lang="ru-RU" dirty="0"/>
              <a:t> лежат по одну сторону от </a:t>
            </a:r>
            <a:r>
              <a:rPr lang="ru-RU" i="1" dirty="0"/>
              <a:t>с</a:t>
            </a:r>
            <a:r>
              <a:rPr lang="ru-RU" dirty="0"/>
              <a:t>. Обозначим через </a:t>
            </a:r>
            <a:r>
              <a:rPr lang="ru-RU" i="1" dirty="0"/>
              <a:t>С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en-US" i="1" dirty="0"/>
              <a:t>D</a:t>
            </a:r>
            <a:r>
              <a:rPr lang="ru-RU" dirty="0"/>
              <a:t> точки пересечения прямых </a:t>
            </a:r>
            <a:r>
              <a:rPr lang="en-US" i="1" dirty="0"/>
              <a:t>AA</a:t>
            </a:r>
            <a:r>
              <a:rPr lang="ru-RU" i="1" dirty="0"/>
              <a:t>'</a:t>
            </a:r>
            <a:r>
              <a:rPr lang="ru-RU" dirty="0"/>
              <a:t>,</a:t>
            </a:r>
            <a:r>
              <a:rPr lang="ru-RU" i="1" dirty="0"/>
              <a:t> </a:t>
            </a:r>
            <a:r>
              <a:rPr lang="en-US" i="1" dirty="0"/>
              <a:t>BB</a:t>
            </a:r>
            <a:r>
              <a:rPr lang="ru-RU" i="1" dirty="0"/>
              <a:t>'</a:t>
            </a:r>
            <a:r>
              <a:rPr lang="ru-RU" dirty="0"/>
              <a:t> с прямой </a:t>
            </a:r>
            <a:r>
              <a:rPr lang="ru-RU" i="1" dirty="0"/>
              <a:t>с</a:t>
            </a:r>
            <a:r>
              <a:rPr lang="ru-RU" dirty="0"/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92" name="Picture 24">
            <a:extLst>
              <a:ext uri="{FF2B5EF4-FFF2-40B4-BE49-F238E27FC236}">
                <a16:creationId xmlns:a16="http://schemas.microsoft.com/office/drawing/2014/main" id="{D34D930E-80B8-42C0-9A4F-1E34C2FDD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53976"/>
            <a:ext cx="3579813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1193" name="Text Box 25">
            <a:extLst>
              <a:ext uri="{FF2B5EF4-FFF2-40B4-BE49-F238E27FC236}">
                <a16:creationId xmlns:a16="http://schemas.microsoft.com/office/drawing/2014/main" id="{EE9D3922-BC56-49DA-AAC5-A0E7F02B9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0695"/>
            <a:ext cx="8610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Свойство 2.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переводит отрезки в отрезки, лучи в лучи и прямые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прямые.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E1E125A8-2E31-4974-A198-5F189D6A9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49080"/>
            <a:ext cx="8610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Доказательство аналогично доказательству соответствующего свойства для центральной симметрии.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76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F481ED06-6A4F-4C56-B82D-F93E4C187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55" y="548680"/>
            <a:ext cx="899160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Свойство 3.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расстояния углы.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D39445CE-DAD7-413C-8971-81E6979E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49080"/>
            <a:ext cx="861060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	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Доказательство аналогично доказательству соответствующего свойства для центральной симметрии.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0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0F98D9B4-4DC3-4CE3-A3A7-0C108EA369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1</a:t>
            </a:r>
          </a:p>
        </p:txBody>
      </p:sp>
      <p:sp>
        <p:nvSpPr>
          <p:cNvPr id="389123" name="Text Box 3">
            <a:extLst>
              <a:ext uri="{FF2B5EF4-FFF2-40B4-BE49-F238E27FC236}">
                <a16:creationId xmlns:a16="http://schemas.microsoft.com/office/drawing/2014/main" id="{55259DDB-9D6F-4900-9F83-2F05E8572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точки называются симметричными относительно прямой?</a:t>
            </a:r>
          </a:p>
        </p:txBody>
      </p:sp>
      <p:sp>
        <p:nvSpPr>
          <p:cNvPr id="389124" name="Text Box 4">
            <a:extLst>
              <a:ext uri="{FF2B5EF4-FFF2-40B4-BE49-F238E27FC236}">
                <a16:creationId xmlns:a16="http://schemas.microsoft.com/office/drawing/2014/main" id="{16A4634C-220E-428D-8154-D6094679E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Две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 симметричными относительно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эта прямая проходит через середину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 и перпендикулярна к нему. Каждая точка прямой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самой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BADC62B2-B43D-4E65-81AE-1518E77C71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2</a:t>
            </a:r>
          </a:p>
        </p:txBody>
      </p:sp>
      <p:sp>
        <p:nvSpPr>
          <p:cNvPr id="417795" name="Text Box 3">
            <a:extLst>
              <a:ext uri="{FF2B5EF4-FFF2-40B4-BE49-F238E27FC236}">
                <a16:creationId xmlns:a16="http://schemas.microsoft.com/office/drawing/2014/main" id="{F224E87B-6F17-4333-BFBE-04ACCB1A5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называется осевой симметрией, осью симметрии?</a:t>
            </a:r>
          </a:p>
        </p:txBody>
      </p:sp>
      <p:sp>
        <p:nvSpPr>
          <p:cNvPr id="417796" name="Text Box 4">
            <a:extLst>
              <a:ext uri="{FF2B5EF4-FFF2-40B4-BE49-F238E27FC236}">
                <a16:creationId xmlns:a16="http://schemas.microsoft.com/office/drawing/2014/main" id="{7537090C-54F2-40CB-8527-ED2892E01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991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Соответствие, при котором каждой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плоскости сопоставляется симметричная ей относительно прямой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 осевой симметрией. Прямая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 при этом называется осью симметрии.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E35BEE47-BB3A-4CA2-B215-1F4C65C65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3</a:t>
            </a:r>
          </a:p>
        </p:txBody>
      </p:sp>
      <p:sp>
        <p:nvSpPr>
          <p:cNvPr id="421891" name="Text Box 3">
            <a:extLst>
              <a:ext uri="{FF2B5EF4-FFF2-40B4-BE49-F238E27FC236}">
                <a16:creationId xmlns:a16="http://schemas.microsoft.com/office/drawing/2014/main" id="{F8F710AF-90FF-4A69-815D-E9F1945C6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92696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две фигуры называются симметричными относительно оси?</a:t>
            </a:r>
          </a:p>
        </p:txBody>
      </p:sp>
      <p:sp>
        <p:nvSpPr>
          <p:cNvPr id="421892" name="Text Box 4">
            <a:extLst>
              <a:ext uri="{FF2B5EF4-FFF2-40B4-BE49-F238E27FC236}">
                <a16:creationId xmlns:a16="http://schemas.microsoft.com/office/drawing/2014/main" id="{2E1B0461-2EDE-4CF7-B4BA-C8D441A89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9144000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Две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 симметричными относительно оси </a:t>
            </a:r>
            <a:r>
              <a:rPr lang="ru-RU" altLang="ru-RU" sz="2800" i="1" dirty="0">
                <a:cs typeface="Times New Roman" panose="02020603050405020304" pitchFamily="18" charset="0"/>
              </a:rPr>
              <a:t>с</a:t>
            </a:r>
            <a:r>
              <a:rPr lang="ru-RU" altLang="ru-RU" sz="2800" dirty="0">
                <a:cs typeface="Times New Roman" panose="02020603050405020304" pitchFamily="18" charset="0"/>
              </a:rPr>
              <a:t>, если каждой точке одной фигуры соответствует симметричная точка другой фигуры.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0" name="Text Box 22">
            <a:extLst>
              <a:ext uri="{FF2B5EF4-FFF2-40B4-BE49-F238E27FC236}">
                <a16:creationId xmlns:a16="http://schemas.microsoft.com/office/drawing/2014/main" id="{6AC64307-148F-445A-9213-A7C9CD346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60648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Свойство 2.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Центральная симметрия переводит отрезки в отрезки, лучи в лучи и прямые в прямые. </a:t>
            </a:r>
          </a:p>
        </p:txBody>
      </p:sp>
      <p:pic>
        <p:nvPicPr>
          <p:cNvPr id="391191" name="Picture 23">
            <a:extLst>
              <a:ext uri="{FF2B5EF4-FFF2-40B4-BE49-F238E27FC236}">
                <a16:creationId xmlns:a16="http://schemas.microsoft.com/office/drawing/2014/main" id="{E215272F-B470-46F6-91E3-BB1A25A61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84610"/>
            <a:ext cx="3783013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22">
            <a:extLst>
              <a:ext uri="{FF2B5EF4-FFF2-40B4-BE49-F238E27FC236}">
                <a16:creationId xmlns:a16="http://schemas.microsoft.com/office/drawing/2014/main" id="{E2D4BC6C-F5CF-4750-91F9-53A46E06F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65104"/>
            <a:ext cx="8610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принадлежат одной прямой, причем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лежит 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центрально-симметричных точек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будет выполняться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лежит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переводится в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0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F40500B0-1E08-4BFC-B1F2-80D609DEA1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4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FA9F56D6-2781-4E93-BB11-BA1CE8AC8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836712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Какая фигура называется симметричной относительно оси? </a:t>
            </a:r>
          </a:p>
        </p:txBody>
      </p:sp>
      <p:sp>
        <p:nvSpPr>
          <p:cNvPr id="477188" name="Text Box 4">
            <a:extLst>
              <a:ext uri="{FF2B5EF4-FFF2-40B4-BE49-F238E27FC236}">
                <a16:creationId xmlns:a16="http://schemas.microsoft.com/office/drawing/2014/main" id="{8388A895-5D7A-42EC-A539-BD13DB282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 симметричной относительно оси, если она симметрична сама себе.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48B21E3F-C0B6-472D-8EE3-4BD6D2FA5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5</a:t>
            </a: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id="{87EF33FE-A224-462A-B76A-54B2A5C99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Сформулируйте свойства осевой симметрии.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AF815BE2-B96F-4BBB-BC63-8BAFCADF05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05506"/>
            <a:ext cx="881208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chemeClr val="accent1"/>
                </a:solidFill>
              </a:rPr>
              <a:t>	</a:t>
            </a:r>
            <a:r>
              <a:rPr lang="ru-RU" altLang="ru-RU" sz="3200" dirty="0"/>
              <a:t>1. 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расстояния между точками.</a:t>
            </a:r>
            <a:endParaRPr lang="ru-RU" altLang="ru-RU" sz="3200" dirty="0"/>
          </a:p>
          <a:p>
            <a:pPr algn="just">
              <a:spcBef>
                <a:spcPct val="50000"/>
              </a:spcBef>
            </a:pPr>
            <a:r>
              <a:rPr lang="ru-RU" altLang="ru-RU" sz="3200" dirty="0"/>
              <a:t>         2. 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переводит отрезки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отрезки, лучи в лучи и прямые в прямые.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3. </a:t>
            </a:r>
            <a:r>
              <a:rPr lang="ru-RU" altLang="ru-RU" sz="3200" dirty="0"/>
              <a:t>Осевая симметрия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углы.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2D400B7B-AC83-4C17-AC66-7181673093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8E87C5FB-325C-44C1-9F99-43BBEF017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точки при осевой симметрии переходят в себя?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02FCE74C-E16E-41C3-90D6-DB28ABF93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839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Принадлежащие оси симметрии.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3E26112F-FDAE-4126-B02E-3A5EA089B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E2F0EBA8-0903-4ED9-BCD1-3B18EDE91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прямые при осевой симметрии переходят в себя?</a:t>
            </a:r>
          </a:p>
        </p:txBody>
      </p:sp>
      <p:sp>
        <p:nvSpPr>
          <p:cNvPr id="380932" name="Text Box 4">
            <a:extLst>
              <a:ext uri="{FF2B5EF4-FFF2-40B4-BE49-F238E27FC236}">
                <a16:creationId xmlns:a16="http://schemas.microsoft.com/office/drawing/2014/main" id="{0C0DA88B-3F7D-4B34-A0B8-1568AB0AB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Ось симметрии и прямые, ей перпендикулярные.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>
            <a:extLst>
              <a:ext uri="{FF2B5EF4-FFF2-40B4-BE49-F238E27FC236}">
                <a16:creationId xmlns:a16="http://schemas.microsoft.com/office/drawing/2014/main" id="{A77B7525-6607-4BA4-8D83-61A130A8B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82979" name="Text Box 3">
            <a:extLst>
              <a:ext uri="{FF2B5EF4-FFF2-40B4-BE49-F238E27FC236}">
                <a16:creationId xmlns:a16="http://schemas.microsoft.com/office/drawing/2014/main" id="{A4825424-D7AC-4A23-A9A0-371A9A4E9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Осевая симметрия переводит точку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точку </a:t>
            </a:r>
            <a:r>
              <a:rPr lang="ru-RU" altLang="ru-RU" sz="3200" i="1" dirty="0">
                <a:cs typeface="Times New Roman" panose="02020603050405020304" pitchFamily="18" charset="0"/>
              </a:rPr>
              <a:t>А'</a:t>
            </a:r>
            <a:r>
              <a:rPr lang="ru-RU" altLang="ru-RU" sz="3200" dirty="0">
                <a:cs typeface="Times New Roman" panose="02020603050405020304" pitchFamily="18" charset="0"/>
              </a:rPr>
              <a:t>. Где находится ось симметрии?</a:t>
            </a:r>
          </a:p>
        </p:txBody>
      </p:sp>
      <p:sp>
        <p:nvSpPr>
          <p:cNvPr id="382980" name="Text Box 4">
            <a:extLst>
              <a:ext uri="{FF2B5EF4-FFF2-40B4-BE49-F238E27FC236}">
                <a16:creationId xmlns:a16="http://schemas.microsoft.com/office/drawing/2014/main" id="{85F7F4BF-C72C-4C9C-AC5B-6E75DC11B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5072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Перпендикулярна отрезку </a:t>
            </a:r>
            <a:r>
              <a:rPr lang="en-US" altLang="ru-RU" sz="3200" i="1" dirty="0">
                <a:cs typeface="Times New Roman" panose="02020603050405020304" pitchFamily="18" charset="0"/>
              </a:rPr>
              <a:t>AA</a:t>
            </a:r>
            <a:r>
              <a:rPr lang="ru-RU" altLang="ru-RU" sz="3200" i="1" dirty="0">
                <a:cs typeface="Times New Roman" panose="02020603050405020304" pitchFamily="18" charset="0"/>
              </a:rPr>
              <a:t>' </a:t>
            </a:r>
            <a:r>
              <a:rPr lang="ru-RU" altLang="ru-RU" sz="3200" dirty="0">
                <a:cs typeface="Times New Roman" panose="02020603050405020304" pitchFamily="18" charset="0"/>
              </a:rPr>
              <a:t>и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проходит через его середину.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DB246E2D-B889-4DE8-9D37-62C88B1FD3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85028" name="Text Box 4">
            <a:extLst>
              <a:ext uri="{FF2B5EF4-FFF2-40B4-BE49-F238E27FC236}">
                <a16:creationId xmlns:a16="http://schemas.microsoft.com/office/drawing/2014/main" id="{E634C0A4-565B-46BC-88F9-2AEEE0B6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Да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ru-RU" altLang="ru-RU" sz="3200" dirty="0"/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id="{1A754010-F02E-412D-9598-866CE179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382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Точка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А'</a:t>
            </a:r>
            <a:r>
              <a:rPr lang="ru-RU" altLang="ru-RU" sz="3200" dirty="0">
                <a:cs typeface="Times New Roman" panose="02020603050405020304" pitchFamily="18" charset="0"/>
              </a:rPr>
              <a:t> симметрична точке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относительно оси 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. Верно ли, что точка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симметрична точке </a:t>
            </a:r>
            <a:r>
              <a:rPr lang="ru-RU" altLang="ru-RU" sz="3200" i="1" dirty="0">
                <a:cs typeface="Times New Roman" panose="02020603050405020304" pitchFamily="18" charset="0"/>
              </a:rPr>
              <a:t>А'</a:t>
            </a:r>
            <a:r>
              <a:rPr lang="ru-RU" altLang="ru-RU" sz="3200" dirty="0">
                <a:cs typeface="Times New Roman" panose="02020603050405020304" pitchFamily="18" charset="0"/>
              </a:rPr>
              <a:t> относительно этой оси?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96EC1A0F-C07E-4202-8765-A7E401541B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5E6727AE-F99F-4BF8-AFF6-71CDF40CD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</a:t>
            </a:r>
            <a:r>
              <a:rPr lang="ru-RU" altLang="ru-RU" sz="3200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укажите буквы латинского алфавита: а) имеющие одну ось симметрии; 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б) имеющие две оси симметрии.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1275823E-E1DB-491D-912F-DA3CF8578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29200"/>
            <a:ext cx="7391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а) </a:t>
            </a:r>
            <a:r>
              <a:rPr lang="en-US" altLang="ru-RU" sz="3200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E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M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T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U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V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W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Y</a:t>
            </a:r>
            <a:r>
              <a:rPr lang="ru-RU" altLang="ru-RU" sz="3200" dirty="0">
                <a:cs typeface="Times New Roman" panose="02020603050405020304" pitchFamily="18" charset="0"/>
              </a:rPr>
              <a:t>; б) </a:t>
            </a:r>
            <a:r>
              <a:rPr lang="en-US" altLang="ru-RU" sz="3200" dirty="0">
                <a:cs typeface="Times New Roman" panose="02020603050405020304" pitchFamily="18" charset="0"/>
              </a:rPr>
              <a:t>H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I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dirty="0">
                <a:cs typeface="Times New Roman" panose="02020603050405020304" pitchFamily="18" charset="0"/>
              </a:rPr>
              <a:t>X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5172" name="Picture 20">
            <a:extLst>
              <a:ext uri="{FF2B5EF4-FFF2-40B4-BE49-F238E27FC236}">
                <a16:creationId xmlns:a16="http://schemas.microsoft.com/office/drawing/2014/main" id="{1F24239E-EB3C-4EAC-A8D4-56B8C1B62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892425"/>
            <a:ext cx="6702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37DB0546-1BC4-41D2-A3D2-C007E84F7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6</a:t>
            </a:r>
            <a:endParaRPr lang="ru-RU" altLang="ru-RU" sz="3600">
              <a:solidFill>
                <a:srgbClr val="FF3300"/>
              </a:solidFill>
            </a:endParaRP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76E51AC9-2C17-489C-A942-58A86C83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В каком случае прямая при осевой симметрии переходит в параллельную ей прямую?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5933ABCB-2713-4A8D-8C24-0DE0EC233F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862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Если она параллельна оси симметрии.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1026">
            <a:extLst>
              <a:ext uri="{FF2B5EF4-FFF2-40B4-BE49-F238E27FC236}">
                <a16:creationId xmlns:a16="http://schemas.microsoft.com/office/drawing/2014/main" id="{17AC0A1E-7222-46D6-A180-EAA564B74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7</a:t>
            </a:r>
          </a:p>
        </p:txBody>
      </p:sp>
      <p:sp>
        <p:nvSpPr>
          <p:cNvPr id="448515" name="Text Box 1027">
            <a:extLst>
              <a:ext uri="{FF2B5EF4-FFF2-40B4-BE49-F238E27FC236}">
                <a16:creationId xmlns:a16="http://schemas.microsoft.com/office/drawing/2014/main" id="{5F36744B-5EA3-4E78-9C3B-F2F22304A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Имеет ли параллелограмм оси симметрии?</a:t>
            </a:r>
          </a:p>
        </p:txBody>
      </p:sp>
      <p:sp>
        <p:nvSpPr>
          <p:cNvPr id="448516" name="Text Box 1028">
            <a:extLst>
              <a:ext uri="{FF2B5EF4-FFF2-40B4-BE49-F238E27FC236}">
                <a16:creationId xmlns:a16="http://schemas.microsoft.com/office/drawing/2014/main" id="{D61FEA46-D63C-458D-9FD1-4781DAE9B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910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Нет, если он не является прямоугольником или ромбом; да, если он является прямоугольником или ромбом.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448517" name="Picture 1029">
            <a:extLst>
              <a:ext uri="{FF2B5EF4-FFF2-40B4-BE49-F238E27FC236}">
                <a16:creationId xmlns:a16="http://schemas.microsoft.com/office/drawing/2014/main" id="{63FFF1FC-4431-44C1-A79E-40401E08D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1200"/>
            <a:ext cx="3421063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9C25942B-313B-4710-A231-8E08E69733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8</a:t>
            </a: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6A0C86DB-B2B0-479D-9DD7-9A97B8367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Укажите оси симметрии: </a:t>
            </a:r>
          </a:p>
          <a:p>
            <a:pPr algn="just">
              <a:spcBef>
                <a:spcPts val="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прямоугольника; б) квадрата.</a:t>
            </a:r>
          </a:p>
        </p:txBody>
      </p:sp>
      <p:pic>
        <p:nvPicPr>
          <p:cNvPr id="473097" name="Picture 9">
            <a:extLst>
              <a:ext uri="{FF2B5EF4-FFF2-40B4-BE49-F238E27FC236}">
                <a16:creationId xmlns:a16="http://schemas.microsoft.com/office/drawing/2014/main" id="{34C5A966-FDE8-4EF3-A7CA-A9693B6F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310991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3100" name="Picture 12">
            <a:extLst>
              <a:ext uri="{FF2B5EF4-FFF2-40B4-BE49-F238E27FC236}">
                <a16:creationId xmlns:a16="http://schemas.microsoft.com/office/drawing/2014/main" id="{8739657C-58AC-489C-B087-DF1DB08E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2554288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73102" name="Group 14">
            <a:extLst>
              <a:ext uri="{FF2B5EF4-FFF2-40B4-BE49-F238E27FC236}">
                <a16:creationId xmlns:a16="http://schemas.microsoft.com/office/drawing/2014/main" id="{19ED1899-84E9-4FA0-B4BE-0C08FB2BA57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286000"/>
            <a:ext cx="7924800" cy="3094038"/>
            <a:chOff x="288" y="1440"/>
            <a:chExt cx="4992" cy="1949"/>
          </a:xfrm>
        </p:grpSpPr>
        <p:sp>
          <p:nvSpPr>
            <p:cNvPr id="473092" name="Text Box 4">
              <a:extLst>
                <a:ext uri="{FF2B5EF4-FFF2-40B4-BE49-F238E27FC236}">
                  <a16:creationId xmlns:a16="http://schemas.microsoft.com/office/drawing/2014/main" id="{DFA959C4-4EA7-474D-B653-C4E2B768B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717"/>
              <a:ext cx="4992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а) Две </a:t>
              </a:r>
              <a:r>
                <a:rPr lang="ru-RU" altLang="ru-RU" sz="3200" dirty="0"/>
                <a:t>прямые</a:t>
              </a:r>
              <a:r>
                <a:rPr lang="ru-RU" altLang="ru-RU" sz="3200" dirty="0">
                  <a:cs typeface="Times New Roman" panose="02020603050405020304" pitchFamily="18" charset="0"/>
                </a:rPr>
                <a:t>, проходящие через середины противоположных сторон; </a:t>
              </a:r>
            </a:p>
          </p:txBody>
        </p:sp>
        <p:pic>
          <p:nvPicPr>
            <p:cNvPr id="473101" name="Picture 13">
              <a:extLst>
                <a:ext uri="{FF2B5EF4-FFF2-40B4-BE49-F238E27FC236}">
                  <a16:creationId xmlns:a16="http://schemas.microsoft.com/office/drawing/2014/main" id="{917C7DD3-C631-49B6-8A06-FCE2BB152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0"/>
              <a:ext cx="1986" cy="1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73104" name="Group 16">
            <a:extLst>
              <a:ext uri="{FF2B5EF4-FFF2-40B4-BE49-F238E27FC236}">
                <a16:creationId xmlns:a16="http://schemas.microsoft.com/office/drawing/2014/main" id="{04C5C33A-C369-4E33-879C-F3C2F678E908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1905000"/>
            <a:ext cx="8077200" cy="4968875"/>
            <a:chOff x="240" y="1200"/>
            <a:chExt cx="5088" cy="3130"/>
          </a:xfrm>
        </p:grpSpPr>
        <p:sp>
          <p:nvSpPr>
            <p:cNvPr id="473095" name="Text Box 7">
              <a:extLst>
                <a:ext uri="{FF2B5EF4-FFF2-40B4-BE49-F238E27FC236}">
                  <a16:creationId xmlns:a16="http://schemas.microsoft.com/office/drawing/2014/main" id="{8122B8C8-F569-431D-A3AF-A2C91DE38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341"/>
              <a:ext cx="5088" cy="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chemeClr val="accent1"/>
                  </a:solidFill>
                </a:rPr>
                <a:t>             </a:t>
              </a:r>
              <a:r>
                <a:rPr lang="ru-RU" altLang="ru-RU" sz="3200" dirty="0">
                  <a:cs typeface="Times New Roman" panose="02020603050405020304" pitchFamily="18" charset="0"/>
                </a:rPr>
                <a:t>б) две прямые, проходящие через середины противоположных сторон и две прямые, содержащие диагонали. </a:t>
              </a:r>
              <a:endParaRPr lang="ru-RU" altLang="ru-RU" dirty="0"/>
            </a:p>
          </p:txBody>
        </p:sp>
        <p:pic>
          <p:nvPicPr>
            <p:cNvPr id="473103" name="Picture 15">
              <a:extLst>
                <a:ext uri="{FF2B5EF4-FFF2-40B4-BE49-F238E27FC236}">
                  <a16:creationId xmlns:a16="http://schemas.microsoft.com/office/drawing/2014/main" id="{79C519E2-3474-4D46-BDC6-B49D099A0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200"/>
              <a:ext cx="1986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6">
            <a:extLst>
              <a:ext uri="{FF2B5EF4-FFF2-40B4-BE49-F238E27FC236}">
                <a16:creationId xmlns:a16="http://schemas.microsoft.com/office/drawing/2014/main" id="{BAB06644-7173-4D6B-AE0B-1978A1A88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04978"/>
            <a:ext cx="8991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Свойство </a:t>
            </a:r>
            <a:r>
              <a:rPr lang="en-US" altLang="ru-RU" sz="2800" dirty="0">
                <a:solidFill>
                  <a:srgbClr val="FF3300"/>
                </a:solidFill>
              </a:rPr>
              <a:t>3</a:t>
            </a:r>
            <a:r>
              <a:rPr lang="ru-RU" altLang="ru-RU" sz="2800" dirty="0">
                <a:solidFill>
                  <a:srgbClr val="FF3300"/>
                </a:solidFill>
              </a:rPr>
              <a:t>. </a:t>
            </a:r>
            <a:r>
              <a:rPr lang="ru-RU" altLang="ru-RU" sz="2800" dirty="0">
                <a:cs typeface="Times New Roman" panose="02020603050405020304" pitchFamily="18" charset="0"/>
              </a:rPr>
              <a:t>Центральная симметрия сохраняет углы, т. е. переводит угол в равный ему угол.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9D4F97-1E04-49E8-B72D-8839C0AE5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08117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угол с вершиной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переводится в угол с вершиной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C’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D657B-34EA-4AB9-92A4-2F9F1A710D0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0520" y="1173446"/>
            <a:ext cx="4222959" cy="2376264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AF50EFF-F9A7-4741-BB85-D8719E425440}"/>
              </a:ext>
            </a:extLst>
          </p:cNvPr>
          <p:cNvGrpSpPr/>
          <p:nvPr/>
        </p:nvGrpSpPr>
        <p:grpSpPr>
          <a:xfrm>
            <a:off x="0" y="1058290"/>
            <a:ext cx="9144000" cy="5379370"/>
            <a:chOff x="0" y="1058290"/>
            <a:chExt cx="9144000" cy="5379370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5A7DFC3C-141C-4912-A56E-88515E90B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37112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dirty="0">
                  <a:ea typeface="Times New Roman" panose="02020603050405020304" pitchFamily="18" charset="0"/>
                </a:rPr>
                <a:t> Выберем на сторонах угла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точки </a:t>
              </a:r>
              <a:r>
                <a:rPr lang="en-US" i="1" dirty="0">
                  <a:ea typeface="Times New Roman" panose="02020603050405020304" pitchFamily="18" charset="0"/>
                </a:rPr>
                <a:t>A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</a:t>
              </a:r>
              <a:r>
                <a:rPr lang="ru-RU" dirty="0">
                  <a:ea typeface="Times New Roman" panose="02020603050405020304" pitchFamily="18" charset="0"/>
                </a:rPr>
                <a:t>. Они переводятся соответственно в точки </a:t>
              </a:r>
              <a:r>
                <a:rPr lang="en-US" i="1" dirty="0">
                  <a:ea typeface="Times New Roman" panose="02020603050405020304" pitchFamily="18" charset="0"/>
                </a:rPr>
                <a:t>A’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B’</a:t>
              </a:r>
              <a:r>
                <a:rPr lang="ru-RU" dirty="0">
                  <a:ea typeface="Times New Roman" panose="02020603050405020304" pitchFamily="18" charset="0"/>
                </a:rPr>
                <a:t>. Так как центральная симметрия сохраняет расстояния, то треугольники </a:t>
              </a:r>
              <a:r>
                <a:rPr lang="en-US" i="1" dirty="0">
                  <a:ea typeface="Times New Roman" panose="02020603050405020304" pitchFamily="18" charset="0"/>
                </a:rPr>
                <a:t>ABC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A’B’C’ </a:t>
              </a:r>
              <a:r>
                <a:rPr lang="ru-RU" dirty="0">
                  <a:ea typeface="Times New Roman" panose="02020603050405020304" pitchFamily="18" charset="0"/>
                </a:rPr>
                <a:t>равны по третьему признаку равенства треугольников. Следовательно, равны углы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C’ </a:t>
              </a:r>
              <a:r>
                <a:rPr lang="ru-RU" dirty="0">
                  <a:ea typeface="Times New Roman" panose="02020603050405020304" pitchFamily="18" charset="0"/>
                </a:rPr>
                <a:t>этих треугольников.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74DF0DFB-13CE-43B1-9693-F1A865363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664" y="1058290"/>
              <a:ext cx="4717771" cy="2586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53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4C178A9D-75EE-4D64-B5F7-5D5C55DF6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B5EB2840-6247-45B0-ADB0-B0D59BDF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осей симметрии имеет правильный шестиугольник?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05860" name="Text Box 4">
            <a:extLst>
              <a:ext uri="{FF2B5EF4-FFF2-40B4-BE49-F238E27FC236}">
                <a16:creationId xmlns:a16="http://schemas.microsoft.com/office/drawing/2014/main" id="{2C1E31DD-88B6-4225-9150-C711F87B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482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6 осей симметрии. Из них 3 оси, проходящие через противоположные вершины, и 3 оси, проходящие через середины противолежащих сторон</a:t>
            </a:r>
            <a:r>
              <a:rPr lang="ru-RU" altLang="ru-RU" sz="3200" dirty="0"/>
              <a:t>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05861" name="Picture 5">
            <a:extLst>
              <a:ext uri="{FF2B5EF4-FFF2-40B4-BE49-F238E27FC236}">
                <a16:creationId xmlns:a16="http://schemas.microsoft.com/office/drawing/2014/main" id="{CEFC6FD9-2C7C-4345-8310-3B539858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21627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0" grpId="0" autoUpdateAnimBg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40208AE8-5C8E-4470-9C21-F981F17C1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861D155E-D1BD-416D-97A3-CDA5FBE18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осей симметрии имеет правильный </a:t>
            </a:r>
            <a:r>
              <a:rPr lang="ru-RU" altLang="ru-RU" sz="3200" dirty="0"/>
              <a:t>пя</a:t>
            </a:r>
            <a:r>
              <a:rPr lang="ru-RU" altLang="ru-RU" sz="3200" dirty="0">
                <a:cs typeface="Times New Roman" panose="02020603050405020304" pitchFamily="18" charset="0"/>
              </a:rPr>
              <a:t>тиугольник?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524294" name="Picture 6">
            <a:extLst>
              <a:ext uri="{FF2B5EF4-FFF2-40B4-BE49-F238E27FC236}">
                <a16:creationId xmlns:a16="http://schemas.microsoft.com/office/drawing/2014/main" id="{38E925D0-3456-4261-9FDB-CC96AC2B6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294957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6" name="Group 8">
            <a:extLst>
              <a:ext uri="{FF2B5EF4-FFF2-40B4-BE49-F238E27FC236}">
                <a16:creationId xmlns:a16="http://schemas.microsoft.com/office/drawing/2014/main" id="{C493DC19-25EB-4440-BE40-2C67E8AEEBD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00200"/>
            <a:ext cx="7391400" cy="4237038"/>
            <a:chOff x="480" y="1008"/>
            <a:chExt cx="4656" cy="2669"/>
          </a:xfrm>
        </p:grpSpPr>
        <p:sp>
          <p:nvSpPr>
            <p:cNvPr id="524292" name="Text Box 4">
              <a:extLst>
                <a:ext uri="{FF2B5EF4-FFF2-40B4-BE49-F238E27FC236}">
                  <a16:creationId xmlns:a16="http://schemas.microsoft.com/office/drawing/2014/main" id="{BAD34A84-2A6C-44C6-B2BB-B8A0180EAB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312"/>
              <a:ext cx="46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>
                  <a:solidFill>
                    <a:schemeClr val="accent1"/>
                  </a:solidFill>
                </a:rPr>
                <a:t> </a:t>
              </a:r>
              <a:r>
                <a:rPr lang="ru-RU" altLang="ru-RU" sz="3200" dirty="0"/>
                <a:t>5</a:t>
              </a:r>
              <a:r>
                <a:rPr lang="ru-RU" altLang="ru-RU" sz="3200" dirty="0">
                  <a:cs typeface="Times New Roman" panose="02020603050405020304" pitchFamily="18" charset="0"/>
                </a:rPr>
                <a:t> осей симметрии. </a:t>
              </a:r>
            </a:p>
          </p:txBody>
        </p:sp>
        <p:pic>
          <p:nvPicPr>
            <p:cNvPr id="524295" name="Picture 7">
              <a:extLst>
                <a:ext uri="{FF2B5EF4-FFF2-40B4-BE49-F238E27FC236}">
                  <a16:creationId xmlns:a16="http://schemas.microsoft.com/office/drawing/2014/main" id="{101D3A0B-E0E1-4DBD-BE32-A1046888D6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008"/>
              <a:ext cx="2013" cy="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73DEF2F4-B7A2-404E-B2DC-B3DABE604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11</a:t>
            </a:r>
          </a:p>
        </p:txBody>
      </p:sp>
      <p:sp>
        <p:nvSpPr>
          <p:cNvPr id="450563" name="Text Box 3">
            <a:extLst>
              <a:ext uri="{FF2B5EF4-FFF2-40B4-BE49-F238E27FC236}">
                <a16:creationId xmlns:a16="http://schemas.microsoft.com/office/drawing/2014/main" id="{FA21262E-F4F7-437C-B884-BDDAA7970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305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Сколько  осей  симметрии  имеет правильный </a:t>
            </a:r>
            <a:r>
              <a:rPr lang="en-US" altLang="ru-RU" sz="3200" i="1" dirty="0">
                <a:cs typeface="Times New Roman" panose="02020603050405020304" pitchFamily="18" charset="0"/>
              </a:rPr>
              <a:t>n </a:t>
            </a:r>
            <a:r>
              <a:rPr lang="ru-RU" altLang="ru-RU" sz="3200" dirty="0">
                <a:cs typeface="Times New Roman" panose="02020603050405020304" pitchFamily="18" charset="0"/>
              </a:rPr>
              <a:t>- угольник?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DE83121E-76DE-469B-871D-D797C2E381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en-US" altLang="ru-RU" sz="3200" i="1" dirty="0">
                <a:cs typeface="Times New Roman" panose="02020603050405020304" pitchFamily="18" charset="0"/>
              </a:rPr>
              <a:t>n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1026">
            <a:extLst>
              <a:ext uri="{FF2B5EF4-FFF2-40B4-BE49-F238E27FC236}">
                <a16:creationId xmlns:a16="http://schemas.microsoft.com/office/drawing/2014/main" id="{7AA485A4-4BFD-414F-BCF9-F51335D112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12</a:t>
            </a:r>
          </a:p>
        </p:txBody>
      </p:sp>
      <p:sp>
        <p:nvSpPr>
          <p:cNvPr id="466947" name="Text Box 1027">
            <a:extLst>
              <a:ext uri="{FF2B5EF4-FFF2-40B4-BE49-F238E27FC236}">
                <a16:creationId xmlns:a16="http://schemas.microsoft.com/office/drawing/2014/main" id="{4DA93FD4-395E-4866-90D9-92C47076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Приведите пример фигуры: а) имеющей ось симметрии, но не имеющей центра симметрии; б) имеющей центр симметрии, но не имеющей оси симметрии.</a:t>
            </a:r>
          </a:p>
        </p:txBody>
      </p:sp>
      <p:sp>
        <p:nvSpPr>
          <p:cNvPr id="466948" name="Text Box 1028">
            <a:extLst>
              <a:ext uri="{FF2B5EF4-FFF2-40B4-BE49-F238E27FC236}">
                <a16:creationId xmlns:a16="http://schemas.microsoft.com/office/drawing/2014/main" id="{1E0FDA39-9317-4735-A41D-E5B216B0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8006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Правильный треугольник; </a:t>
            </a:r>
          </a:p>
        </p:txBody>
      </p:sp>
      <p:sp>
        <p:nvSpPr>
          <p:cNvPr id="466949" name="Text Box 1029">
            <a:extLst>
              <a:ext uri="{FF2B5EF4-FFF2-40B4-BE49-F238E27FC236}">
                <a16:creationId xmlns:a16="http://schemas.microsoft.com/office/drawing/2014/main" id="{07C5806F-0D66-4AA7-A1E3-8528464D9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257800"/>
            <a:ext cx="6324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б) параллелограмм</a:t>
            </a:r>
            <a:r>
              <a:rPr lang="ru-RU" altLang="ru-RU" sz="3200" dirty="0"/>
              <a:t>, отличный от</a:t>
            </a:r>
            <a:r>
              <a:rPr lang="ru-RU" sz="3200" dirty="0"/>
              <a:t> </a:t>
            </a:r>
            <a:r>
              <a:rPr lang="ru-RU" altLang="ru-RU" sz="3200" dirty="0"/>
              <a:t>прямоугольника и ромба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6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6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8" grpId="0" autoUpdateAnimBg="0"/>
      <p:bldP spid="466949" grpId="0" autoUpdateAnimBg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8FFCB20A-103B-418B-AF69-FBE9F4621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4EE7E976-D2B1-47C1-AB82-98EBC65EA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83333" name="Picture 5">
            <a:extLst>
              <a:ext uri="{FF2B5EF4-FFF2-40B4-BE49-F238E27FC236}">
                <a16:creationId xmlns:a16="http://schemas.microsoft.com/office/drawing/2014/main" id="{DF6E6FA3-AACD-4401-89D0-81DABA101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5" name="Group 7">
            <a:extLst>
              <a:ext uri="{FF2B5EF4-FFF2-40B4-BE49-F238E27FC236}">
                <a16:creationId xmlns:a16="http://schemas.microsoft.com/office/drawing/2014/main" id="{7413E916-F5AB-4A55-8BF2-ADF0E7A6796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5373688" cy="3048000"/>
            <a:chOff x="480" y="1536"/>
            <a:chExt cx="3385" cy="1920"/>
          </a:xfrm>
        </p:grpSpPr>
        <p:sp>
          <p:nvSpPr>
            <p:cNvPr id="483332" name="Text Box 4">
              <a:extLst>
                <a:ext uri="{FF2B5EF4-FFF2-40B4-BE49-F238E27FC236}">
                  <a16:creationId xmlns:a16="http://schemas.microsoft.com/office/drawing/2014/main" id="{CE92C6F3-CA7E-4109-9FB8-7196B269D1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4" name="Picture 6">
              <a:extLst>
                <a:ext uri="{FF2B5EF4-FFF2-40B4-BE49-F238E27FC236}">
                  <a16:creationId xmlns:a16="http://schemas.microsoft.com/office/drawing/2014/main" id="{27A3AEB4-3108-4A4F-9DB6-52CCFABECC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3A2A537C-193C-4BBD-BBBE-B34339C55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9E492115-D147-43C5-8F72-155441416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id="{E1652F19-1018-41A2-A53C-83908D87A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id="{AB97E546-7F61-4B79-8E4A-1A7FF3AC643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362200"/>
            <a:ext cx="5353050" cy="3048000"/>
            <a:chOff x="480" y="1488"/>
            <a:chExt cx="3372" cy="1920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id="{5866F564-943B-4A43-B950-2076EA17B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id="{1DA98BBE-572D-450F-A4C2-8382BDCAE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48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A4EE9B37-837D-420D-9ECA-3C694A9D4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C96E26DC-25E3-4C4B-B712-E8792DC9D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87433" name="Picture 9">
            <a:extLst>
              <a:ext uri="{FF2B5EF4-FFF2-40B4-BE49-F238E27FC236}">
                <a16:creationId xmlns:a16="http://schemas.microsoft.com/office/drawing/2014/main" id="{EE043F76-6985-4F87-9DBC-E862A0BB3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5" name="Group 11">
            <a:extLst>
              <a:ext uri="{FF2B5EF4-FFF2-40B4-BE49-F238E27FC236}">
                <a16:creationId xmlns:a16="http://schemas.microsoft.com/office/drawing/2014/main" id="{00D3C739-BA9B-4944-8814-9D64A02A435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14600"/>
            <a:ext cx="5221288" cy="3048000"/>
            <a:chOff x="480" y="1584"/>
            <a:chExt cx="3289" cy="1920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9C95275A-1971-444E-B19E-14834EA1D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4" name="Picture 10">
              <a:extLst>
                <a:ext uri="{FF2B5EF4-FFF2-40B4-BE49-F238E27FC236}">
                  <a16:creationId xmlns:a16="http://schemas.microsoft.com/office/drawing/2014/main" id="{17CF4C27-88A8-4EAC-904A-8A6E7BADA0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584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19D6E346-8C30-4BED-BBF5-639E61B85E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17A37F75-069D-4825-B9DA-3F3529E07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 </a:t>
            </a:r>
            <a:r>
              <a:rPr lang="ru-RU" altLang="ru-RU" sz="3200" dirty="0"/>
              <a:t>симметрична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относительно некоторой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 Изобразите эту прямую.</a:t>
            </a:r>
          </a:p>
        </p:txBody>
      </p:sp>
      <p:pic>
        <p:nvPicPr>
          <p:cNvPr id="516108" name="Picture 12">
            <a:extLst>
              <a:ext uri="{FF2B5EF4-FFF2-40B4-BE49-F238E27FC236}">
                <a16:creationId xmlns:a16="http://schemas.microsoft.com/office/drawing/2014/main" id="{A272B8FA-85C5-4E8C-8F9F-4E1118F9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06588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6110" name="Group 14">
            <a:extLst>
              <a:ext uri="{FF2B5EF4-FFF2-40B4-BE49-F238E27FC236}">
                <a16:creationId xmlns:a16="http://schemas.microsoft.com/office/drawing/2014/main" id="{EC590A3B-0BD4-4123-A597-47E5A57E9F1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5373688" cy="3475038"/>
            <a:chOff x="480" y="1200"/>
            <a:chExt cx="3385" cy="2189"/>
          </a:xfrm>
        </p:grpSpPr>
        <p:sp>
          <p:nvSpPr>
            <p:cNvPr id="516102" name="Text Box 6">
              <a:extLst>
                <a:ext uri="{FF2B5EF4-FFF2-40B4-BE49-F238E27FC236}">
                  <a16:creationId xmlns:a16="http://schemas.microsoft.com/office/drawing/2014/main" id="{8A7704D3-3C53-4768-9DE4-276775C4C3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6109" name="Picture 13">
              <a:extLst>
                <a:ext uri="{FF2B5EF4-FFF2-40B4-BE49-F238E27FC236}">
                  <a16:creationId xmlns:a16="http://schemas.microsoft.com/office/drawing/2014/main" id="{55DF3B47-1396-4BF7-91C1-54FBCAB467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1A7F9CD6-99DE-496E-A4E2-77CB59F07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8C00FD38-13B4-4217-B028-923E046B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 </a:t>
            </a:r>
            <a:r>
              <a:rPr lang="ru-RU" altLang="ru-RU" sz="3200" dirty="0"/>
              <a:t>симметрична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относительно некоторой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 Изобразите эту прямую.</a:t>
            </a:r>
          </a:p>
        </p:txBody>
      </p:sp>
      <p:pic>
        <p:nvPicPr>
          <p:cNvPr id="518148" name="Picture 4">
            <a:extLst>
              <a:ext uri="{FF2B5EF4-FFF2-40B4-BE49-F238E27FC236}">
                <a16:creationId xmlns:a16="http://schemas.microsoft.com/office/drawing/2014/main" id="{3E90FC25-828F-4163-9FBB-F1C6A580C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06588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49" name="Group 5">
            <a:extLst>
              <a:ext uri="{FF2B5EF4-FFF2-40B4-BE49-F238E27FC236}">
                <a16:creationId xmlns:a16="http://schemas.microsoft.com/office/drawing/2014/main" id="{45480145-BE31-47B2-AC94-95C1AF225985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5373688" cy="3475038"/>
            <a:chOff x="480" y="1200"/>
            <a:chExt cx="3385" cy="2189"/>
          </a:xfrm>
        </p:grpSpPr>
        <p:sp>
          <p:nvSpPr>
            <p:cNvPr id="518150" name="Text Box 6">
              <a:extLst>
                <a:ext uri="{FF2B5EF4-FFF2-40B4-BE49-F238E27FC236}">
                  <a16:creationId xmlns:a16="http://schemas.microsoft.com/office/drawing/2014/main" id="{16C8033D-DB95-48B7-AF05-5CB44B1B2D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8151" name="Picture 7">
              <a:extLst>
                <a:ext uri="{FF2B5EF4-FFF2-40B4-BE49-F238E27FC236}">
                  <a16:creationId xmlns:a16="http://schemas.microsoft.com/office/drawing/2014/main" id="{782BBCAE-B13C-4D48-9FA6-670BD3A71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1A188C13-02DB-452F-858E-B17079A886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DDB75403-07CF-4024-96E8-FE6F306BF2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89480" name="Picture 8">
            <a:extLst>
              <a:ext uri="{FF2B5EF4-FFF2-40B4-BE49-F238E27FC236}">
                <a16:creationId xmlns:a16="http://schemas.microsoft.com/office/drawing/2014/main" id="{BBDCD7C1-CB45-4C71-B9CD-2885DA2F8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9482" name="Group 10">
            <a:extLst>
              <a:ext uri="{FF2B5EF4-FFF2-40B4-BE49-F238E27FC236}">
                <a16:creationId xmlns:a16="http://schemas.microsoft.com/office/drawing/2014/main" id="{887F8F3B-5501-46C3-BB4D-BBE05EB106E4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5145088" cy="3048000"/>
            <a:chOff x="480" y="1536"/>
            <a:chExt cx="3241" cy="1920"/>
          </a:xfrm>
        </p:grpSpPr>
        <p:sp>
          <p:nvSpPr>
            <p:cNvPr id="489478" name="Text Box 6">
              <a:extLst>
                <a:ext uri="{FF2B5EF4-FFF2-40B4-BE49-F238E27FC236}">
                  <a16:creationId xmlns:a16="http://schemas.microsoft.com/office/drawing/2014/main" id="{50A62A7C-C5A5-424C-9098-8EF1F8515F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9481" name="Picture 9">
              <a:extLst>
                <a:ext uri="{FF2B5EF4-FFF2-40B4-BE49-F238E27FC236}">
                  <a16:creationId xmlns:a16="http://schemas.microsoft.com/office/drawing/2014/main" id="{DBD30308-D091-4F03-A50B-0D399D3CFF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2" name="Text Box 24">
            <a:extLst>
              <a:ext uri="{FF2B5EF4-FFF2-40B4-BE49-F238E27FC236}">
                <a16:creationId xmlns:a16="http://schemas.microsoft.com/office/drawing/2014/main" id="{A20FCA32-6C49-4BB3-A225-F49C3214E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376"/>
            <a:ext cx="8610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3300"/>
                </a:solidFill>
              </a:rPr>
              <a:t>	Свойство </a:t>
            </a:r>
            <a:r>
              <a:rPr lang="en-US" altLang="ru-RU" sz="2800" dirty="0">
                <a:solidFill>
                  <a:srgbClr val="FF3300"/>
                </a:solidFill>
              </a:rPr>
              <a:t>4</a:t>
            </a:r>
            <a:r>
              <a:rPr lang="ru-RU" altLang="ru-RU" sz="2800" dirty="0">
                <a:solidFill>
                  <a:srgbClr val="FF3300"/>
                </a:solidFill>
              </a:rPr>
              <a:t>.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Центральная симметрия </a:t>
            </a:r>
            <a:r>
              <a:rPr lang="ru-RU" altLang="ru-RU" sz="2800" dirty="0"/>
              <a:t>переводит прямую, не проходящую через центр симметрии, в</a:t>
            </a:r>
            <a:r>
              <a:rPr lang="ru-RU" sz="2800" dirty="0"/>
              <a:t> </a:t>
            </a:r>
            <a:r>
              <a:rPr lang="ru-RU" altLang="ru-RU" sz="2800" dirty="0"/>
              <a:t>параллельную ей прямую.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4">
                <a:extLst>
                  <a:ext uri="{FF2B5EF4-FFF2-40B4-BE49-F238E27FC236}">
                    <a16:creationId xmlns:a16="http://schemas.microsoft.com/office/drawing/2014/main" id="{92A5FC70-6623-4949-A8C6-3935CF4372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3933056"/>
                <a:ext cx="8610600" cy="2739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Решение</a:t>
                </a:r>
                <a:r>
                  <a:rPr lang="ru-RU" b="1" dirty="0">
                    <a:effectLst/>
                    <a:ea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Рассмотрим какие-нибудь точки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на прямой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Они переходят в точки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на прямой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При этом треугольники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OAB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равны (по первому признаку равенства треугольников, так как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ea typeface="Times New Roman" panose="02020603050405020304" pitchFamily="18" charset="0"/>
                  </a:rPr>
                  <a:t>AOB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OB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).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i="1" dirty="0">
                    <a:effectLst/>
                    <a:ea typeface="Times New Roman" panose="02020603050405020304" pitchFamily="18" charset="0"/>
                  </a:rPr>
                  <a:t>OA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. Но эти углы являются внутренними накрест лежащими. Значит, прямые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 и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i="1" dirty="0">
                    <a:effectLst/>
                    <a:ea typeface="Times New Roman" panose="02020603050405020304" pitchFamily="18" charset="0"/>
                  </a:rPr>
                  <a:t>'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параллельны (по признаку параллельности двух прямых).</a:t>
                </a:r>
                <a:endParaRPr lang="ru-RU" altLang="ru-RU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2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2A5FC70-6623-4949-A8C6-3935CF437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933056"/>
                <a:ext cx="8610600" cy="2739211"/>
              </a:xfrm>
              <a:prstGeom prst="rect">
                <a:avLst/>
              </a:prstGeom>
              <a:blipFill>
                <a:blip r:embed="rId3" cstate="print"/>
                <a:stretch>
                  <a:fillRect l="-1062" r="-991" b="-4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4CBD39-FFF0-45C9-8433-E1287AB1FA0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490564"/>
            <a:ext cx="3600400" cy="259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92605E65-713B-42B2-9CC8-2C84C3410D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7BF316A1-1354-433B-BEE1-9403E8145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91528" name="Picture 8">
            <a:extLst>
              <a:ext uri="{FF2B5EF4-FFF2-40B4-BE49-F238E27FC236}">
                <a16:creationId xmlns:a16="http://schemas.microsoft.com/office/drawing/2014/main" id="{16FAB512-8E0E-41AA-AFB6-91EC5F9AB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530" name="Group 10">
            <a:extLst>
              <a:ext uri="{FF2B5EF4-FFF2-40B4-BE49-F238E27FC236}">
                <a16:creationId xmlns:a16="http://schemas.microsoft.com/office/drawing/2014/main" id="{3BBB44E5-6E16-40C7-A796-18BF0212AFD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5221288" cy="3048000"/>
            <a:chOff x="480" y="1536"/>
            <a:chExt cx="3289" cy="1920"/>
          </a:xfrm>
        </p:grpSpPr>
        <p:sp>
          <p:nvSpPr>
            <p:cNvPr id="491526" name="Text Box 6">
              <a:extLst>
                <a:ext uri="{FF2B5EF4-FFF2-40B4-BE49-F238E27FC236}">
                  <a16:creationId xmlns:a16="http://schemas.microsoft.com/office/drawing/2014/main" id="{C8A1BC6D-16FB-45B2-9F16-0486808D2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1529" name="Picture 9">
              <a:extLst>
                <a:ext uri="{FF2B5EF4-FFF2-40B4-BE49-F238E27FC236}">
                  <a16:creationId xmlns:a16="http://schemas.microsoft.com/office/drawing/2014/main" id="{B3FC66A2-EB51-447D-B51E-5318BE6926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07F7E0DE-8449-4CEF-810D-3924957BF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437406DE-A7B7-45A3-93E0-FA949E608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93576" name="Picture 8">
            <a:extLst>
              <a:ext uri="{FF2B5EF4-FFF2-40B4-BE49-F238E27FC236}">
                <a16:creationId xmlns:a16="http://schemas.microsoft.com/office/drawing/2014/main" id="{F727E87A-5936-4CA0-AD1F-E7BC20BD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3578" name="Group 10">
            <a:extLst>
              <a:ext uri="{FF2B5EF4-FFF2-40B4-BE49-F238E27FC236}">
                <a16:creationId xmlns:a16="http://schemas.microsoft.com/office/drawing/2014/main" id="{B6A544F5-B1F8-4559-A23D-0EC3F9B42C6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438400"/>
            <a:ext cx="5308600" cy="3048000"/>
            <a:chOff x="480" y="1536"/>
            <a:chExt cx="3344" cy="1920"/>
          </a:xfrm>
        </p:grpSpPr>
        <p:sp>
          <p:nvSpPr>
            <p:cNvPr id="493574" name="Text Box 6">
              <a:extLst>
                <a:ext uri="{FF2B5EF4-FFF2-40B4-BE49-F238E27FC236}">
                  <a16:creationId xmlns:a16="http://schemas.microsoft.com/office/drawing/2014/main" id="{819FEAC8-C33F-4DCC-9153-60BFF4DCCE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3577" name="Picture 9">
              <a:extLst>
                <a:ext uri="{FF2B5EF4-FFF2-40B4-BE49-F238E27FC236}">
                  <a16:creationId xmlns:a16="http://schemas.microsoft.com/office/drawing/2014/main" id="{E3E06803-8C26-4EA9-BD6E-A38693D40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536"/>
              <a:ext cx="1952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6BF33619-6122-4BB7-87FC-5B4F3329E0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r>
              <a:rPr lang="ru-RU" altLang="ru-RU" sz="3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BD89636E-4450-4A58-857D-4FC05075C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95624" name="Picture 8">
            <a:extLst>
              <a:ext uri="{FF2B5EF4-FFF2-40B4-BE49-F238E27FC236}">
                <a16:creationId xmlns:a16="http://schemas.microsoft.com/office/drawing/2014/main" id="{EBC8E633-CBDB-4F36-8D60-BE1866167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90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5626" name="Group 10">
            <a:extLst>
              <a:ext uri="{FF2B5EF4-FFF2-40B4-BE49-F238E27FC236}">
                <a16:creationId xmlns:a16="http://schemas.microsoft.com/office/drawing/2014/main" id="{0D10B349-FBF7-4A68-A04E-3FF0A535EC09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5297488" cy="3048000"/>
            <a:chOff x="480" y="1632"/>
            <a:chExt cx="3337" cy="1920"/>
          </a:xfrm>
        </p:grpSpPr>
        <p:sp>
          <p:nvSpPr>
            <p:cNvPr id="495622" name="Text Box 6">
              <a:extLst>
                <a:ext uri="{FF2B5EF4-FFF2-40B4-BE49-F238E27FC236}">
                  <a16:creationId xmlns:a16="http://schemas.microsoft.com/office/drawing/2014/main" id="{1E3B1464-4B10-41F0-87B0-C67CF4FF1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5625" name="Picture 9">
              <a:extLst>
                <a:ext uri="{FF2B5EF4-FFF2-40B4-BE49-F238E27FC236}">
                  <a16:creationId xmlns:a16="http://schemas.microsoft.com/office/drawing/2014/main" id="{F1EE431A-0628-4BE8-BF18-324DB53803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8FFE8593-70B1-493F-90C1-7B3496340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</a:t>
            </a:r>
            <a:r>
              <a:rPr lang="en-US" altLang="ru-RU" sz="3600">
                <a:solidFill>
                  <a:srgbClr val="FF3300"/>
                </a:solidFill>
              </a:rPr>
              <a:t>2</a:t>
            </a:r>
            <a:r>
              <a:rPr lang="ru-RU" altLang="ru-RU" sz="3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497667" name="Text Box 3">
            <a:extLst>
              <a:ext uri="{FF2B5EF4-FFF2-40B4-BE49-F238E27FC236}">
                <a16:creationId xmlns:a16="http://schemas.microsoft.com/office/drawing/2014/main" id="{F006CF77-9556-4046-9122-6A0F269FF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97673" name="Picture 9">
            <a:extLst>
              <a:ext uri="{FF2B5EF4-FFF2-40B4-BE49-F238E27FC236}">
                <a16:creationId xmlns:a16="http://schemas.microsoft.com/office/drawing/2014/main" id="{77D31256-210B-4DF8-8FD0-C363B59D6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7675" name="Group 11">
            <a:extLst>
              <a:ext uri="{FF2B5EF4-FFF2-40B4-BE49-F238E27FC236}">
                <a16:creationId xmlns:a16="http://schemas.microsoft.com/office/drawing/2014/main" id="{18E2CB62-4018-446A-B5C0-7C59ED5B996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4992688" cy="3048000"/>
            <a:chOff x="480" y="1632"/>
            <a:chExt cx="3145" cy="1920"/>
          </a:xfrm>
        </p:grpSpPr>
        <p:sp>
          <p:nvSpPr>
            <p:cNvPr id="497670" name="Text Box 6">
              <a:extLst>
                <a:ext uri="{FF2B5EF4-FFF2-40B4-BE49-F238E27FC236}">
                  <a16:creationId xmlns:a16="http://schemas.microsoft.com/office/drawing/2014/main" id="{0B3168E0-B3DA-4A79-8527-0FB395D203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7674" name="Picture 10">
              <a:extLst>
                <a:ext uri="{FF2B5EF4-FFF2-40B4-BE49-F238E27FC236}">
                  <a16:creationId xmlns:a16="http://schemas.microsoft.com/office/drawing/2014/main" id="{B4DAB4C0-2EA1-4FC5-B2A7-8F86D0F097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99A0B354-F75C-4BD6-88E8-D9A30FB37A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C3D292CC-B3AE-4466-B1ED-E22EBC4CF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499720" name="Picture 8">
            <a:extLst>
              <a:ext uri="{FF2B5EF4-FFF2-40B4-BE49-F238E27FC236}">
                <a16:creationId xmlns:a16="http://schemas.microsoft.com/office/drawing/2014/main" id="{5D26BC90-74F7-429F-A84F-8B801FB4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514600"/>
            <a:ext cx="3109913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22" name="Group 10">
            <a:extLst>
              <a:ext uri="{FF2B5EF4-FFF2-40B4-BE49-F238E27FC236}">
                <a16:creationId xmlns:a16="http://schemas.microsoft.com/office/drawing/2014/main" id="{4A7832D4-93AB-4E90-BA42-B07BCE3D3D3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14600"/>
            <a:ext cx="5253038" cy="3059113"/>
            <a:chOff x="480" y="1584"/>
            <a:chExt cx="3309" cy="1927"/>
          </a:xfrm>
        </p:grpSpPr>
        <p:sp>
          <p:nvSpPr>
            <p:cNvPr id="499718" name="Text Box 6">
              <a:extLst>
                <a:ext uri="{FF2B5EF4-FFF2-40B4-BE49-F238E27FC236}">
                  <a16:creationId xmlns:a16="http://schemas.microsoft.com/office/drawing/2014/main" id="{66369164-2013-411A-80B8-1E216C4792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9721" name="Picture 9">
              <a:extLst>
                <a:ext uri="{FF2B5EF4-FFF2-40B4-BE49-F238E27FC236}">
                  <a16:creationId xmlns:a16="http://schemas.microsoft.com/office/drawing/2014/main" id="{BAFF1820-9970-4781-8D0F-54FF1D6DDA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584"/>
              <a:ext cx="1965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4557279F-0E13-495A-9E6D-5A23E020E2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DBD504CC-2CBA-48B2-818C-5F2879A71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 </a:t>
            </a:r>
            <a:r>
              <a:rPr lang="ru-RU" altLang="ru-RU" sz="3200" dirty="0"/>
              <a:t>симметричен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 относительно некоторой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 Изобразите эту прямую.</a:t>
            </a:r>
          </a:p>
        </p:txBody>
      </p:sp>
      <p:pic>
        <p:nvPicPr>
          <p:cNvPr id="520200" name="Picture 8">
            <a:extLst>
              <a:ext uri="{FF2B5EF4-FFF2-40B4-BE49-F238E27FC236}">
                <a16:creationId xmlns:a16="http://schemas.microsoft.com/office/drawing/2014/main" id="{93F1BCD9-1A3B-40EB-9427-F3BA527E9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590800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202" name="Group 10">
            <a:extLst>
              <a:ext uri="{FF2B5EF4-FFF2-40B4-BE49-F238E27FC236}">
                <a16:creationId xmlns:a16="http://schemas.microsoft.com/office/drawing/2014/main" id="{C2BEFA15-CC06-406F-8159-DC002116D2E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90800"/>
            <a:ext cx="5353050" cy="3048000"/>
            <a:chOff x="480" y="1632"/>
            <a:chExt cx="3372" cy="1920"/>
          </a:xfrm>
        </p:grpSpPr>
        <p:sp>
          <p:nvSpPr>
            <p:cNvPr id="520198" name="Text Box 6">
              <a:extLst>
                <a:ext uri="{FF2B5EF4-FFF2-40B4-BE49-F238E27FC236}">
                  <a16:creationId xmlns:a16="http://schemas.microsoft.com/office/drawing/2014/main" id="{A52719E9-44CC-4685-A1E4-B77D4619CA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0201" name="Picture 9">
              <a:extLst>
                <a:ext uri="{FF2B5EF4-FFF2-40B4-BE49-F238E27FC236}">
                  <a16:creationId xmlns:a16="http://schemas.microsoft.com/office/drawing/2014/main" id="{060D34CF-59BC-479E-9842-749E63834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D3DF9F69-3CD1-425C-BC71-3A7C6E0B41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28B6EB01-5F27-46DC-9785-9E0B0ED3A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 </a:t>
            </a:r>
            <a:r>
              <a:rPr lang="ru-RU" altLang="ru-RU" sz="3200" dirty="0"/>
              <a:t>симметричен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 относительно некоторой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 Изобразите эту прямую.</a:t>
            </a:r>
          </a:p>
        </p:txBody>
      </p:sp>
      <p:pic>
        <p:nvPicPr>
          <p:cNvPr id="522248" name="Picture 8">
            <a:extLst>
              <a:ext uri="{FF2B5EF4-FFF2-40B4-BE49-F238E27FC236}">
                <a16:creationId xmlns:a16="http://schemas.microsoft.com/office/drawing/2014/main" id="{F14BF9D1-C6DA-4973-8D61-53995117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667000"/>
            <a:ext cx="344011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250" name="Group 10">
            <a:extLst>
              <a:ext uri="{FF2B5EF4-FFF2-40B4-BE49-F238E27FC236}">
                <a16:creationId xmlns:a16="http://schemas.microsoft.com/office/drawing/2014/main" id="{2A4919F7-11EF-41F3-8D98-8E589E3F6613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667000"/>
            <a:ext cx="5529263" cy="3048000"/>
            <a:chOff x="480" y="1680"/>
            <a:chExt cx="3483" cy="1920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70ABA595-94D5-462C-B05A-097CDA6334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2249" name="Picture 9">
              <a:extLst>
                <a:ext uri="{FF2B5EF4-FFF2-40B4-BE49-F238E27FC236}">
                  <a16:creationId xmlns:a16="http://schemas.microsoft.com/office/drawing/2014/main" id="{C6591ACF-B9A6-4ECA-9CB3-7B6979F471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680"/>
              <a:ext cx="2167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E6415D56-08BA-4990-B840-0E01F4FE8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26</a:t>
            </a:r>
          </a:p>
        </p:txBody>
      </p:sp>
      <p:sp>
        <p:nvSpPr>
          <p:cNvPr id="501763" name="Text Box 3">
            <a:extLst>
              <a:ext uri="{FF2B5EF4-FFF2-40B4-BE49-F238E27FC236}">
                <a16:creationId xmlns:a16="http://schemas.microsoft.com/office/drawing/2014/main" id="{474E768F-E9B1-49F7-9F30-BB5299A8C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Сколько осей симметрии имеет шестиугольник, изображенный на клетчатой бумаге, клетками которой являются квадраты?</a:t>
            </a:r>
          </a:p>
        </p:txBody>
      </p:sp>
      <p:pic>
        <p:nvPicPr>
          <p:cNvPr id="501764" name="Picture 4">
            <a:extLst>
              <a:ext uri="{FF2B5EF4-FFF2-40B4-BE49-F238E27FC236}">
                <a16:creationId xmlns:a16="http://schemas.microsoft.com/office/drawing/2014/main" id="{EBF43FF5-B288-4526-94CE-23AE24FD2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1765" name="Group 5">
            <a:extLst>
              <a:ext uri="{FF2B5EF4-FFF2-40B4-BE49-F238E27FC236}">
                <a16:creationId xmlns:a16="http://schemas.microsoft.com/office/drawing/2014/main" id="{8389290D-B1DC-43CF-9A47-4E893153DD10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438400"/>
            <a:ext cx="8001000" cy="3856038"/>
            <a:chOff x="336" y="1536"/>
            <a:chExt cx="5040" cy="2429"/>
          </a:xfrm>
        </p:grpSpPr>
        <p:sp>
          <p:nvSpPr>
            <p:cNvPr id="501766" name="Text Box 6">
              <a:extLst>
                <a:ext uri="{FF2B5EF4-FFF2-40B4-BE49-F238E27FC236}">
                  <a16:creationId xmlns:a16="http://schemas.microsoft.com/office/drawing/2014/main" id="{4B88BB9B-3C07-4722-9F06-50D7B1C8E3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Две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01767" name="Picture 7">
              <a:extLst>
                <a:ext uri="{FF2B5EF4-FFF2-40B4-BE49-F238E27FC236}">
                  <a16:creationId xmlns:a16="http://schemas.microsoft.com/office/drawing/2014/main" id="{051BC99D-011D-441C-9FE1-C4719B5FDA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75DE0E6F-923E-4110-AD41-E6D5B6ADE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27</a:t>
            </a:r>
          </a:p>
        </p:txBody>
      </p:sp>
      <p:sp>
        <p:nvSpPr>
          <p:cNvPr id="503811" name="Text Box 3">
            <a:extLst>
              <a:ext uri="{FF2B5EF4-FFF2-40B4-BE49-F238E27FC236}">
                <a16:creationId xmlns:a16="http://schemas.microsoft.com/office/drawing/2014/main" id="{AA3CAFDC-03AD-4FCA-98F6-CB9EE7880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Сколько осей симметрии имеет восьмиугольник, изображенный на клетчатой бумаге, клетками которой являются квадраты?</a:t>
            </a:r>
          </a:p>
        </p:txBody>
      </p:sp>
      <p:pic>
        <p:nvPicPr>
          <p:cNvPr id="503812" name="Picture 4">
            <a:extLst>
              <a:ext uri="{FF2B5EF4-FFF2-40B4-BE49-F238E27FC236}">
                <a16:creationId xmlns:a16="http://schemas.microsoft.com/office/drawing/2014/main" id="{568759C0-7BB9-4B04-AB74-FF3314B2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667000"/>
            <a:ext cx="308768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3813" name="Group 5">
            <a:extLst>
              <a:ext uri="{FF2B5EF4-FFF2-40B4-BE49-F238E27FC236}">
                <a16:creationId xmlns:a16="http://schemas.microsoft.com/office/drawing/2014/main" id="{33CB7432-150A-455C-BF87-69D7ADB06C7B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590800"/>
            <a:ext cx="8001000" cy="3703638"/>
            <a:chOff x="336" y="1632"/>
            <a:chExt cx="5040" cy="2333"/>
          </a:xfrm>
        </p:grpSpPr>
        <p:sp>
          <p:nvSpPr>
            <p:cNvPr id="503814" name="Text Box 6">
              <a:extLst>
                <a:ext uri="{FF2B5EF4-FFF2-40B4-BE49-F238E27FC236}">
                  <a16:creationId xmlns:a16="http://schemas.microsoft.com/office/drawing/2014/main" id="{D0DC57FE-C2FD-417C-AB44-324CBB4BC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Четыре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03815" name="Picture 7">
              <a:extLst>
                <a:ext uri="{FF2B5EF4-FFF2-40B4-BE49-F238E27FC236}">
                  <a16:creationId xmlns:a16="http://schemas.microsoft.com/office/drawing/2014/main" id="{034A86F0-A8D4-407D-8EDD-51389927DA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632"/>
              <a:ext cx="2053" cy="2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A652A51B-5D8D-4C6E-9B65-36F24C1A4D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28</a:t>
            </a:r>
          </a:p>
        </p:txBody>
      </p:sp>
      <p:sp>
        <p:nvSpPr>
          <p:cNvPr id="509955" name="Text Box 3">
            <a:extLst>
              <a:ext uri="{FF2B5EF4-FFF2-40B4-BE49-F238E27FC236}">
                <a16:creationId xmlns:a16="http://schemas.microsoft.com/office/drawing/2014/main" id="{B40775B7-CD63-4529-8EF2-CCA1447D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OAB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509960" name="Picture 8">
            <a:extLst>
              <a:ext uri="{FF2B5EF4-FFF2-40B4-BE49-F238E27FC236}">
                <a16:creationId xmlns:a16="http://schemas.microsoft.com/office/drawing/2014/main" id="{2CADDB0B-4D9F-4CB5-A84B-0FF30A10E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9963" name="Group 11">
            <a:extLst>
              <a:ext uri="{FF2B5EF4-FFF2-40B4-BE49-F238E27FC236}">
                <a16:creationId xmlns:a16="http://schemas.microsoft.com/office/drawing/2014/main" id="{CEDF3762-D9AC-429E-AF06-7823BF9839E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52600"/>
            <a:ext cx="5832475" cy="3849688"/>
            <a:chOff x="480" y="1104"/>
            <a:chExt cx="3674" cy="2425"/>
          </a:xfrm>
        </p:grpSpPr>
        <p:sp>
          <p:nvSpPr>
            <p:cNvPr id="509958" name="Text Box 6">
              <a:extLst>
                <a:ext uri="{FF2B5EF4-FFF2-40B4-BE49-F238E27FC236}">
                  <a16:creationId xmlns:a16="http://schemas.microsoft.com/office/drawing/2014/main" id="{BF4F949A-541B-4F58-AC82-B4B6B8EA0C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9962" name="Picture 10">
              <a:extLst>
                <a:ext uri="{FF2B5EF4-FFF2-40B4-BE49-F238E27FC236}">
                  <a16:creationId xmlns:a16="http://schemas.microsoft.com/office/drawing/2014/main" id="{B8FB1184-465C-458A-A0B0-F2E25A37D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10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FAAA674A-BF9E-43B6-A30B-6C254974F6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1</a:t>
            </a:r>
          </a:p>
        </p:txBody>
      </p:sp>
      <p:sp>
        <p:nvSpPr>
          <p:cNvPr id="389123" name="Text Box 3">
            <a:extLst>
              <a:ext uri="{FF2B5EF4-FFF2-40B4-BE49-F238E27FC236}">
                <a16:creationId xmlns:a16="http://schemas.microsoft.com/office/drawing/2014/main" id="{7724FBE0-5F85-477D-8700-CE25F9A13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точки называются симметричными относительно точки?</a:t>
            </a:r>
          </a:p>
        </p:txBody>
      </p:sp>
      <p:sp>
        <p:nvSpPr>
          <p:cNvPr id="389124" name="Text Box 4">
            <a:extLst>
              <a:ext uri="{FF2B5EF4-FFF2-40B4-BE49-F238E27FC236}">
                <a16:creationId xmlns:a16="http://schemas.microsoft.com/office/drawing/2014/main" id="{7FC99C1E-D0DB-4709-9118-E6435665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8392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 симметричными относительно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является серединой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сама себе.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732B43A2-8F27-48F6-8943-5CAE3A6D0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29</a:t>
            </a:r>
          </a:p>
        </p:txBody>
      </p:sp>
      <p:sp>
        <p:nvSpPr>
          <p:cNvPr id="512003" name="Text Box 3">
            <a:extLst>
              <a:ext uri="{FF2B5EF4-FFF2-40B4-BE49-F238E27FC236}">
                <a16:creationId xmlns:a16="http://schemas.microsoft.com/office/drawing/2014/main" id="{4DA965C7-0FDD-4020-A873-1E4378CDE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прямой </a:t>
            </a:r>
            <a:r>
              <a:rPr lang="en-US" altLang="ru-RU" sz="3200" i="1" dirty="0"/>
              <a:t>c</a:t>
            </a:r>
            <a:r>
              <a:rPr lang="ru-RU" altLang="ru-RU" sz="3200" dirty="0"/>
              <a:t>.</a:t>
            </a:r>
          </a:p>
        </p:txBody>
      </p:sp>
      <p:pic>
        <p:nvPicPr>
          <p:cNvPr id="512008" name="Picture 8">
            <a:extLst>
              <a:ext uri="{FF2B5EF4-FFF2-40B4-BE49-F238E27FC236}">
                <a16:creationId xmlns:a16="http://schemas.microsoft.com/office/drawing/2014/main" id="{65DC67B2-9E3A-49A6-9696-6B93DD55E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2010" name="Group 10">
            <a:extLst>
              <a:ext uri="{FF2B5EF4-FFF2-40B4-BE49-F238E27FC236}">
                <a16:creationId xmlns:a16="http://schemas.microsoft.com/office/drawing/2014/main" id="{541CF498-1D82-46BE-B60F-D685B9C2D131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905000"/>
            <a:ext cx="5832475" cy="3849688"/>
            <a:chOff x="480" y="1200"/>
            <a:chExt cx="3674" cy="2425"/>
          </a:xfrm>
        </p:grpSpPr>
        <p:sp>
          <p:nvSpPr>
            <p:cNvPr id="512006" name="Text Box 6">
              <a:extLst>
                <a:ext uri="{FF2B5EF4-FFF2-40B4-BE49-F238E27FC236}">
                  <a16:creationId xmlns:a16="http://schemas.microsoft.com/office/drawing/2014/main" id="{A8CDCAC9-39BD-4582-900D-A609E370DC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024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2009" name="Picture 9">
              <a:extLst>
                <a:ext uri="{FF2B5EF4-FFF2-40B4-BE49-F238E27FC236}">
                  <a16:creationId xmlns:a16="http://schemas.microsoft.com/office/drawing/2014/main" id="{95A27FD7-BCF4-4F21-A0AB-1356D7A7A9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1200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99CD0910-66D5-4B8D-93A4-189992353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507907" name="Text Box 3">
            <a:extLst>
              <a:ext uri="{FF2B5EF4-FFF2-40B4-BE49-F238E27FC236}">
                <a16:creationId xmlns:a16="http://schemas.microsoft.com/office/drawing/2014/main" id="{FB45BDB0-ABE1-415A-8E72-65D04BF80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Каким преобразованием является композиция (последовательное выполнение) двух осевых симметрий относительно пересекающихся осей?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6E33058-073A-443C-AA21-E942DD2E8CB9}"/>
              </a:ext>
            </a:extLst>
          </p:cNvPr>
          <p:cNvGrpSpPr/>
          <p:nvPr/>
        </p:nvGrpSpPr>
        <p:grpSpPr>
          <a:xfrm>
            <a:off x="0" y="2678112"/>
            <a:ext cx="8931441" cy="4031873"/>
            <a:chOff x="1" y="2678112"/>
            <a:chExt cx="8931440" cy="4031873"/>
          </a:xfrm>
        </p:grpSpPr>
        <p:sp>
          <p:nvSpPr>
            <p:cNvPr id="507909" name="Text Box 5">
              <a:extLst>
                <a:ext uri="{FF2B5EF4-FFF2-40B4-BE49-F238E27FC236}">
                  <a16:creationId xmlns:a16="http://schemas.microsoft.com/office/drawing/2014/main" id="{0C22A823-9A6D-4AF4-AE0B-C78230B58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2678112"/>
              <a:ext cx="5337176" cy="40318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П</a:t>
              </a:r>
              <a:r>
                <a:rPr lang="ru-RU" altLang="ru-RU" sz="2800" dirty="0">
                  <a:cs typeface="Times New Roman" panose="02020603050405020304" pitchFamily="18" charset="0"/>
                </a:rPr>
                <a:t>оворотом вокруг точки пересечения этих прямых на угол, равный удвоенному углу между данными прямыми.</a:t>
              </a:r>
            </a:p>
            <a:p>
              <a:pPr algn="just">
                <a:spcBef>
                  <a:spcPts val="0"/>
                </a:spcBef>
              </a:pPr>
              <a:r>
                <a:rPr lang="ru-RU" altLang="ru-RU" sz="2800" dirty="0">
                  <a:cs typeface="Times New Roman" panose="02020603050405020304" pitchFamily="18" charset="0"/>
                </a:rPr>
                <a:t>	В частности, композиция двух осевых симметрий относительно перпендикулярных осей является центральной симметрией.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C01ED1B-7268-452C-91F2-10E07E5F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7176" y="2954682"/>
              <a:ext cx="3594265" cy="30473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473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Издательство «Мнемозина»: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Сайт: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mnemozina.ru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56525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 </a:t>
            </a:r>
            <a:b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105043, Москва, ул.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Волочаевская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, 40Г, строение 4, 3 этаж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Тел.: 8 (499) 367–67–81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E-mail: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ioc@mnemozina.ru 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Интернет-магазин: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shop.mnemozina.ru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A5A3A8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Торговый дом: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E-mail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: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 </a:t>
            </a:r>
            <a:r>
              <a:rPr kumimoji="0" lang="ru-RU" sz="2000" b="0" i="0" u="sng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td@mnemozina.ru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Тел.:  8 (495) 644–20–26</a:t>
            </a: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b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Электронные формы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 учебников и пособий представлены 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</a:b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на сайте «Школа в кармане»: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n-lt"/>
                <a:ea typeface="Cambria Math" pitchFamily="18" charset="0"/>
                <a:cs typeface="Arial" pitchFamily="34" charset="0"/>
              </a:rPr>
              <a:t>pocketschool.ru</a:t>
            </a:r>
            <a:endParaRPr kumimoji="0" lang="ru-RU" sz="2000" b="0" i="0" u="sng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n-lt"/>
              <a:ea typeface="Cambria Math" pitchFamily="18" charset="0"/>
              <a:cs typeface="Arial" pitchFamily="34" charset="0"/>
            </a:endParaRPr>
          </a:p>
          <a:p>
            <a:pPr lvl="0">
              <a:defRPr/>
            </a:pPr>
            <a:r>
              <a:rPr lang="en-US" sz="2000" kern="0" dirty="0">
                <a:solidFill>
                  <a:schemeClr val="tx2"/>
                </a:solidFill>
                <a:latin typeface="+mn-lt"/>
                <a:ea typeface="Cambria Math" pitchFamily="18" charset="0"/>
                <a:cs typeface="Arial" pitchFamily="34" charset="0"/>
              </a:rPr>
              <a:t>E-mail</a:t>
            </a:r>
            <a:r>
              <a:rPr lang="ru-RU" sz="2000" kern="0" dirty="0">
                <a:solidFill>
                  <a:schemeClr val="tx2"/>
                </a:solidFill>
                <a:latin typeface="+mn-lt"/>
                <a:ea typeface="Cambria Math" pitchFamily="18" charset="0"/>
                <a:cs typeface="Arial" pitchFamily="34" charset="0"/>
              </a:rPr>
              <a:t> для бюджетных закупок: </a:t>
            </a:r>
            <a:r>
              <a:rPr lang="en-US" sz="2000" kern="0">
                <a:solidFill>
                  <a:schemeClr val="tx2"/>
                </a:solidFill>
                <a:latin typeface="+mn-lt"/>
                <a:ea typeface="Cambria Math" pitchFamily="18" charset="0"/>
                <a:cs typeface="Arial" pitchFamily="34" charset="0"/>
                <a:hlinkClick r:id="rId3"/>
              </a:rPr>
              <a:t>zakaz@ars-edu.ru</a:t>
            </a:r>
            <a:endParaRPr lang="ru-RU" sz="2000" kern="0">
              <a:solidFill>
                <a:schemeClr val="tx2"/>
              </a:solidFill>
              <a:latin typeface="+mn-lt"/>
              <a:ea typeface="Cambria Math" pitchFamily="18" charset="0"/>
              <a:cs typeface="Arial" pitchFamily="34" charset="0"/>
            </a:endParaRPr>
          </a:p>
          <a:p>
            <a:pPr lvl="0">
              <a:defRPr/>
            </a:pPr>
            <a:endParaRPr lang="ru-RU" sz="2000" kern="0" dirty="0">
              <a:solidFill>
                <a:schemeClr val="tx2"/>
              </a:solidFill>
              <a:latin typeface="+mn-lt"/>
              <a:ea typeface="Cambria Math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79436026-BDEB-465D-A0C7-D099D7AD2E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2</a:t>
            </a:r>
          </a:p>
        </p:txBody>
      </p:sp>
      <p:sp>
        <p:nvSpPr>
          <p:cNvPr id="417795" name="Text Box 3">
            <a:extLst>
              <a:ext uri="{FF2B5EF4-FFF2-40B4-BE49-F238E27FC236}">
                <a16:creationId xmlns:a16="http://schemas.microsoft.com/office/drawing/2014/main" id="{D0B5182C-329B-4AE7-9E23-9F83BCFB3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называется центральной симметрией?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17796" name="Text Box 4">
            <a:extLst>
              <a:ext uri="{FF2B5EF4-FFF2-40B4-BE49-F238E27FC236}">
                <a16:creationId xmlns:a16="http://schemas.microsoft.com/office/drawing/2014/main" id="{F129B900-8173-4965-87EA-2EA63173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3058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/>
              <a:t>Ц</a:t>
            </a:r>
            <a:r>
              <a:rPr lang="ru-RU" altLang="ru-RU" sz="2800" dirty="0">
                <a:cs typeface="Times New Roman" panose="02020603050405020304" pitchFamily="18" charset="0"/>
              </a:rPr>
              <a:t>ентральной симметрией</a:t>
            </a:r>
            <a:r>
              <a:rPr lang="ru-RU" altLang="ru-RU" sz="2800" dirty="0"/>
              <a:t> называется соответствие</a:t>
            </a:r>
            <a:r>
              <a:rPr lang="ru-RU" altLang="ru-RU" sz="2800" dirty="0">
                <a:cs typeface="Times New Roman" panose="02020603050405020304" pitchFamily="18" charset="0"/>
              </a:rPr>
              <a:t>, при котором каждой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плоскости сопоставляется симметричная ей относительно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en-US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>
            <a:extLst>
              <a:ext uri="{FF2B5EF4-FFF2-40B4-BE49-F238E27FC236}">
                <a16:creationId xmlns:a16="http://schemas.microsoft.com/office/drawing/2014/main" id="{5D986539-10C0-403C-98E8-015FEBDD37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3</a:t>
            </a:r>
          </a:p>
        </p:txBody>
      </p:sp>
      <p:sp>
        <p:nvSpPr>
          <p:cNvPr id="419843" name="Text Box 3">
            <a:extLst>
              <a:ext uri="{FF2B5EF4-FFF2-40B4-BE49-F238E27FC236}">
                <a16:creationId xmlns:a16="http://schemas.microsoft.com/office/drawing/2014/main" id="{8AACCBD6-7E12-4A3D-A65D-22095E46C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фигуры называются центрально-симметричными?</a:t>
            </a:r>
          </a:p>
        </p:txBody>
      </p:sp>
      <p:sp>
        <p:nvSpPr>
          <p:cNvPr id="419844" name="Text Box 4">
            <a:extLst>
              <a:ext uri="{FF2B5EF4-FFF2-40B4-BE49-F238E27FC236}">
                <a16:creationId xmlns:a16="http://schemas.microsoft.com/office/drawing/2014/main" id="{2C280C0A-0881-4D88-9A5A-413B95E3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991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Две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 центрально-симметричными относительно центра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каждой точке одной фигуры соответствует симметричная точка другой фигуры.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1026">
            <a:extLst>
              <a:ext uri="{FF2B5EF4-FFF2-40B4-BE49-F238E27FC236}">
                <a16:creationId xmlns:a16="http://schemas.microsoft.com/office/drawing/2014/main" id="{3CBFBDB6-9C81-4ABF-9303-EA5BDAE12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4</a:t>
            </a:r>
          </a:p>
        </p:txBody>
      </p:sp>
      <p:sp>
        <p:nvSpPr>
          <p:cNvPr id="444419" name="Text Box 1027">
            <a:extLst>
              <a:ext uri="{FF2B5EF4-FFF2-40B4-BE49-F238E27FC236}">
                <a16:creationId xmlns:a16="http://schemas.microsoft.com/office/drawing/2014/main" id="{11258FF6-1039-464D-A095-F3507B360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Какая фигура называется центрально- симметричной?</a:t>
            </a:r>
          </a:p>
        </p:txBody>
      </p:sp>
      <p:sp>
        <p:nvSpPr>
          <p:cNvPr id="444420" name="Text Box 1028">
            <a:extLst>
              <a:ext uri="{FF2B5EF4-FFF2-40B4-BE49-F238E27FC236}">
                <a16:creationId xmlns:a16="http://schemas.microsoft.com/office/drawing/2014/main" id="{97427E6E-FBE3-4BEA-AAFC-A74F05995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362200"/>
            <a:ext cx="899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центрально-симметричной относительно центра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она симметрична сама себе.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4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1026">
            <a:extLst>
              <a:ext uri="{FF2B5EF4-FFF2-40B4-BE49-F238E27FC236}">
                <a16:creationId xmlns:a16="http://schemas.microsoft.com/office/drawing/2014/main" id="{ED112D4A-EAEB-43B1-9C76-2AA840611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5</a:t>
            </a:r>
          </a:p>
        </p:txBody>
      </p:sp>
      <p:sp>
        <p:nvSpPr>
          <p:cNvPr id="421891" name="Text Box 1027">
            <a:extLst>
              <a:ext uri="{FF2B5EF4-FFF2-40B4-BE49-F238E27FC236}">
                <a16:creationId xmlns:a16="http://schemas.microsoft.com/office/drawing/2014/main" id="{54EBED72-DBEB-4C22-B5A9-85280DFA4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Сформулируйте свойства центральной симметрии.</a:t>
            </a:r>
          </a:p>
        </p:txBody>
      </p:sp>
      <p:sp>
        <p:nvSpPr>
          <p:cNvPr id="421892" name="Text Box 1028">
            <a:extLst>
              <a:ext uri="{FF2B5EF4-FFF2-40B4-BE49-F238E27FC236}">
                <a16:creationId xmlns:a16="http://schemas.microsoft.com/office/drawing/2014/main" id="{D8069D1E-242B-455A-B7B8-F0D21A95B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600200"/>
            <a:ext cx="87129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1. </a:t>
            </a:r>
            <a:r>
              <a:rPr lang="ru-RU" altLang="ru-RU" sz="3200" dirty="0">
                <a:cs typeface="Times New Roman" panose="02020603050405020304" pitchFamily="18" charset="0"/>
              </a:rPr>
              <a:t>Центральная симметрия сохраняет расстояния между точками.</a:t>
            </a:r>
            <a:endParaRPr lang="ru-RU" altLang="ru-RU" sz="3200" dirty="0"/>
          </a:p>
          <a:p>
            <a:pPr algn="just">
              <a:spcBef>
                <a:spcPts val="0"/>
              </a:spcBef>
            </a:pPr>
            <a:r>
              <a:rPr lang="ru-RU" altLang="ru-RU" sz="3200" dirty="0"/>
              <a:t>	2. </a:t>
            </a:r>
            <a:r>
              <a:rPr lang="ru-RU" altLang="ru-RU" sz="3200" dirty="0">
                <a:cs typeface="Times New Roman" panose="02020603050405020304" pitchFamily="18" charset="0"/>
              </a:rPr>
              <a:t>Центральная симметрия переводит отрезки в отрезки, лучи в лучи и прямые в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прямые. </a:t>
            </a:r>
            <a:endParaRPr lang="ru-RU" altLang="ru-RU" sz="3200" dirty="0"/>
          </a:p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en-US" altLang="ru-RU" sz="3200" dirty="0"/>
              <a:t>3</a:t>
            </a:r>
            <a:r>
              <a:rPr lang="ru-RU" altLang="ru-RU" sz="3200" dirty="0"/>
              <a:t>. Центральная симметрия сохраняет углы. </a:t>
            </a:r>
            <a:endParaRPr lang="en-US" altLang="ru-RU" sz="3200" dirty="0"/>
          </a:p>
          <a:p>
            <a:pPr algn="just">
              <a:spcBef>
                <a:spcPts val="0"/>
              </a:spcBef>
            </a:pPr>
            <a:r>
              <a:rPr lang="en-US" altLang="ru-RU" sz="3200" dirty="0"/>
              <a:t>	4</a:t>
            </a:r>
            <a:r>
              <a:rPr lang="ru-RU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Центральная симметрия </a:t>
            </a:r>
            <a:r>
              <a:rPr lang="ru-RU" altLang="ru-RU" sz="3200" dirty="0"/>
              <a:t>переводит прямую, не проходящую через центр симметрии, в параллельную ей прямую.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D6CF4652-9E5F-42CD-AF7E-D3F303780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6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39A09FD3-CAB4-4FB0-845E-E8D2C3604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Какая точка при центральной симметрии переходит в себя?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DF3586E4-38E3-4E52-9492-5DDA9A89F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Центр симметрии.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1990" y="523875"/>
            <a:ext cx="6843917" cy="621749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250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>
            <a:extLst>
              <a:ext uri="{FF2B5EF4-FFF2-40B4-BE49-F238E27FC236}">
                <a16:creationId xmlns:a16="http://schemas.microsoft.com/office/drawing/2014/main" id="{4E65BF3B-30D5-4EDD-83A3-1CFABE14F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7</a:t>
            </a:r>
          </a:p>
        </p:txBody>
      </p:sp>
      <p:sp>
        <p:nvSpPr>
          <p:cNvPr id="380931" name="Text Box 3">
            <a:extLst>
              <a:ext uri="{FF2B5EF4-FFF2-40B4-BE49-F238E27FC236}">
                <a16:creationId xmlns:a16="http://schemas.microsoft.com/office/drawing/2014/main" id="{80316C53-1DAB-4687-8137-09842ECAF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прямые при центральной симметрии переходят в себя?</a:t>
            </a:r>
          </a:p>
        </p:txBody>
      </p:sp>
      <p:sp>
        <p:nvSpPr>
          <p:cNvPr id="380932" name="Text Box 4">
            <a:extLst>
              <a:ext uri="{FF2B5EF4-FFF2-40B4-BE49-F238E27FC236}">
                <a16:creationId xmlns:a16="http://schemas.microsoft.com/office/drawing/2014/main" id="{0488B1B3-0DAC-48EB-AD4D-BFC7E7F5F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267200"/>
            <a:ext cx="8001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Прямые, проходящие через центр симметрии.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2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1026">
            <a:extLst>
              <a:ext uri="{FF2B5EF4-FFF2-40B4-BE49-F238E27FC236}">
                <a16:creationId xmlns:a16="http://schemas.microsoft.com/office/drawing/2014/main" id="{74F12C9D-7141-4EAB-9665-3C581FD85E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82979" name="Text Box 1027">
            <a:extLst>
              <a:ext uri="{FF2B5EF4-FFF2-40B4-BE49-F238E27FC236}">
                <a16:creationId xmlns:a16="http://schemas.microsoft.com/office/drawing/2014/main" id="{C325C2F3-1A76-41F1-B793-22CE3BA99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/>
              <a:t>Имеет ли отрезок центр</a:t>
            </a:r>
            <a:r>
              <a:rPr lang="ru-RU" altLang="ru-RU" sz="3200">
                <a:cs typeface="Times New Roman" panose="02020603050405020304" pitchFamily="18" charset="0"/>
              </a:rPr>
              <a:t> симметрии?</a:t>
            </a:r>
          </a:p>
        </p:txBody>
      </p:sp>
      <p:sp>
        <p:nvSpPr>
          <p:cNvPr id="382980" name="Text Box 1028">
            <a:extLst>
              <a:ext uri="{FF2B5EF4-FFF2-40B4-BE49-F238E27FC236}">
                <a16:creationId xmlns:a16="http://schemas.microsoft.com/office/drawing/2014/main" id="{A4081AB7-54D2-41D3-BD9A-6C990C013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/>
              <a:t>Да.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>
            <a:extLst>
              <a:ext uri="{FF2B5EF4-FFF2-40B4-BE49-F238E27FC236}">
                <a16:creationId xmlns:a16="http://schemas.microsoft.com/office/drawing/2014/main" id="{D3481069-1A3B-4F0D-AB44-A7A48A876E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85028" name="Text Box 4">
            <a:extLst>
              <a:ext uri="{FF2B5EF4-FFF2-40B4-BE49-F238E27FC236}">
                <a16:creationId xmlns:a16="http://schemas.microsoft.com/office/drawing/2014/main" id="{ECE777AF-E8BC-4183-BD10-9F2FF7F67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9624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 середине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AA</a:t>
            </a:r>
            <a:r>
              <a:rPr lang="ru-RU" altLang="ru-RU" sz="3200" dirty="0">
                <a:cs typeface="Times New Roman" panose="02020603050405020304" pitchFamily="18" charset="0"/>
              </a:rPr>
              <a:t>'. </a:t>
            </a:r>
          </a:p>
        </p:txBody>
      </p:sp>
      <p:sp>
        <p:nvSpPr>
          <p:cNvPr id="385027" name="Text Box 3">
            <a:extLst>
              <a:ext uri="{FF2B5EF4-FFF2-40B4-BE49-F238E27FC236}">
                <a16:creationId xmlns:a16="http://schemas.microsoft.com/office/drawing/2014/main" id="{AC1D4669-C643-489C-B870-A5B0BD953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Центральная симметрия переводит точку </a:t>
            </a:r>
            <a:r>
              <a:rPr lang="ru-RU" altLang="ru-RU" sz="3200" i="1" dirty="0">
                <a:cs typeface="Times New Roman" panose="02020603050405020304" pitchFamily="18" charset="0"/>
              </a:rPr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в точку </a:t>
            </a:r>
            <a:r>
              <a:rPr lang="ru-RU" altLang="ru-RU" sz="3200" i="1" dirty="0">
                <a:cs typeface="Times New Roman" panose="02020603050405020304" pitchFamily="18" charset="0"/>
              </a:rPr>
              <a:t>А'</a:t>
            </a:r>
            <a:r>
              <a:rPr lang="ru-RU" altLang="ru-RU" sz="3200" dirty="0">
                <a:cs typeface="Times New Roman" panose="02020603050405020304" pitchFamily="18" charset="0"/>
              </a:rPr>
              <a:t>.  Где находится центр симметрии?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23C4A0CD-F8C5-4E6D-A5F0-B49662955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0A212E41-1D5A-4582-9A7B-CE23EE3F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Имеет ли луч центр симметрии?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B87C55C8-5D0C-45D4-B5C0-D78C7FC0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Нет.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23C4A0CD-F8C5-4E6D-A5F0-B49662955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0A212E41-1D5A-4582-9A7B-CE23EE3FA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0668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Имеет ли прямая центр симметрии?</a:t>
            </a:r>
          </a:p>
        </p:txBody>
      </p:sp>
      <p:sp>
        <p:nvSpPr>
          <p:cNvPr id="305156" name="Text Box 4">
            <a:extLst>
              <a:ext uri="{FF2B5EF4-FFF2-40B4-BE49-F238E27FC236}">
                <a16:creationId xmlns:a16="http://schemas.microsoft.com/office/drawing/2014/main" id="{B87C55C8-5D0C-45D4-B5C0-D78C7FC0F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>
                <a:cs typeface="Times New Roman" panose="02020603050405020304" pitchFamily="18" charset="0"/>
              </a:rPr>
              <a:t>Да. </a:t>
            </a:r>
          </a:p>
        </p:txBody>
      </p:sp>
    </p:spTree>
    <p:extLst>
      <p:ext uri="{BB962C8B-B14F-4D97-AF65-F5344CB8AC3E}">
        <p14:creationId xmlns:p14="http://schemas.microsoft.com/office/powerpoint/2010/main" val="18139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96FE6C6F-190B-4D1A-943B-017334459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44F4AA9F-145C-4643-90A6-DDB984244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центр симметрии пара: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параллельных; б) пересекающихся прямых?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C6982354-2B41-4ECE-9D85-DCD580D38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а), б) 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id="{8E02DFDA-89DA-45D8-AF90-4FA0BF11A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948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8515" name="Text Box 3">
            <a:extLst>
              <a:ext uri="{FF2B5EF4-FFF2-40B4-BE49-F238E27FC236}">
                <a16:creationId xmlns:a16="http://schemas.microsoft.com/office/drawing/2014/main" id="{6044DEF6-9D63-4018-895D-2550274D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205"/>
            <a:ext cx="91440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центр симметрии: 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правильный треугольник; б) квадрат; в) ромб; 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г) прямоугольник; д) параллелограмм; е) трапеция;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ж) правильный многоугольник с нечётным числом сторон?</a:t>
            </a:r>
          </a:p>
        </p:txBody>
      </p:sp>
      <p:sp>
        <p:nvSpPr>
          <p:cNvPr id="448516" name="Text Box 4">
            <a:extLst>
              <a:ext uri="{FF2B5EF4-FFF2-40B4-BE49-F238E27FC236}">
                <a16:creationId xmlns:a16="http://schemas.microsoft.com/office/drawing/2014/main" id="{C2923AB6-1F2A-4D8A-9096-DE1DAC822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510" y="3290812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а) нет.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2C30DAB4-9C9B-4EB5-99FC-69E1CF94D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3789040"/>
            <a:ext cx="597024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да;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93C8B875-6B85-4234-867D-6161CB5B8A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293096"/>
            <a:ext cx="600259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да;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7F617520-8E59-4478-845B-4ABD5EAD5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760" y="4765749"/>
            <a:ext cx="597024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да;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72B215F-1894-493A-B321-BE7DBB446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406" y="5204720"/>
            <a:ext cx="600259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д) да;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0FD2A113-0E56-436A-ACE7-4E8FB18F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9406" y="5661248"/>
            <a:ext cx="600259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е) нет.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935D1A9A-026A-47FD-BDDB-8A18C8036E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6093296"/>
            <a:ext cx="61142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ж) нет.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>
            <a:extLst>
              <a:ext uri="{FF2B5EF4-FFF2-40B4-BE49-F238E27FC236}">
                <a16:creationId xmlns:a16="http://schemas.microsoft.com/office/drawing/2014/main" id="{959C1750-4291-4ADE-8896-142BC1FA5A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79235" name="Text Box 3">
            <a:extLst>
              <a:ext uri="{FF2B5EF4-FFF2-40B4-BE49-F238E27FC236}">
                <a16:creationId xmlns:a16="http://schemas.microsoft.com/office/drawing/2014/main" id="{88AED8BA-D361-48B2-AF4A-66A53BF8C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Какие из фигур, изображенных на рисунке, имеют центр симметрии?</a:t>
            </a:r>
          </a:p>
        </p:txBody>
      </p:sp>
      <p:sp>
        <p:nvSpPr>
          <p:cNvPr id="479236" name="Text Box 4">
            <a:extLst>
              <a:ext uri="{FF2B5EF4-FFF2-40B4-BE49-F238E27FC236}">
                <a16:creationId xmlns:a16="http://schemas.microsoft.com/office/drawing/2014/main" id="{02B163D2-76B3-4BCF-8964-7F65457FF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7912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б), в), г), д). </a:t>
            </a:r>
          </a:p>
        </p:txBody>
      </p:sp>
      <p:pic>
        <p:nvPicPr>
          <p:cNvPr id="479237" name="Picture 5">
            <a:extLst>
              <a:ext uri="{FF2B5EF4-FFF2-40B4-BE49-F238E27FC236}">
                <a16:creationId xmlns:a16="http://schemas.microsoft.com/office/drawing/2014/main" id="{3EADD132-6A5E-46EE-913B-49859C35C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670050"/>
            <a:ext cx="5065713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6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E3FBD3AD-AAF6-4257-BC8E-D05194EB54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64D1A8FE-A73E-4708-9A04-D0C9DE1E7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буквы латинского алфавита, имеющие центр симметрии.</a:t>
            </a: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64E469C2-5986-4DCF-A9D1-13084DD13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I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N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O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S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X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Z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81285" name="Picture 5">
            <a:extLst>
              <a:ext uri="{FF2B5EF4-FFF2-40B4-BE49-F238E27FC236}">
                <a16:creationId xmlns:a16="http://schemas.microsoft.com/office/drawing/2014/main" id="{54104969-0459-4BF3-A34A-C31C93C3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892425"/>
            <a:ext cx="6702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B06D8F1F-7BC8-4DF0-8EF8-9EEE5BDCE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9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271388B3-2262-493A-B2F8-EDE54985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если четырёхугольник имеет центр симметрии, то он является параллелограммом?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C46957F0-D7AA-4D8A-BA7E-B736FDDDD6DC}"/>
              </a:ext>
            </a:extLst>
          </p:cNvPr>
          <p:cNvGrpSpPr/>
          <p:nvPr/>
        </p:nvGrpSpPr>
        <p:grpSpPr>
          <a:xfrm>
            <a:off x="29497" y="1965778"/>
            <a:ext cx="8934991" cy="4173397"/>
            <a:chOff x="29497" y="1965778"/>
            <a:chExt cx="8934991" cy="4173397"/>
          </a:xfrm>
        </p:grpSpPr>
        <p:sp>
          <p:nvSpPr>
            <p:cNvPr id="477189" name="Text Box 5">
              <a:extLst>
                <a:ext uri="{FF2B5EF4-FFF2-40B4-BE49-F238E27FC236}">
                  <a16:creationId xmlns:a16="http://schemas.microsoft.com/office/drawing/2014/main" id="{B874F4AB-6037-4DA1-810D-A79CBF4C8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97" y="4077072"/>
              <a:ext cx="8934991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</a:t>
              </a:r>
              <a:r>
                <a:rPr lang="ru-RU" altLang="ru-RU" dirty="0">
                  <a:solidFill>
                    <a:schemeClr val="accent1"/>
                  </a:solidFill>
                </a:rPr>
                <a:t> </a:t>
              </a:r>
              <a:r>
                <a:rPr lang="ru-RU" altLang="ru-RU" dirty="0"/>
                <a:t>Рассмотрим центрально-симметричный четырёхугольник </a:t>
              </a:r>
              <a:r>
                <a:rPr lang="en-US" altLang="ru-RU" i="1" dirty="0"/>
                <a:t>ABCD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Пусть вершины </a:t>
              </a:r>
              <a:r>
                <a:rPr lang="en-US" altLang="ru-RU" i="1" dirty="0"/>
                <a:t>C </a:t>
              </a:r>
              <a:r>
                <a:rPr lang="ru-RU" altLang="ru-RU" dirty="0"/>
                <a:t>и </a:t>
              </a:r>
              <a:r>
                <a:rPr lang="en-US" altLang="ru-RU" i="1" dirty="0"/>
                <a:t>D </a:t>
              </a:r>
              <a:r>
                <a:rPr lang="ru-RU" altLang="ru-RU" dirty="0"/>
                <a:t>центрально-симметричны соответственно вершинам </a:t>
              </a:r>
              <a:r>
                <a:rPr lang="en-US" altLang="ru-RU" i="1" dirty="0"/>
                <a:t>A </a:t>
              </a:r>
              <a:r>
                <a:rPr lang="ru-RU" altLang="ru-RU" dirty="0"/>
                <a:t>и </a:t>
              </a:r>
              <a:r>
                <a:rPr lang="en-US" altLang="ru-RU" i="1" dirty="0"/>
                <a:t>B</a:t>
              </a:r>
              <a:r>
                <a:rPr lang="ru-RU" altLang="ru-RU" dirty="0"/>
                <a:t>. Тогда стороны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CD </a:t>
              </a:r>
              <a:r>
                <a:rPr lang="ru-RU" altLang="ru-RU" dirty="0"/>
                <a:t>этого четырёхугольника равны и параллельны. Следовательно, этот четырёхугольник – параллелограмм.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9EA2CCD-B44C-4DFD-B801-0E15C1D16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27784" y="1965778"/>
              <a:ext cx="3272887" cy="177077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0FF553-7B68-47D5-B2E9-63A3D9C3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24"/>
            <a:ext cx="9144000" cy="6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  <a:p>
            <a:r>
              <a:rPr lang="ru-RU" altLang="ru-RU" sz="2800" dirty="0">
                <a:solidFill>
                  <a:schemeClr val="tx1"/>
                </a:solidFill>
              </a:rPr>
              <a:t>Учебник геометрии А.Н. Колмогорова и др. </a:t>
            </a:r>
            <a:endParaRPr lang="ru-RU" altLang="ru-RU" sz="2800" dirty="0">
              <a:solidFill>
                <a:srgbClr val="FF3300"/>
              </a:solidFill>
            </a:endParaRP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6C6A78-516E-4EE0-8E2D-C9DA919087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905292" cy="28653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669CD4-63BE-4C67-8B7C-C58A232DA8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83455" y="3870793"/>
            <a:ext cx="6016057" cy="247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4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>
            <a:extLst>
              <a:ext uri="{FF2B5EF4-FFF2-40B4-BE49-F238E27FC236}">
                <a16:creationId xmlns:a16="http://schemas.microsoft.com/office/drawing/2014/main" id="{B06D8F1F-7BC8-4DF0-8EF8-9EEE5BDCE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10</a:t>
            </a:r>
          </a:p>
        </p:txBody>
      </p:sp>
      <p:sp>
        <p:nvSpPr>
          <p:cNvPr id="477187" name="Text Box 3">
            <a:extLst>
              <a:ext uri="{FF2B5EF4-FFF2-40B4-BE49-F238E27FC236}">
                <a16:creationId xmlns:a16="http://schemas.microsoft.com/office/drawing/2014/main" id="{271388B3-2262-493A-B2F8-EDE54985C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Докажите, что правильный многоугольник с чётным числом сторон имеет центр симметрии?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E21DAF3-6B32-4E44-BEFE-9D11F4B9AEA0}"/>
              </a:ext>
            </a:extLst>
          </p:cNvPr>
          <p:cNvGrpSpPr/>
          <p:nvPr/>
        </p:nvGrpSpPr>
        <p:grpSpPr>
          <a:xfrm>
            <a:off x="29497" y="1712961"/>
            <a:ext cx="9006999" cy="4795546"/>
            <a:chOff x="29497" y="1712961"/>
            <a:chExt cx="9144000" cy="4795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7189" name="Text Box 5">
                  <a:extLst>
                    <a:ext uri="{FF2B5EF4-FFF2-40B4-BE49-F238E27FC236}">
                      <a16:creationId xmlns:a16="http://schemas.microsoft.com/office/drawing/2014/main" id="{B874F4AB-6037-4DA1-810D-A79CBF4C87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97" y="4077072"/>
                  <a:ext cx="9144000" cy="24314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just"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</a:t>
                  </a:r>
                  <a:r>
                    <a:rPr lang="ru-RU" altLang="ru-RU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dirty="0"/>
                    <a:t>Рассмотрим правильный </a:t>
                  </a:r>
                  <a:r>
                    <a:rPr lang="en-US" altLang="ru-RU" dirty="0"/>
                    <a:t>2</a:t>
                  </a:r>
                  <a:r>
                    <a:rPr lang="en-US" altLang="ru-RU" i="1" dirty="0"/>
                    <a:t>n-</a:t>
                  </a:r>
                  <a:r>
                    <a:rPr lang="ru-RU" altLang="ru-RU" dirty="0"/>
                    <a:t>угольник. Обозначим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его центр описанной окружности. Тогда для вершин </a:t>
                  </a:r>
                  <a:r>
                    <a:rPr lang="en-US" altLang="ru-RU" i="1" dirty="0"/>
                    <a:t>A</a:t>
                  </a:r>
                  <a:r>
                    <a:rPr lang="en-US" altLang="ru-RU" i="1" baseline="-25000" dirty="0"/>
                    <a:t>i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 err="1"/>
                    <a:t>A</a:t>
                  </a:r>
                  <a:r>
                    <a:rPr lang="en-US" altLang="ru-RU" i="1" baseline="-25000" dirty="0" err="1"/>
                    <a:t>n+i</a:t>
                  </a:r>
                  <a:r>
                    <a:rPr lang="en-US" altLang="ru-RU" i="1" baseline="-25000" dirty="0"/>
                    <a:t> </a:t>
                  </a:r>
                  <a:r>
                    <a:rPr lang="ru-RU" altLang="ru-RU" dirty="0"/>
                    <a:t>(</a:t>
                  </a:r>
                  <a14:m>
                    <m:oMath xmlns:m="http://schemas.openxmlformats.org/officeDocument/2006/math">
                      <m:r>
                        <a:rPr lang="ru-RU" altLang="ru-RU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altLang="ru-RU" dirty="0"/>
                    <a:t>) </a:t>
                  </a:r>
                  <a:r>
                    <a:rPr lang="ru-RU" altLang="ru-RU" dirty="0"/>
                    <a:t>будут иметь место равенства: </a:t>
                  </a:r>
                  <a:r>
                    <a:rPr lang="en-US" altLang="ru-RU" i="1" dirty="0" err="1"/>
                    <a:t>OA</a:t>
                  </a:r>
                  <a:r>
                    <a:rPr lang="en-US" altLang="ru-RU" i="1" baseline="-25000" dirty="0" err="1"/>
                    <a:t>i</a:t>
                  </a:r>
                  <a:r>
                    <a:rPr lang="en-US" altLang="ru-RU" i="1" dirty="0"/>
                    <a:t> = </a:t>
                  </a:r>
                  <a:r>
                    <a:rPr lang="en-US" altLang="ru-RU" i="1" dirty="0" err="1"/>
                    <a:t>OA</a:t>
                  </a:r>
                  <a:r>
                    <a:rPr lang="en-US" altLang="ru-RU" i="1" baseline="-25000" dirty="0" err="1"/>
                    <a:t>n+i</a:t>
                  </a:r>
                  <a:r>
                    <a:rPr lang="en-US" altLang="ru-RU" dirty="0"/>
                    <a:t>, </a:t>
                  </a:r>
                  <a14:m>
                    <m:oMath xmlns:m="http://schemas.openxmlformats.org/officeDocument/2006/math">
                      <m:r>
                        <a:rPr lang="en-US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en-US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𝑂</m:t>
                      </m:r>
                      <m:sSub>
                        <m:sSub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a14:m>
                  <a:r>
                    <a:rPr lang="en-US" altLang="ru-RU" dirty="0"/>
                    <a:t>.</a:t>
                  </a:r>
                  <a:r>
                    <a:rPr lang="ru-RU" altLang="ru-RU" dirty="0"/>
                    <a:t> Следовательно, вершины </a:t>
                  </a:r>
                  <a:r>
                    <a:rPr lang="en-US" altLang="ru-RU" i="1" dirty="0"/>
                    <a:t>A</a:t>
                  </a:r>
                  <a:r>
                    <a:rPr lang="en-US" altLang="ru-RU" i="1" baseline="-25000" dirty="0"/>
                    <a:t>i</a:t>
                  </a:r>
                  <a:r>
                    <a:rPr lang="en-US" altLang="ru-RU" dirty="0"/>
                    <a:t>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 err="1"/>
                    <a:t>A</a:t>
                  </a:r>
                  <a:r>
                    <a:rPr lang="en-US" altLang="ru-RU" i="1" baseline="-25000" dirty="0" err="1"/>
                    <a:t>n+i</a:t>
                  </a:r>
                  <a:r>
                    <a:rPr lang="en-US" altLang="ru-RU" i="1" baseline="-25000" dirty="0"/>
                    <a:t> </a:t>
                  </a:r>
                  <a:r>
                    <a:rPr lang="ru-RU" altLang="ru-RU" dirty="0"/>
                    <a:t>центрально симметричны относительно центра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описанной окружности. Значит,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является центром симметрии данного многоугольника.</a:t>
                  </a:r>
                  <a:endParaRPr lang="ru-RU" altLang="ru-RU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77189" name="Text 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874F4AB-6037-4DA1-810D-A79CBF4C87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497" y="4077072"/>
                  <a:ext cx="9144000" cy="2431435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067" r="-1000" b="-476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72A055D-5570-4D31-A945-4A7E57973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9369" y="1712961"/>
              <a:ext cx="2048161" cy="2219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>
            <a:extLst>
              <a:ext uri="{FF2B5EF4-FFF2-40B4-BE49-F238E27FC236}">
                <a16:creationId xmlns:a16="http://schemas.microsoft.com/office/drawing/2014/main" id="{0B0E4BD7-CDBA-480E-A274-7BB69C5B4A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52611" name="Text Box 3">
            <a:extLst>
              <a:ext uri="{FF2B5EF4-FFF2-40B4-BE49-F238E27FC236}">
                <a16:creationId xmlns:a16="http://schemas.microsoft.com/office/drawing/2014/main" id="{63EA7227-F828-4DE1-B49D-E240C2CB8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Может ли центр симметрии фигуры не принадлежать ей?</a:t>
            </a:r>
          </a:p>
        </p:txBody>
      </p:sp>
      <p:sp>
        <p:nvSpPr>
          <p:cNvPr id="452612" name="Text Box 4">
            <a:extLst>
              <a:ext uri="{FF2B5EF4-FFF2-40B4-BE49-F238E27FC236}">
                <a16:creationId xmlns:a16="http://schemas.microsoft.com/office/drawing/2014/main" id="{452720A7-1267-4902-8DBD-1C3E711DC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58348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Да, например, центр окружности является её центром симметрии.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2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2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7DEAC554-C46F-4DB7-81C7-5CFFF38A8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50563" name="Text Box 3">
            <a:extLst>
              <a:ext uri="{FF2B5EF4-FFF2-40B4-BE49-F238E27FC236}">
                <a16:creationId xmlns:a16="http://schemas.microsoft.com/office/drawing/2014/main" id="{F8503E00-3413-4CD0-8879-B3DB073BF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Может ли фигура иметь </a:t>
            </a:r>
            <a:r>
              <a:rPr lang="ru-RU" altLang="ru-RU" sz="3200" dirty="0"/>
              <a:t>более одного</a:t>
            </a:r>
            <a:r>
              <a:rPr lang="ru-RU" altLang="ru-RU" sz="3200" dirty="0">
                <a:cs typeface="Times New Roman" panose="02020603050405020304" pitchFamily="18" charset="0"/>
              </a:rPr>
              <a:t> центр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симметрии?</a:t>
            </a:r>
            <a:r>
              <a:rPr lang="ru-RU" altLang="ru-RU" sz="32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0564" name="Text Box 4">
            <a:extLst>
              <a:ext uri="{FF2B5EF4-FFF2-40B4-BE49-F238E27FC236}">
                <a16:creationId xmlns:a16="http://schemas.microsoft.com/office/drawing/2014/main" id="{75312910-749E-490C-99CB-77D36697C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 </a:t>
            </a:r>
            <a:r>
              <a:rPr lang="ru-RU" altLang="ru-RU" sz="3200" dirty="0"/>
              <a:t>Да, например прямая имеет бесконечно много центров симметрии.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4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01BEA583-716F-4EB1-A4C7-C0ECEDD182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13</a:t>
            </a: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FD980418-49E1-4FFC-AF7F-0688525E1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3334" name="Picture 6">
            <a:extLst>
              <a:ext uri="{FF2B5EF4-FFF2-40B4-BE49-F238E27FC236}">
                <a16:creationId xmlns:a16="http://schemas.microsoft.com/office/drawing/2014/main" id="{3832143D-00D6-4C50-8783-E747C1D1B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3336" name="Group 8">
            <a:extLst>
              <a:ext uri="{FF2B5EF4-FFF2-40B4-BE49-F238E27FC236}">
                <a16:creationId xmlns:a16="http://schemas.microsoft.com/office/drawing/2014/main" id="{BBE6D910-3ACF-4A76-9198-148A8AFDBCA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14600"/>
            <a:ext cx="4916488" cy="3094038"/>
            <a:chOff x="720" y="1584"/>
            <a:chExt cx="3097" cy="1949"/>
          </a:xfrm>
        </p:grpSpPr>
        <p:sp>
          <p:nvSpPr>
            <p:cNvPr id="483332" name="Text Box 4">
              <a:extLst>
                <a:ext uri="{FF2B5EF4-FFF2-40B4-BE49-F238E27FC236}">
                  <a16:creationId xmlns:a16="http://schemas.microsoft.com/office/drawing/2014/main" id="{2B339697-5180-4DBB-AC3E-CFA387F9C7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3335" name="Picture 7">
              <a:extLst>
                <a:ext uri="{FF2B5EF4-FFF2-40B4-BE49-F238E27FC236}">
                  <a16:creationId xmlns:a16="http://schemas.microsoft.com/office/drawing/2014/main" id="{CBC7716B-2A0E-48B1-887B-DB4598F76F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584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0415398A-93D5-4923-B4C0-AE1F2D1FA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969C9D22-B944-43A9-8696-B48B0E581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96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симметричную точке </a:t>
            </a:r>
            <a:r>
              <a:rPr lang="en-US" altLang="ru-RU" sz="3200" i="1" dirty="0"/>
              <a:t>A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5384" name="Picture 8">
            <a:extLst>
              <a:ext uri="{FF2B5EF4-FFF2-40B4-BE49-F238E27FC236}">
                <a16:creationId xmlns:a16="http://schemas.microsoft.com/office/drawing/2014/main" id="{72CB2FAC-311C-4517-853B-2D27936BC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6" name="Group 10">
            <a:extLst>
              <a:ext uri="{FF2B5EF4-FFF2-40B4-BE49-F238E27FC236}">
                <a16:creationId xmlns:a16="http://schemas.microsoft.com/office/drawing/2014/main" id="{5B5C8272-825D-4E63-A027-0B6DCF2AADA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4972050" cy="3170238"/>
            <a:chOff x="720" y="1536"/>
            <a:chExt cx="3132" cy="1997"/>
          </a:xfrm>
        </p:grpSpPr>
        <p:sp>
          <p:nvSpPr>
            <p:cNvPr id="485382" name="Text Box 6">
              <a:extLst>
                <a:ext uri="{FF2B5EF4-FFF2-40B4-BE49-F238E27FC236}">
                  <a16:creationId xmlns:a16="http://schemas.microsoft.com/office/drawing/2014/main" id="{F9B1DF31-F88B-415E-BE0F-390B153F7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5" name="Picture 9">
              <a:extLst>
                <a:ext uri="{FF2B5EF4-FFF2-40B4-BE49-F238E27FC236}">
                  <a16:creationId xmlns:a16="http://schemas.microsoft.com/office/drawing/2014/main" id="{545B04CF-AE28-4B7F-A498-B3A9E832F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EA7E0B14-F116-4063-8129-A491020EC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762D0D91-0400-4BFE-B872-786AF633A3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F4605CCD-2406-403F-BE84-CEE7FA3AF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5" name="Group 11">
            <a:extLst>
              <a:ext uri="{FF2B5EF4-FFF2-40B4-BE49-F238E27FC236}">
                <a16:creationId xmlns:a16="http://schemas.microsoft.com/office/drawing/2014/main" id="{3A7400E4-19A4-4E9E-BFFE-292E671C957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4764088" cy="3170238"/>
            <a:chOff x="720" y="1536"/>
            <a:chExt cx="3001" cy="1997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2DEE1823-EF55-4DC4-AF01-B64F1D601F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4" name="Picture 10">
              <a:extLst>
                <a:ext uri="{FF2B5EF4-FFF2-40B4-BE49-F238E27FC236}">
                  <a16:creationId xmlns:a16="http://schemas.microsoft.com/office/drawing/2014/main" id="{116A90CB-C8AC-4060-8A26-29B2288BB1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DCE3C0DC-0A1D-4DA9-AD73-9342CFC51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75479B97-8EBD-4A44-BD50-3D32F5F00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89481" name="Picture 9">
            <a:extLst>
              <a:ext uri="{FF2B5EF4-FFF2-40B4-BE49-F238E27FC236}">
                <a16:creationId xmlns:a16="http://schemas.microsoft.com/office/drawing/2014/main" id="{4342EF04-E71F-4B0F-B730-992DE39B8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9483" name="Group 11">
            <a:extLst>
              <a:ext uri="{FF2B5EF4-FFF2-40B4-BE49-F238E27FC236}">
                <a16:creationId xmlns:a16="http://schemas.microsoft.com/office/drawing/2014/main" id="{615F29AE-3629-412B-8260-B48D278C2DF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4687888" cy="3170238"/>
            <a:chOff x="720" y="1536"/>
            <a:chExt cx="2953" cy="1997"/>
          </a:xfrm>
        </p:grpSpPr>
        <p:sp>
          <p:nvSpPr>
            <p:cNvPr id="489478" name="Text Box 6">
              <a:extLst>
                <a:ext uri="{FF2B5EF4-FFF2-40B4-BE49-F238E27FC236}">
                  <a16:creationId xmlns:a16="http://schemas.microsoft.com/office/drawing/2014/main" id="{119F689A-ACCB-4AAF-9A77-49DCC3315F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9482" name="Picture 10">
              <a:extLst>
                <a:ext uri="{FF2B5EF4-FFF2-40B4-BE49-F238E27FC236}">
                  <a16:creationId xmlns:a16="http://schemas.microsoft.com/office/drawing/2014/main" id="{12B61749-B95F-4E70-A320-CBC4926789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>
            <a:extLst>
              <a:ext uri="{FF2B5EF4-FFF2-40B4-BE49-F238E27FC236}">
                <a16:creationId xmlns:a16="http://schemas.microsoft.com/office/drawing/2014/main" id="{E5C07864-7315-4A73-B6B7-0317FCEC2E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491523" name="Text Box 3">
            <a:extLst>
              <a:ext uri="{FF2B5EF4-FFF2-40B4-BE49-F238E27FC236}">
                <a16:creationId xmlns:a16="http://schemas.microsoft.com/office/drawing/2014/main" id="{80133DC1-0617-4DAA-AAB0-6041C6856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отрезку </a:t>
            </a:r>
            <a:r>
              <a:rPr lang="en-US" altLang="ru-RU" sz="3200" i="1" dirty="0"/>
              <a:t>AB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1528" name="Picture 8">
            <a:extLst>
              <a:ext uri="{FF2B5EF4-FFF2-40B4-BE49-F238E27FC236}">
                <a16:creationId xmlns:a16="http://schemas.microsoft.com/office/drawing/2014/main" id="{D54F7251-C877-464F-AB09-EA84B8DC8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362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1530" name="Group 10">
            <a:extLst>
              <a:ext uri="{FF2B5EF4-FFF2-40B4-BE49-F238E27FC236}">
                <a16:creationId xmlns:a16="http://schemas.microsoft.com/office/drawing/2014/main" id="{51583613-F0CD-4C59-84CF-42467C907783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362200"/>
            <a:ext cx="4916488" cy="3246438"/>
            <a:chOff x="720" y="1488"/>
            <a:chExt cx="3097" cy="2045"/>
          </a:xfrm>
        </p:grpSpPr>
        <p:sp>
          <p:nvSpPr>
            <p:cNvPr id="491526" name="Text Box 6">
              <a:extLst>
                <a:ext uri="{FF2B5EF4-FFF2-40B4-BE49-F238E27FC236}">
                  <a16:creationId xmlns:a16="http://schemas.microsoft.com/office/drawing/2014/main" id="{45656F85-83B4-48B2-9C9E-0114D41EC2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1529" name="Picture 9">
              <a:extLst>
                <a:ext uri="{FF2B5EF4-FFF2-40B4-BE49-F238E27FC236}">
                  <a16:creationId xmlns:a16="http://schemas.microsoft.com/office/drawing/2014/main" id="{F246DC74-0A86-45EA-80AD-E4C9C09A7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8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3DC9C197-7C01-4A59-B9DA-6816E604C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503811" name="Text Box 3">
            <a:extLst>
              <a:ext uri="{FF2B5EF4-FFF2-40B4-BE49-F238E27FC236}">
                <a16:creationId xmlns:a16="http://schemas.microsoft.com/office/drawing/2014/main" id="{A137C64C-08D3-4C99-BF25-2E781A308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Отрезки </a:t>
            </a:r>
            <a:r>
              <a:rPr lang="en-US" altLang="ru-RU" sz="3200" i="1" dirty="0">
                <a:cs typeface="Times New Roman" panose="02020603050405020304" pitchFamily="18" charset="0"/>
              </a:rPr>
              <a:t>AB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CD </a:t>
            </a:r>
            <a:r>
              <a:rPr lang="ru-RU" altLang="ru-RU" sz="3200" dirty="0">
                <a:cs typeface="Times New Roman" panose="02020603050405020304" pitchFamily="18" charset="0"/>
              </a:rPr>
              <a:t>являются центрально-симметричными. Укажите центр симметрии.</a:t>
            </a:r>
            <a:r>
              <a:rPr lang="ru-RU" altLang="ru-RU" sz="3200" dirty="0"/>
              <a:t> </a:t>
            </a:r>
          </a:p>
        </p:txBody>
      </p:sp>
      <p:pic>
        <p:nvPicPr>
          <p:cNvPr id="503818" name="Picture 10">
            <a:extLst>
              <a:ext uri="{FF2B5EF4-FFF2-40B4-BE49-F238E27FC236}">
                <a16:creationId xmlns:a16="http://schemas.microsoft.com/office/drawing/2014/main" id="{4108A997-8856-40BC-B8B6-8F793BC01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3200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3820" name="Group 12">
            <a:extLst>
              <a:ext uri="{FF2B5EF4-FFF2-40B4-BE49-F238E27FC236}">
                <a16:creationId xmlns:a16="http://schemas.microsoft.com/office/drawing/2014/main" id="{EFC9D5F1-BF4A-4348-AD28-14B26FE51693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5467350" cy="2762250"/>
            <a:chOff x="336" y="1728"/>
            <a:chExt cx="3444" cy="1740"/>
          </a:xfrm>
        </p:grpSpPr>
        <p:sp>
          <p:nvSpPr>
            <p:cNvPr id="503814" name="Text Box 6">
              <a:extLst>
                <a:ext uri="{FF2B5EF4-FFF2-40B4-BE49-F238E27FC236}">
                  <a16:creationId xmlns:a16="http://schemas.microsoft.com/office/drawing/2014/main" id="{FBA7A2DA-89AE-42BE-9BD5-CB4EA3CE08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3819" name="Picture 11">
              <a:extLst>
                <a:ext uri="{FF2B5EF4-FFF2-40B4-BE49-F238E27FC236}">
                  <a16:creationId xmlns:a16="http://schemas.microsoft.com/office/drawing/2014/main" id="{1368CF71-7E64-4AB5-8148-4ED0C15498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728"/>
              <a:ext cx="1764" cy="17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97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E7EF6974-ECAE-497A-A949-F6E38E71A9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48372BED-46BB-4A69-8732-ECB5E4FB5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прямую, симметричную данной прямой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относительно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  <a:endParaRPr lang="en-US" altLang="ru-RU" sz="3200" dirty="0"/>
          </a:p>
        </p:txBody>
      </p:sp>
      <p:pic>
        <p:nvPicPr>
          <p:cNvPr id="514056" name="Picture 8">
            <a:extLst>
              <a:ext uri="{FF2B5EF4-FFF2-40B4-BE49-F238E27FC236}">
                <a16:creationId xmlns:a16="http://schemas.microsoft.com/office/drawing/2014/main" id="{4479ABE6-6A9E-4832-81AB-D09633227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4058" name="Group 10">
            <a:extLst>
              <a:ext uri="{FF2B5EF4-FFF2-40B4-BE49-F238E27FC236}">
                <a16:creationId xmlns:a16="http://schemas.microsoft.com/office/drawing/2014/main" id="{9ADA7E45-E6CA-47F7-A3E4-41F40B727EE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5029200" cy="3170238"/>
            <a:chOff x="720" y="1536"/>
            <a:chExt cx="3168" cy="1997"/>
          </a:xfrm>
        </p:grpSpPr>
        <p:sp>
          <p:nvSpPr>
            <p:cNvPr id="514054" name="Text Box 6">
              <a:extLst>
                <a:ext uri="{FF2B5EF4-FFF2-40B4-BE49-F238E27FC236}">
                  <a16:creationId xmlns:a16="http://schemas.microsoft.com/office/drawing/2014/main" id="{46D10A71-6A41-4A9D-91EC-831872A61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4057" name="Picture 9">
              <a:extLst>
                <a:ext uri="{FF2B5EF4-FFF2-40B4-BE49-F238E27FC236}">
                  <a16:creationId xmlns:a16="http://schemas.microsoft.com/office/drawing/2014/main" id="{9A6BA52A-FF72-4282-91E0-768676C99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36"/>
              <a:ext cx="1968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F77A5941-9F64-4673-A46A-68107EAF7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664"/>
            <a:ext cx="9144000" cy="6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Учебник геометрии Л.С. Атанасяна и др. </a:t>
            </a:r>
            <a:endParaRPr lang="ru-RU" altLang="ru-RU" sz="2400" dirty="0">
              <a:solidFill>
                <a:srgbClr val="FF3300"/>
              </a:solidFill>
            </a:endParaRP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CA1059-A026-470C-A0D3-FF1D81F0DA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41078" y="3140968"/>
            <a:ext cx="6988303" cy="25922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BEBD60-75C2-4B4B-B001-3FE41D2470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1260140"/>
            <a:ext cx="671914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3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33AE3001-38FC-4DF7-A926-5AFDC7884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28110753-F588-47BC-995A-51625992F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прямую, симметричную данной прямой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относительно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</a:t>
            </a:r>
            <a:endParaRPr lang="en-US" altLang="ru-RU" sz="3200" dirty="0"/>
          </a:p>
        </p:txBody>
      </p:sp>
      <p:pic>
        <p:nvPicPr>
          <p:cNvPr id="516104" name="Picture 8">
            <a:extLst>
              <a:ext uri="{FF2B5EF4-FFF2-40B4-BE49-F238E27FC236}">
                <a16:creationId xmlns:a16="http://schemas.microsoft.com/office/drawing/2014/main" id="{0F97F345-7A36-4D1C-8175-B05B243D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62200"/>
            <a:ext cx="27892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6106" name="Group 10">
            <a:extLst>
              <a:ext uri="{FF2B5EF4-FFF2-40B4-BE49-F238E27FC236}">
                <a16:creationId xmlns:a16="http://schemas.microsoft.com/office/drawing/2014/main" id="{30985749-778F-4346-8471-04A07815621B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362200"/>
            <a:ext cx="4800600" cy="3246438"/>
            <a:chOff x="720" y="1488"/>
            <a:chExt cx="3024" cy="2045"/>
          </a:xfrm>
        </p:grpSpPr>
        <p:sp>
          <p:nvSpPr>
            <p:cNvPr id="516102" name="Text Box 6">
              <a:extLst>
                <a:ext uri="{FF2B5EF4-FFF2-40B4-BE49-F238E27FC236}">
                  <a16:creationId xmlns:a16="http://schemas.microsoft.com/office/drawing/2014/main" id="{A4B91283-490E-4D44-B29B-1F9991ABA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6105" name="Picture 9">
              <a:extLst>
                <a:ext uri="{FF2B5EF4-FFF2-40B4-BE49-F238E27FC236}">
                  <a16:creationId xmlns:a16="http://schemas.microsoft.com/office/drawing/2014/main" id="{6581B392-6EBA-402D-A8FE-DF31A4473D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488"/>
              <a:ext cx="1776" cy="1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F949D758-93CB-48C3-8968-6764B6D9B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62EC252A-64B1-4F99-840C-373E7B36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3576" name="Picture 8">
            <a:extLst>
              <a:ext uri="{FF2B5EF4-FFF2-40B4-BE49-F238E27FC236}">
                <a16:creationId xmlns:a16="http://schemas.microsoft.com/office/drawing/2014/main" id="{BF2AC8D3-8328-4721-B501-6FE04437F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3578" name="Group 10">
            <a:extLst>
              <a:ext uri="{FF2B5EF4-FFF2-40B4-BE49-F238E27FC236}">
                <a16:creationId xmlns:a16="http://schemas.microsoft.com/office/drawing/2014/main" id="{86A03EAE-D86D-492C-A11C-60E5B0E072DC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14600"/>
            <a:ext cx="4992688" cy="3094038"/>
            <a:chOff x="720" y="1584"/>
            <a:chExt cx="3145" cy="1949"/>
          </a:xfrm>
        </p:grpSpPr>
        <p:sp>
          <p:nvSpPr>
            <p:cNvPr id="493574" name="Text Box 6">
              <a:extLst>
                <a:ext uri="{FF2B5EF4-FFF2-40B4-BE49-F238E27FC236}">
                  <a16:creationId xmlns:a16="http://schemas.microsoft.com/office/drawing/2014/main" id="{70ADE161-9A27-4582-BC25-1BE5CEF09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3577" name="Picture 9">
              <a:extLst>
                <a:ext uri="{FF2B5EF4-FFF2-40B4-BE49-F238E27FC236}">
                  <a16:creationId xmlns:a16="http://schemas.microsoft.com/office/drawing/2014/main" id="{4DC7252A-4851-420E-93BB-60210C176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84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>
            <a:extLst>
              <a:ext uri="{FF2B5EF4-FFF2-40B4-BE49-F238E27FC236}">
                <a16:creationId xmlns:a16="http://schemas.microsoft.com/office/drawing/2014/main" id="{16F0B6EC-16A3-4EAC-A412-F0E5AF2F68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495619" name="Text Box 3">
            <a:extLst>
              <a:ext uri="{FF2B5EF4-FFF2-40B4-BE49-F238E27FC236}">
                <a16:creationId xmlns:a16="http://schemas.microsoft.com/office/drawing/2014/main" id="{4D385485-D94D-4505-B17F-B0D93DF22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5624" name="Picture 8">
            <a:extLst>
              <a:ext uri="{FF2B5EF4-FFF2-40B4-BE49-F238E27FC236}">
                <a16:creationId xmlns:a16="http://schemas.microsoft.com/office/drawing/2014/main" id="{6C300DF2-9606-4F6C-A80E-D527FEC5E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5626" name="Group 10">
            <a:extLst>
              <a:ext uri="{FF2B5EF4-FFF2-40B4-BE49-F238E27FC236}">
                <a16:creationId xmlns:a16="http://schemas.microsoft.com/office/drawing/2014/main" id="{DC380FB9-54AF-43E6-966A-9A613116BAF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14600"/>
            <a:ext cx="4916488" cy="3094038"/>
            <a:chOff x="720" y="1584"/>
            <a:chExt cx="3097" cy="1949"/>
          </a:xfrm>
        </p:grpSpPr>
        <p:sp>
          <p:nvSpPr>
            <p:cNvPr id="495622" name="Text Box 6">
              <a:extLst>
                <a:ext uri="{FF2B5EF4-FFF2-40B4-BE49-F238E27FC236}">
                  <a16:creationId xmlns:a16="http://schemas.microsoft.com/office/drawing/2014/main" id="{90264B1B-0608-46C3-8026-DB5BDE09B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5625" name="Picture 9">
              <a:extLst>
                <a:ext uri="{FF2B5EF4-FFF2-40B4-BE49-F238E27FC236}">
                  <a16:creationId xmlns:a16="http://schemas.microsoft.com/office/drawing/2014/main" id="{E7D7DD28-EDC3-4246-B1AC-5A3594D672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584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>
            <a:extLst>
              <a:ext uri="{FF2B5EF4-FFF2-40B4-BE49-F238E27FC236}">
                <a16:creationId xmlns:a16="http://schemas.microsoft.com/office/drawing/2014/main" id="{89140B3E-C378-46B7-A499-57D77E3A17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497667" name="Text Box 3">
            <a:extLst>
              <a:ext uri="{FF2B5EF4-FFF2-40B4-BE49-F238E27FC236}">
                <a16:creationId xmlns:a16="http://schemas.microsoft.com/office/drawing/2014/main" id="{CC70CF81-CBA5-4F71-944B-DC2DD5F09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</a:t>
            </a:r>
            <a:r>
              <a:rPr lang="ru-RU" altLang="ru-RU" sz="3200" i="1" dirty="0"/>
              <a:t>С</a:t>
            </a:r>
            <a:r>
              <a:rPr lang="en-US" altLang="ru-RU" sz="3200" i="1" dirty="0"/>
              <a:t>’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треугольнику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7672" name="Picture 8">
            <a:extLst>
              <a:ext uri="{FF2B5EF4-FFF2-40B4-BE49-F238E27FC236}">
                <a16:creationId xmlns:a16="http://schemas.microsoft.com/office/drawing/2014/main" id="{607653A2-656D-4F88-BC7A-3F69F29E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7674" name="Group 10">
            <a:extLst>
              <a:ext uri="{FF2B5EF4-FFF2-40B4-BE49-F238E27FC236}">
                <a16:creationId xmlns:a16="http://schemas.microsoft.com/office/drawing/2014/main" id="{4FA6FA2F-7F64-4B52-B518-0B260B3C6D4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90800"/>
            <a:ext cx="4992688" cy="3048000"/>
            <a:chOff x="720" y="1632"/>
            <a:chExt cx="3145" cy="1920"/>
          </a:xfrm>
        </p:grpSpPr>
        <p:sp>
          <p:nvSpPr>
            <p:cNvPr id="497670" name="Text Box 6">
              <a:extLst>
                <a:ext uri="{FF2B5EF4-FFF2-40B4-BE49-F238E27FC236}">
                  <a16:creationId xmlns:a16="http://schemas.microsoft.com/office/drawing/2014/main" id="{66D53A65-17EA-454E-B48C-CDC163BB70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168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7673" name="Picture 9">
              <a:extLst>
                <a:ext uri="{FF2B5EF4-FFF2-40B4-BE49-F238E27FC236}">
                  <a16:creationId xmlns:a16="http://schemas.microsoft.com/office/drawing/2014/main" id="{872D5584-926E-4CD7-9B77-4B5BC0C36F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B54F2FB4-14AC-400C-95EC-B774DA7E1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8C5D9EB1-AA30-49A1-BED5-12F0B5BC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Треугольники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DEF </a:t>
            </a:r>
            <a:r>
              <a:rPr lang="ru-RU" altLang="ru-RU" sz="3200" dirty="0">
                <a:cs typeface="Times New Roman" panose="02020603050405020304" pitchFamily="18" charset="0"/>
              </a:rPr>
              <a:t>являются центрально-симметричными. Укажите центр симметрии.</a:t>
            </a:r>
            <a:r>
              <a:rPr lang="ru-RU" altLang="ru-RU" sz="3200" dirty="0"/>
              <a:t> </a:t>
            </a:r>
          </a:p>
        </p:txBody>
      </p:sp>
      <p:pic>
        <p:nvPicPr>
          <p:cNvPr id="520200" name="Picture 8">
            <a:extLst>
              <a:ext uri="{FF2B5EF4-FFF2-40B4-BE49-F238E27FC236}">
                <a16:creationId xmlns:a16="http://schemas.microsoft.com/office/drawing/2014/main" id="{D18AB340-8006-489B-93B7-13829D3D3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28844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202" name="Group 10">
            <a:extLst>
              <a:ext uri="{FF2B5EF4-FFF2-40B4-BE49-F238E27FC236}">
                <a16:creationId xmlns:a16="http://schemas.microsoft.com/office/drawing/2014/main" id="{EEA521CD-7155-421D-9440-8A31258752E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514600"/>
            <a:ext cx="5399088" cy="3048000"/>
            <a:chOff x="336" y="1584"/>
            <a:chExt cx="3401" cy="1920"/>
          </a:xfrm>
        </p:grpSpPr>
        <p:sp>
          <p:nvSpPr>
            <p:cNvPr id="520198" name="Text Box 6">
              <a:extLst>
                <a:ext uri="{FF2B5EF4-FFF2-40B4-BE49-F238E27FC236}">
                  <a16:creationId xmlns:a16="http://schemas.microsoft.com/office/drawing/2014/main" id="{EF82BA07-1892-4402-8012-55E6673FF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072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0201" name="Picture 9">
              <a:extLst>
                <a:ext uri="{FF2B5EF4-FFF2-40B4-BE49-F238E27FC236}">
                  <a16:creationId xmlns:a16="http://schemas.microsoft.com/office/drawing/2014/main" id="{C0F9FC13-7CBE-4C33-AD98-605493273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84"/>
              <a:ext cx="1817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59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6F68A5E5-1FEE-4877-B025-81F46F5A1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499715" name="Text Box 3">
            <a:extLst>
              <a:ext uri="{FF2B5EF4-FFF2-40B4-BE49-F238E27FC236}">
                <a16:creationId xmlns:a16="http://schemas.microsoft.com/office/drawing/2014/main" id="{21E21944-1AFB-48DF-A3DE-A670A5640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четырёхугольник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четырёхугольнику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499721" name="Picture 9">
            <a:extLst>
              <a:ext uri="{FF2B5EF4-FFF2-40B4-BE49-F238E27FC236}">
                <a16:creationId xmlns:a16="http://schemas.microsoft.com/office/drawing/2014/main" id="{8B876655-118D-450F-8996-D86C9B05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743200"/>
            <a:ext cx="325913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23" name="Group 11">
            <a:extLst>
              <a:ext uri="{FF2B5EF4-FFF2-40B4-BE49-F238E27FC236}">
                <a16:creationId xmlns:a16="http://schemas.microsoft.com/office/drawing/2014/main" id="{8A61F9E5-17BF-4819-9692-50CBB2C68C37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743200"/>
            <a:ext cx="5087938" cy="3216275"/>
            <a:chOff x="720" y="1728"/>
            <a:chExt cx="3205" cy="2026"/>
          </a:xfrm>
        </p:grpSpPr>
        <p:sp>
          <p:nvSpPr>
            <p:cNvPr id="499718" name="Text Box 6">
              <a:extLst>
                <a:ext uri="{FF2B5EF4-FFF2-40B4-BE49-F238E27FC236}">
                  <a16:creationId xmlns:a16="http://schemas.microsoft.com/office/drawing/2014/main" id="{46B9934C-F79E-4C2A-ADC1-E34BFD6F3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360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9722" name="Picture 10">
              <a:extLst>
                <a:ext uri="{FF2B5EF4-FFF2-40B4-BE49-F238E27FC236}">
                  <a16:creationId xmlns:a16="http://schemas.microsoft.com/office/drawing/2014/main" id="{09F50765-F812-4E2D-9089-092B1F9A9B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728"/>
              <a:ext cx="2053" cy="2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CC7B2D38-77DF-4AC7-BE54-A7B7104E6D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26</a:t>
            </a:r>
          </a:p>
        </p:txBody>
      </p:sp>
      <p:sp>
        <p:nvSpPr>
          <p:cNvPr id="509955" name="Text Box 3">
            <a:extLst>
              <a:ext uri="{FF2B5EF4-FFF2-40B4-BE49-F238E27FC236}">
                <a16:creationId xmlns:a16="http://schemas.microsoft.com/office/drawing/2014/main" id="{BE91AE16-3A67-405A-B1D5-0F27FC02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четырёхугольник</a:t>
            </a:r>
            <a:r>
              <a:rPr lang="en-US" altLang="ru-RU" sz="3200" dirty="0"/>
              <a:t>, </a:t>
            </a:r>
            <a:r>
              <a:rPr lang="ru-RU" altLang="ru-RU" sz="3200" dirty="0"/>
              <a:t>симметричный четырёхугольнику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относительно точки </a:t>
            </a:r>
            <a:r>
              <a:rPr lang="en-US" altLang="ru-RU" sz="3200" i="1" dirty="0"/>
              <a:t>O</a:t>
            </a:r>
            <a:r>
              <a:rPr lang="ru-RU" altLang="ru-RU" sz="3200" dirty="0"/>
              <a:t>.</a:t>
            </a:r>
            <a:endParaRPr lang="en-US" altLang="ru-RU" sz="3200" dirty="0"/>
          </a:p>
        </p:txBody>
      </p:sp>
      <p:pic>
        <p:nvPicPr>
          <p:cNvPr id="509960" name="Picture 8">
            <a:extLst>
              <a:ext uri="{FF2B5EF4-FFF2-40B4-BE49-F238E27FC236}">
                <a16:creationId xmlns:a16="http://schemas.microsoft.com/office/drawing/2014/main" id="{81BFEC72-9751-48FC-B954-832EE413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9962" name="Group 10">
            <a:extLst>
              <a:ext uri="{FF2B5EF4-FFF2-40B4-BE49-F238E27FC236}">
                <a16:creationId xmlns:a16="http://schemas.microsoft.com/office/drawing/2014/main" id="{2E490B8B-E65E-4EE2-8E41-11C84A6774B9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438400"/>
            <a:ext cx="5029200" cy="3475038"/>
            <a:chOff x="720" y="1536"/>
            <a:chExt cx="3168" cy="2189"/>
          </a:xfrm>
        </p:grpSpPr>
        <p:sp>
          <p:nvSpPr>
            <p:cNvPr id="509958" name="Text Box 6">
              <a:extLst>
                <a:ext uri="{FF2B5EF4-FFF2-40B4-BE49-F238E27FC236}">
                  <a16:creationId xmlns:a16="http://schemas.microsoft.com/office/drawing/2014/main" id="{A151AF5A-9D2F-4DF7-9924-DC2457140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360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9961" name="Picture 9">
              <a:extLst>
                <a:ext uri="{FF2B5EF4-FFF2-40B4-BE49-F238E27FC236}">
                  <a16:creationId xmlns:a16="http://schemas.microsoft.com/office/drawing/2014/main" id="{B93B3248-3C56-4253-B70A-8EED3942B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536"/>
              <a:ext cx="1968" cy="1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64E30F7F-500D-44F3-A842-80A2EB17D4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27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30FED2EC-8A57-461E-869E-262DD1577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четырёхугольник, изображённый на рисунке, центр симметрии? Если да, укажите его.</a:t>
            </a:r>
            <a:r>
              <a:rPr lang="ru-RU" altLang="ru-RU" sz="3200" dirty="0"/>
              <a:t> </a:t>
            </a:r>
          </a:p>
        </p:txBody>
      </p:sp>
      <p:pic>
        <p:nvPicPr>
          <p:cNvPr id="518152" name="Picture 8">
            <a:extLst>
              <a:ext uri="{FF2B5EF4-FFF2-40B4-BE49-F238E27FC236}">
                <a16:creationId xmlns:a16="http://schemas.microsoft.com/office/drawing/2014/main" id="{BA2B831A-1FA8-4AFF-836B-68474434E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19400"/>
            <a:ext cx="28416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8154" name="Group 10">
            <a:extLst>
              <a:ext uri="{FF2B5EF4-FFF2-40B4-BE49-F238E27FC236}">
                <a16:creationId xmlns:a16="http://schemas.microsoft.com/office/drawing/2014/main" id="{F01A5CD5-A2B1-4D94-8D05-08C942669CE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819400"/>
            <a:ext cx="8001000" cy="2865438"/>
            <a:chOff x="336" y="1776"/>
            <a:chExt cx="5040" cy="1805"/>
          </a:xfrm>
        </p:grpSpPr>
        <p:sp>
          <p:nvSpPr>
            <p:cNvPr id="518150" name="Text Box 6">
              <a:extLst>
                <a:ext uri="{FF2B5EF4-FFF2-40B4-BE49-F238E27FC236}">
                  <a16:creationId xmlns:a16="http://schemas.microsoft.com/office/drawing/2014/main" id="{829E75BE-3D69-4CBE-8547-C18DB600BE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216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Да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18153" name="Picture 9">
              <a:extLst>
                <a:ext uri="{FF2B5EF4-FFF2-40B4-BE49-F238E27FC236}">
                  <a16:creationId xmlns:a16="http://schemas.microsoft.com/office/drawing/2014/main" id="{52227ABE-DE3A-4236-B906-CB41BC595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" y="1776"/>
              <a:ext cx="1790" cy="1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441B5B08-DA6B-4073-82BE-9436330511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28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DD675EB9-A6E7-4503-AF12-F8FC1DCA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Имеет ли четырёхугольник, изображённый на рисунке, центр симметрии? Если да, укажите его.</a:t>
            </a:r>
            <a:r>
              <a:rPr lang="ru-RU" altLang="ru-RU" sz="3200" dirty="0"/>
              <a:t> </a:t>
            </a:r>
          </a:p>
        </p:txBody>
      </p:sp>
      <p:pic>
        <p:nvPicPr>
          <p:cNvPr id="524296" name="Picture 8">
            <a:extLst>
              <a:ext uri="{FF2B5EF4-FFF2-40B4-BE49-F238E27FC236}">
                <a16:creationId xmlns:a16="http://schemas.microsoft.com/office/drawing/2014/main" id="{C4495EE8-4273-412C-B932-60B01E09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24188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8" name="Group 10">
            <a:extLst>
              <a:ext uri="{FF2B5EF4-FFF2-40B4-BE49-F238E27FC236}">
                <a16:creationId xmlns:a16="http://schemas.microsoft.com/office/drawing/2014/main" id="{FA01AD10-48D8-43C8-A1DA-19C0BB2C8748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514600"/>
            <a:ext cx="8001000" cy="3170238"/>
            <a:chOff x="336" y="1584"/>
            <a:chExt cx="5040" cy="1997"/>
          </a:xfrm>
        </p:grpSpPr>
        <p:sp>
          <p:nvSpPr>
            <p:cNvPr id="524294" name="Text Box 6">
              <a:extLst>
                <a:ext uri="{FF2B5EF4-FFF2-40B4-BE49-F238E27FC236}">
                  <a16:creationId xmlns:a16="http://schemas.microsoft.com/office/drawing/2014/main" id="{ACE3B35E-A472-4F1A-8E82-442540DCB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216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Да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24297" name="Picture 9">
              <a:extLst>
                <a:ext uri="{FF2B5EF4-FFF2-40B4-BE49-F238E27FC236}">
                  <a16:creationId xmlns:a16="http://schemas.microsoft.com/office/drawing/2014/main" id="{472F1E48-1CFB-48BE-8E2A-C41CC688F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584"/>
              <a:ext cx="1905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2454F503-7C7C-4878-90B7-7320DD486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29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9A02C390-65E0-4BFB-B0CC-FD6C0DEFA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Имеет ли шестиугольник, изображённый на клетчатой бумаге, клетками которой являются квадраты, центр симметрии?</a:t>
            </a:r>
          </a:p>
        </p:txBody>
      </p:sp>
      <p:pic>
        <p:nvPicPr>
          <p:cNvPr id="522244" name="Picture 4">
            <a:extLst>
              <a:ext uri="{FF2B5EF4-FFF2-40B4-BE49-F238E27FC236}">
                <a16:creationId xmlns:a16="http://schemas.microsoft.com/office/drawing/2014/main" id="{14E39250-E05D-4E18-82F7-D7069E63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245" name="Group 5">
            <a:extLst>
              <a:ext uri="{FF2B5EF4-FFF2-40B4-BE49-F238E27FC236}">
                <a16:creationId xmlns:a16="http://schemas.microsoft.com/office/drawing/2014/main" id="{693ABFF6-B26C-49D5-907D-7F4E10927ED9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438400"/>
            <a:ext cx="8001000" cy="3856038"/>
            <a:chOff x="336" y="1536"/>
            <a:chExt cx="5040" cy="2429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51D4E896-7586-4DE1-A543-37C6FE9661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Да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22247" name="Picture 7">
              <a:extLst>
                <a:ext uri="{FF2B5EF4-FFF2-40B4-BE49-F238E27FC236}">
                  <a16:creationId xmlns:a16="http://schemas.microsoft.com/office/drawing/2014/main" id="{CBE40EC8-7A0A-4BC5-9870-C4C64E2402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536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0FF553-7B68-47D5-B2E9-63A3D9C3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324"/>
            <a:ext cx="9144000" cy="6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  <a:p>
            <a:r>
              <a:rPr lang="ru-RU" altLang="ru-RU" sz="2400" dirty="0">
                <a:solidFill>
                  <a:schemeClr val="tx1"/>
                </a:solidFill>
              </a:rPr>
              <a:t>Учебник геометрии А.В. Погорелова </a:t>
            </a:r>
            <a:endParaRPr lang="ru-RU" altLang="ru-RU" sz="2400" dirty="0">
              <a:solidFill>
                <a:srgbClr val="FF3300"/>
              </a:solidFill>
            </a:endParaRP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F05A3D-41D1-4BA8-8884-C09493F5657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3466" y="764704"/>
            <a:ext cx="7656599" cy="173469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EAD570D-21FC-44FA-A7C2-01DDC3182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32" y="3094192"/>
            <a:ext cx="9144000" cy="35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2400" dirty="0">
                <a:solidFill>
                  <a:schemeClr val="tx1"/>
                </a:solidFill>
              </a:rPr>
              <a:t>Наш учебник</a:t>
            </a:r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BD7D8E-5EE9-4231-9776-8FFC855EEB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451083"/>
            <a:ext cx="8212270" cy="153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98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6711FBBC-20C3-4D97-8E43-B9FF8599B4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A2FEF93A-0EC0-43BB-88BB-2119575B2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Имеет ли восьмиугольник, изображённый на клетчатой бумаге, клетками которой являются квадраты, центр симметрии?</a:t>
            </a:r>
          </a:p>
        </p:txBody>
      </p:sp>
      <p:pic>
        <p:nvPicPr>
          <p:cNvPr id="505860" name="Picture 4">
            <a:extLst>
              <a:ext uri="{FF2B5EF4-FFF2-40B4-BE49-F238E27FC236}">
                <a16:creationId xmlns:a16="http://schemas.microsoft.com/office/drawing/2014/main" id="{E1E1C371-ECC2-4697-B020-E93EA0F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14600"/>
            <a:ext cx="308768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5861" name="Group 5">
            <a:extLst>
              <a:ext uri="{FF2B5EF4-FFF2-40B4-BE49-F238E27FC236}">
                <a16:creationId xmlns:a16="http://schemas.microsoft.com/office/drawing/2014/main" id="{B1618FC3-F46B-4D48-8A5C-A816EA2F98B2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514600"/>
            <a:ext cx="8001000" cy="3779838"/>
            <a:chOff x="336" y="1584"/>
            <a:chExt cx="5040" cy="2381"/>
          </a:xfrm>
        </p:grpSpPr>
        <p:sp>
          <p:nvSpPr>
            <p:cNvPr id="505862" name="Text Box 6">
              <a:extLst>
                <a:ext uri="{FF2B5EF4-FFF2-40B4-BE49-F238E27FC236}">
                  <a16:creationId xmlns:a16="http://schemas.microsoft.com/office/drawing/2014/main" id="{1AD64808-5E33-4D0D-9D6D-7D3A1166D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/>
                <a:t>Да</a:t>
              </a:r>
              <a:r>
                <a:rPr lang="ru-RU" altLang="ru-RU" sz="3200">
                  <a:cs typeface="Times New Roman" panose="02020603050405020304" pitchFamily="18" charset="0"/>
                </a:rPr>
                <a:t>. </a:t>
              </a:r>
            </a:p>
          </p:txBody>
        </p:sp>
        <p:pic>
          <p:nvPicPr>
            <p:cNvPr id="505863" name="Picture 7">
              <a:extLst>
                <a:ext uri="{FF2B5EF4-FFF2-40B4-BE49-F238E27FC236}">
                  <a16:creationId xmlns:a16="http://schemas.microsoft.com/office/drawing/2014/main" id="{65CB694C-9237-4660-A014-8748E70AD2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584"/>
              <a:ext cx="1945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8B251844-4FAF-460C-B719-983F8DC45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501763" name="Text Box 3">
            <a:extLst>
              <a:ext uri="{FF2B5EF4-FFF2-40B4-BE49-F238E27FC236}">
                <a16:creationId xmlns:a16="http://schemas.microsoft.com/office/drawing/2014/main" id="{7117917C-BA46-4CEB-B222-3BC414BE7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	Изобразите треугольник</a:t>
            </a:r>
            <a:r>
              <a:rPr lang="en-US" altLang="ru-RU" sz="3200"/>
              <a:t>, </a:t>
            </a:r>
            <a:r>
              <a:rPr lang="ru-RU" altLang="ru-RU" sz="3200"/>
              <a:t>симметричный треугольнику </a:t>
            </a:r>
            <a:r>
              <a:rPr lang="en-US" altLang="ru-RU" sz="3200" i="1"/>
              <a:t>OAB</a:t>
            </a:r>
            <a:r>
              <a:rPr lang="ru-RU" altLang="ru-RU" sz="3200"/>
              <a:t>, относительно точки </a:t>
            </a:r>
            <a:r>
              <a:rPr lang="en-US" altLang="ru-RU" sz="3200" i="1"/>
              <a:t>O</a:t>
            </a:r>
            <a:r>
              <a:rPr lang="ru-RU" altLang="ru-RU" sz="3200"/>
              <a:t>.</a:t>
            </a:r>
            <a:endParaRPr lang="en-US" altLang="ru-RU" sz="3200"/>
          </a:p>
        </p:txBody>
      </p:sp>
      <p:pic>
        <p:nvPicPr>
          <p:cNvPr id="501772" name="Picture 12">
            <a:extLst>
              <a:ext uri="{FF2B5EF4-FFF2-40B4-BE49-F238E27FC236}">
                <a16:creationId xmlns:a16="http://schemas.microsoft.com/office/drawing/2014/main" id="{24861F00-5043-4DFF-8F00-7F0759EB2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1774" name="Group 14">
            <a:extLst>
              <a:ext uri="{FF2B5EF4-FFF2-40B4-BE49-F238E27FC236}">
                <a16:creationId xmlns:a16="http://schemas.microsoft.com/office/drawing/2014/main" id="{A05482AC-3327-41C8-A15D-D1889C51866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1905000"/>
            <a:ext cx="5527675" cy="3932238"/>
            <a:chOff x="720" y="1200"/>
            <a:chExt cx="3482" cy="2477"/>
          </a:xfrm>
        </p:grpSpPr>
        <p:sp>
          <p:nvSpPr>
            <p:cNvPr id="501766" name="Text Box 6">
              <a:extLst>
                <a:ext uri="{FF2B5EF4-FFF2-40B4-BE49-F238E27FC236}">
                  <a16:creationId xmlns:a16="http://schemas.microsoft.com/office/drawing/2014/main" id="{2AA967F5-49E3-4586-92EB-1CDDE0A8A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312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1773" name="Picture 13">
              <a:extLst>
                <a:ext uri="{FF2B5EF4-FFF2-40B4-BE49-F238E27FC236}">
                  <a16:creationId xmlns:a16="http://schemas.microsoft.com/office/drawing/2014/main" id="{76C34A4D-2BDC-4FED-A37E-6DB637B50D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200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7A68873F-4994-41DE-A1CF-2015549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507907" name="Text Box 3">
            <a:extLst>
              <a:ext uri="{FF2B5EF4-FFF2-40B4-BE49-F238E27FC236}">
                <a16:creationId xmlns:a16="http://schemas.microsoft.com/office/drawing/2014/main" id="{1E1847FF-0BE9-445F-891D-648582D5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/>
              <a:t>	Изобразите треугольник </a:t>
            </a:r>
            <a:r>
              <a:rPr lang="en-US" altLang="ru-RU" sz="3200" i="1"/>
              <a:t>A’B’</a:t>
            </a:r>
            <a:r>
              <a:rPr lang="ru-RU" altLang="ru-RU" sz="3200" i="1"/>
              <a:t>С</a:t>
            </a:r>
            <a:r>
              <a:rPr lang="en-US" altLang="ru-RU" sz="3200" i="1"/>
              <a:t>’</a:t>
            </a:r>
            <a:r>
              <a:rPr lang="en-US" altLang="ru-RU" sz="3200"/>
              <a:t>, </a:t>
            </a:r>
            <a:r>
              <a:rPr lang="ru-RU" altLang="ru-RU" sz="3200"/>
              <a:t>симметричный треугольнику </a:t>
            </a:r>
            <a:r>
              <a:rPr lang="en-US" altLang="ru-RU" sz="3200" i="1"/>
              <a:t>ABC</a:t>
            </a:r>
            <a:r>
              <a:rPr lang="ru-RU" altLang="ru-RU" sz="3200"/>
              <a:t>, относительно точки </a:t>
            </a:r>
            <a:r>
              <a:rPr lang="en-US" altLang="ru-RU" sz="3200" i="1"/>
              <a:t>O</a:t>
            </a:r>
            <a:r>
              <a:rPr lang="ru-RU" altLang="ru-RU" sz="3200"/>
              <a:t>.</a:t>
            </a:r>
            <a:endParaRPr lang="en-US" altLang="ru-RU" sz="3200"/>
          </a:p>
        </p:txBody>
      </p:sp>
      <p:pic>
        <p:nvPicPr>
          <p:cNvPr id="507908" name="Picture 4">
            <a:extLst>
              <a:ext uri="{FF2B5EF4-FFF2-40B4-BE49-F238E27FC236}">
                <a16:creationId xmlns:a16="http://schemas.microsoft.com/office/drawing/2014/main" id="{973FD374-D204-4811-AE01-6456F7702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7909" name="Group 5">
            <a:extLst>
              <a:ext uri="{FF2B5EF4-FFF2-40B4-BE49-F238E27FC236}">
                <a16:creationId xmlns:a16="http://schemas.microsoft.com/office/drawing/2014/main" id="{92A52745-04F7-4ABF-8DA1-70E14E1CEC94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133600"/>
            <a:ext cx="5603875" cy="3849688"/>
            <a:chOff x="720" y="1344"/>
            <a:chExt cx="3530" cy="2425"/>
          </a:xfrm>
        </p:grpSpPr>
        <p:sp>
          <p:nvSpPr>
            <p:cNvPr id="507910" name="Text Box 6">
              <a:extLst>
                <a:ext uri="{FF2B5EF4-FFF2-40B4-BE49-F238E27FC236}">
                  <a16:creationId xmlns:a16="http://schemas.microsoft.com/office/drawing/2014/main" id="{FECE597E-FF20-4936-8EB1-25DCD58035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3312"/>
              <a:ext cx="86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7911" name="Picture 7">
              <a:extLst>
                <a:ext uri="{FF2B5EF4-FFF2-40B4-BE49-F238E27FC236}">
                  <a16:creationId xmlns:a16="http://schemas.microsoft.com/office/drawing/2014/main" id="{9C72616E-EA37-4483-8F3D-138A255679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4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7A68873F-4994-41DE-A1CF-2015549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3600" dirty="0">
                <a:solidFill>
                  <a:srgbClr val="FF3300"/>
                </a:solidFill>
              </a:rPr>
              <a:t>3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507907" name="Text Box 3">
            <a:extLst>
              <a:ext uri="{FF2B5EF4-FFF2-40B4-BE49-F238E27FC236}">
                <a16:creationId xmlns:a16="http://schemas.microsoft.com/office/drawing/2014/main" id="{1E1847FF-0BE9-445F-891D-648582D59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Правильный треугольник </a:t>
            </a:r>
            <a:r>
              <a:rPr lang="en-US" altLang="ru-RU" sz="2800" i="1" dirty="0"/>
              <a:t>AB</a:t>
            </a:r>
            <a:r>
              <a:rPr lang="ru-RU" altLang="ru-RU" sz="2800" i="1" dirty="0"/>
              <a:t>С</a:t>
            </a:r>
            <a:r>
              <a:rPr lang="en-US" altLang="ru-RU" sz="2800" dirty="0"/>
              <a:t> </a:t>
            </a:r>
            <a:r>
              <a:rPr lang="ru-RU" altLang="ru-RU" sz="2800" dirty="0"/>
              <a:t>симметрично отразили относительно центра </a:t>
            </a:r>
            <a:r>
              <a:rPr lang="en-US" altLang="ru-RU" sz="2800" i="1" dirty="0"/>
              <a:t>O </a:t>
            </a:r>
            <a:r>
              <a:rPr lang="ru-RU" altLang="ru-RU" sz="2800" dirty="0"/>
              <a:t>описанной окружности. Какой многоугольник является общей частью исходного треугольника и отражённого? Найдите его стороны, если стороны исходного </a:t>
            </a:r>
            <a:r>
              <a:rPr lang="ru-RU" altLang="ru-RU" sz="2800"/>
              <a:t>треугольника равны 1.</a:t>
            </a:r>
            <a:endParaRPr lang="en-US" altLang="ru-RU" sz="28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A4C58-54A3-4373-AA1A-AF22CC2C297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917925"/>
            <a:ext cx="2811706" cy="245529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2C6A17F-445C-4AAF-9653-8B612FFA55DE}"/>
              </a:ext>
            </a:extLst>
          </p:cNvPr>
          <p:cNvGrpSpPr/>
          <p:nvPr/>
        </p:nvGrpSpPr>
        <p:grpSpPr>
          <a:xfrm>
            <a:off x="685800" y="2959756"/>
            <a:ext cx="8206680" cy="3683752"/>
            <a:chOff x="685800" y="2959756"/>
            <a:chExt cx="8206680" cy="36837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910" name="Text Box 6">
                  <a:extLst>
                    <a:ext uri="{FF2B5EF4-FFF2-40B4-BE49-F238E27FC236}">
                      <a16:creationId xmlns:a16="http://schemas.microsoft.com/office/drawing/2014/main" id="{FECE597E-FF20-4936-8EB1-25DCD58035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 </a:t>
                  </a:r>
                  <a:r>
                    <a:rPr lang="ru-RU" altLang="ru-RU" sz="3200" dirty="0"/>
                    <a:t>правильный шестиугольник,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altLang="ru-RU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3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7910" name="Text Box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CE597E-FF20-4936-8EB1-25DCD5803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932" b="-92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7AF0C5E6-1132-4F5F-85EF-274DA9CD6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1433" y="2959756"/>
              <a:ext cx="2812735" cy="2971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786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7A68873F-4994-41DE-A1CF-20155496C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22162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34*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07FEA0B-91BE-49D1-BE6C-5D0C730D0998}"/>
              </a:ext>
            </a:extLst>
          </p:cNvPr>
          <p:cNvGrpSpPr/>
          <p:nvPr/>
        </p:nvGrpSpPr>
        <p:grpSpPr>
          <a:xfrm>
            <a:off x="179511" y="1123495"/>
            <a:ext cx="8918502" cy="2135016"/>
            <a:chOff x="179511" y="1248380"/>
            <a:chExt cx="8918502" cy="2135016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010440DE-E8BE-4568-A6F9-6B40441DA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1" y="1248380"/>
              <a:ext cx="3850655" cy="2135016"/>
            </a:xfrm>
            <a:prstGeom prst="rect">
              <a:avLst/>
            </a:prstGeom>
          </p:spPr>
        </p:pic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481FC7EE-ED8B-41CA-9B22-3E64D0F8B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5936" y="1347076"/>
              <a:ext cx="5102077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/>
                <a:t>	</a:t>
              </a:r>
              <a:r>
                <a:rPr lang="ru-RU" altLang="ru-RU" sz="2000" dirty="0">
                  <a:solidFill>
                    <a:srgbClr val="FF3300"/>
                  </a:solidFill>
                </a:rPr>
                <a:t>Доказательство.</a:t>
              </a:r>
              <a:r>
                <a:rPr lang="ru-RU" altLang="ru-RU" sz="2000" dirty="0"/>
                <a:t> Докажем, что е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сли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ru-RU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ru-RU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– центры симметрии фигуры Ф, то точка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ru-RU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3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симметричная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ru-RU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относительно </a:t>
              </a:r>
              <a:r>
                <a:rPr lang="ru-RU" sz="2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ru-RU" sz="20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 </a:t>
              </a:r>
              <a:r>
                <a:rPr lang="ru-RU" sz="2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также является центром симметрии этой фигуры. </a:t>
              </a:r>
              <a:endParaRPr lang="en-US" altLang="ru-RU" sz="3200" dirty="0"/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FFB21C3A-152D-424A-8A01-DB1F3E3D8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77272"/>
            <a:ext cx="909801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000" dirty="0">
                <a:solidFill>
                  <a:srgbClr val="FF3300"/>
                </a:solidFill>
              </a:rPr>
              <a:t>Следствие. </a:t>
            </a:r>
            <a:r>
              <a:rPr lang="ru-RU" altLang="ru-RU" sz="2000" dirty="0"/>
              <a:t>Фигура может не иметь центра симметрии, иметь один или бесконечно много центров симметрии. </a:t>
            </a:r>
            <a:endParaRPr lang="en-US" altLang="ru-RU" sz="32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9B430306-D2F4-4E4B-A6C4-B9EDBC24B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2026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Докажите, что у фигуры имеется два центра симметрии, то у неё имеется бесконечно много центров симметрии.</a:t>
            </a:r>
            <a:endParaRPr lang="en-US" altLang="ru-RU" dirty="0"/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9950E51F-0046-4935-B9C1-6A765B62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3117543"/>
            <a:ext cx="9180512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FF3300"/>
                </a:solidFill>
              </a:rPr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точка фигуры Ф</a:t>
            </a:r>
            <a:r>
              <a:rPr lang="ru-RU" sz="2000" dirty="0">
                <a:ea typeface="Times New Roman" panose="02020603050405020304" pitchFamily="18" charset="0"/>
              </a:rPr>
              <a:t>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Точка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симметричная ей, относительно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будет принадлежать фигуре Ф. Точка,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</a:t>
            </a:r>
            <a:r>
              <a:rPr lang="ru-RU" sz="2000" baseline="-25000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симметричная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относительно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a typeface="Times New Roman" panose="02020603050405020304" pitchFamily="18" charset="0"/>
              </a:rPr>
              <a:t>, будет принадлежать фигуре Ф.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Точка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симметричная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относительно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dirty="0">
                <a:ea typeface="Times New Roman" panose="02020603050405020304" pitchFamily="18" charset="0"/>
              </a:rPr>
              <a:t>, будет принадлежать фигуре Ф. Т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реугольники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ea typeface="Times New Roman" panose="02020603050405020304" pitchFamily="18" charset="0"/>
              </a:rPr>
              <a:t>1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равны. Так как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a typeface="Times New Roman" panose="02020603050405020304" pitchFamily="18" charset="0"/>
              </a:rPr>
              <a:t>1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000" i="1" baseline="-25000" dirty="0">
                <a:ea typeface="Times New Roman" panose="02020603050405020304" pitchFamily="18" charset="0"/>
              </a:rPr>
              <a:t>2</a:t>
            </a:r>
            <a:r>
              <a:rPr lang="en-US" sz="2000" i="1" dirty="0">
                <a:ea typeface="Times New Roman" panose="02020603050405020304" pitchFamily="18" charset="0"/>
              </a:rPr>
              <a:t> = O</a:t>
            </a:r>
            <a:r>
              <a:rPr lang="en-US" sz="2000" baseline="-25000" dirty="0">
                <a:ea typeface="Times New Roman" panose="02020603050405020304" pitchFamily="18" charset="0"/>
              </a:rPr>
              <a:t>2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ea typeface="Times New Roman" panose="02020603050405020304" pitchFamily="18" charset="0"/>
              </a:rPr>
              <a:t>O</a:t>
            </a:r>
            <a:r>
              <a:rPr lang="en-US" sz="2000" baseline="-25000" dirty="0">
                <a:ea typeface="Times New Roman" panose="02020603050405020304" pitchFamily="18" charset="0"/>
              </a:rPr>
              <a:t>2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a typeface="Times New Roman" panose="02020603050405020304" pitchFamily="18" charset="0"/>
              </a:rPr>
              <a:t>2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ru-RU" sz="2000" dirty="0">
                <a:ea typeface="Times New Roman" panose="02020603050405020304" pitchFamily="18" charset="0"/>
              </a:rPr>
              <a:t>то</a:t>
            </a:r>
            <a:r>
              <a:rPr lang="en-US" sz="2000" i="1" dirty="0">
                <a:ea typeface="Times New Roman" panose="02020603050405020304" pitchFamily="18" charset="0"/>
              </a:rPr>
              <a:t> AO</a:t>
            </a:r>
            <a:r>
              <a:rPr lang="en-US" sz="2000" i="1" baseline="-25000" dirty="0">
                <a:ea typeface="Times New Roman" panose="02020603050405020304" pitchFamily="18" charset="0"/>
              </a:rPr>
              <a:t>3</a:t>
            </a:r>
            <a:r>
              <a:rPr lang="en-US" sz="2000" dirty="0">
                <a:ea typeface="Times New Roman" panose="02020603050405020304" pitchFamily="18" charset="0"/>
              </a:rPr>
              <a:t> = </a:t>
            </a:r>
            <a:r>
              <a:rPr lang="en-US" sz="2000" i="1" dirty="0">
                <a:ea typeface="Times New Roman" panose="02020603050405020304" pitchFamily="18" charset="0"/>
              </a:rPr>
              <a:t>O</a:t>
            </a:r>
            <a:r>
              <a:rPr lang="en-US" sz="2000" i="1" baseline="-25000" dirty="0">
                <a:ea typeface="Times New Roman" panose="02020603050405020304" pitchFamily="18" charset="0"/>
              </a:rPr>
              <a:t>3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en-US" sz="2000" i="1" baseline="-25000" dirty="0">
                <a:ea typeface="Times New Roman" panose="02020603050405020304" pitchFamily="18" charset="0"/>
              </a:rPr>
              <a:t>3</a:t>
            </a:r>
            <a:r>
              <a:rPr lang="en-US" sz="2000" i="1" dirty="0">
                <a:ea typeface="Times New Roman" panose="02020603050405020304" pitchFamily="18" charset="0"/>
              </a:rPr>
              <a:t>.</a:t>
            </a:r>
            <a:r>
              <a:rPr lang="ru-RU" sz="2000" i="1" dirty="0">
                <a:ea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Следовательно, точки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симметричны относительно точки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образом, точка </a:t>
            </a:r>
            <a:r>
              <a:rPr lang="en-US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a typeface="Times New Roman" panose="02020603050405020304" pitchFamily="18" charset="0"/>
              </a:rPr>
              <a:t>, симметричная точке </a:t>
            </a:r>
            <a:r>
              <a:rPr lang="en-US" sz="2000" i="1" dirty="0">
                <a:ea typeface="Times New Roman" panose="02020603050405020304" pitchFamily="18" charset="0"/>
              </a:rPr>
              <a:t>A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относительно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a typeface="Times New Roman" panose="02020603050405020304" pitchFamily="18" charset="0"/>
              </a:rPr>
              <a:t>, принадлежит фигуре Ф.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Следовательно, при этой симметрии фигура Ф переходит сама в себя, т. е. 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0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центром симметрии фигуры Ф.</a:t>
            </a:r>
            <a:r>
              <a:rPr lang="ru-RU" altLang="ru-RU" sz="2000" dirty="0"/>
              <a:t> </a:t>
            </a:r>
          </a:p>
          <a:p>
            <a:pPr algn="just"/>
            <a:r>
              <a:rPr lang="ru-RU" altLang="ru-RU" sz="2000" dirty="0">
                <a:cs typeface="Times New Roman" panose="02020603050405020304" pitchFamily="18" charset="0"/>
              </a:rPr>
              <a:t>Аналогичным образом можно построить центры симметрии </a:t>
            </a:r>
            <a:r>
              <a:rPr lang="en-US" altLang="ru-RU" sz="2000" i="1" dirty="0">
                <a:cs typeface="Times New Roman" panose="02020603050405020304" pitchFamily="18" charset="0"/>
              </a:rPr>
              <a:t>O</a:t>
            </a:r>
            <a:r>
              <a:rPr lang="en-US" altLang="ru-RU" sz="2000" baseline="-25000" dirty="0">
                <a:cs typeface="Times New Roman" panose="02020603050405020304" pitchFamily="18" charset="0"/>
              </a:rPr>
              <a:t>4</a:t>
            </a:r>
            <a:r>
              <a:rPr lang="en-US" altLang="ru-RU" sz="2000" dirty="0">
                <a:cs typeface="Times New Roman" panose="02020603050405020304" pitchFamily="18" charset="0"/>
              </a:rPr>
              <a:t>, … .</a:t>
            </a:r>
            <a:endParaRPr lang="ru-RU" altLang="ru-RU" sz="20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2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49891" name="Text Box 35">
                <a:extLst>
                  <a:ext uri="{FF2B5EF4-FFF2-40B4-BE49-F238E27FC236}">
                    <a16:creationId xmlns:a16="http://schemas.microsoft.com/office/drawing/2014/main" id="{16A54D8F-C9E4-4063-9BB7-6527397A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09600"/>
                <a:ext cx="9144000" cy="8925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Говорят, что 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' плоскости получается из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А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</a:t>
                </a:r>
                <a:r>
                  <a:rPr lang="ru-RU" altLang="ru-RU" i="1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если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 =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OA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∠</m:t>
                    </m:r>
                  </m:oMath>
                </a14:m>
                <a:r>
                  <a:rPr lang="en-US" altLang="ru-RU" i="1" dirty="0">
                    <a:cs typeface="Times New Roman" panose="02020603050405020304" pitchFamily="18" charset="0"/>
                  </a:rPr>
                  <a:t>AOA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</a:t>
                </a:r>
                <a:r>
                  <a:rPr lang="en-US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9891" name="Text Box 3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A54D8F-C9E4-4063-9BB7-6527397A75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09600"/>
                <a:ext cx="9144000" cy="892552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150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893" name="Text Box 37">
                <a:extLst>
                  <a:ext uri="{FF2B5EF4-FFF2-40B4-BE49-F238E27FC236}">
                    <a16:creationId xmlns:a16="http://schemas.microsoft.com/office/drawing/2014/main" id="{A6637FEB-3AC4-4E8B-AD2B-7E927CC68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3705348"/>
                <a:ext cx="9144000" cy="20005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Соответствие, при котором данная 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 плоскости остается на месте, а все остальные точки поворачиваются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 одном и том же направлении (против часовой стрелки или по часовой стрелке) на заданный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называется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/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49893" name="Text Box 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6637FEB-3AC4-4E8B-AD2B-7E927CC687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705348"/>
                <a:ext cx="9144000" cy="2000548"/>
              </a:xfrm>
              <a:prstGeom prst="rect">
                <a:avLst/>
              </a:prstGeom>
              <a:blipFill>
                <a:blip r:embed="rId4" cstate="print"/>
                <a:stretch>
                  <a:fillRect l="-1000" r="-1000" b="-60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9895" name="Picture 39">
            <a:extLst>
              <a:ext uri="{FF2B5EF4-FFF2-40B4-BE49-F238E27FC236}">
                <a16:creationId xmlns:a16="http://schemas.microsoft.com/office/drawing/2014/main" id="{2164F1BA-AE43-4CB3-85A3-7026B7DE9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90147"/>
            <a:ext cx="2514600" cy="203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35">
            <a:extLst>
              <a:ext uri="{FF2B5EF4-FFF2-40B4-BE49-F238E27FC236}">
                <a16:creationId xmlns:a16="http://schemas.microsoft.com/office/drawing/2014/main" id="{CC86DC02-8241-4CA9-ACDF-C9AEFB42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05896"/>
            <a:ext cx="9144000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Отметим, что поворот на угол 180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является центральной симметрией.</a:t>
            </a:r>
            <a:endParaRPr lang="en-US" alt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A8CC454-4E35-4220-8B2E-977C800781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3865"/>
            <a:ext cx="9144000" cy="595735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40. Поворот. Симметрия </a:t>
            </a:r>
            <a:r>
              <a:rPr lang="en-US" altLang="ru-RU" sz="3600" i="1" dirty="0">
                <a:solidFill>
                  <a:srgbClr val="FF3300"/>
                </a:solidFill>
              </a:rPr>
              <a:t>n</a:t>
            </a:r>
            <a:r>
              <a:rPr lang="ru-RU" altLang="ru-RU" sz="3600" dirty="0">
                <a:solidFill>
                  <a:srgbClr val="FF3300"/>
                </a:solidFill>
              </a:rPr>
              <a:t>-го порядка</a:t>
            </a:r>
          </a:p>
        </p:txBody>
      </p:sp>
    </p:spTree>
    <p:extLst>
      <p:ext uri="{BB962C8B-B14F-4D97-AF65-F5344CB8AC3E}">
        <p14:creationId xmlns:p14="http://schemas.microsoft.com/office/powerpoint/2010/main" val="31051481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1026">
            <a:extLst>
              <a:ext uri="{FF2B5EF4-FFF2-40B4-BE49-F238E27FC236}">
                <a16:creationId xmlns:a16="http://schemas.microsoft.com/office/drawing/2014/main" id="{8B9E24A6-8C01-4677-B5D8-5D9EA01B6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Симметрия </a:t>
            </a:r>
            <a:r>
              <a:rPr lang="en-US" altLang="ru-RU" sz="3600" i="1">
                <a:solidFill>
                  <a:srgbClr val="FF3300"/>
                </a:solidFill>
              </a:rPr>
              <a:t>n</a:t>
            </a:r>
            <a:r>
              <a:rPr lang="ru-RU" altLang="ru-RU" sz="3600">
                <a:solidFill>
                  <a:srgbClr val="FF3300"/>
                </a:solidFill>
              </a:rPr>
              <a:t>-го порядка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4899" name="Text Box 1027">
                <a:extLst>
                  <a:ext uri="{FF2B5EF4-FFF2-40B4-BE49-F238E27FC236}">
                    <a16:creationId xmlns:a16="http://schemas.microsoft.com/office/drawing/2014/main" id="{D53C31CD-EDAF-4B52-8528-B72958925C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400" y="609600"/>
                <a:ext cx="8839200" cy="16312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2800" dirty="0">
                    <a:cs typeface="Times New Roman" panose="02020603050405020304" pitchFamily="18" charset="0"/>
                  </a:rPr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Говорят, что фигура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получается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поворотом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/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, если все точки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'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получаются всевозможными поворотами точек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φ</m:t>
                    </m:r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4899" name="Text Box 102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53C31CD-EDAF-4B52-8528-B72958925C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609600"/>
                <a:ext cx="8839200" cy="1631216"/>
              </a:xfrm>
              <a:prstGeom prst="rect">
                <a:avLst/>
              </a:prstGeom>
              <a:blipFill>
                <a:blip r:embed="rId3" cstate="print"/>
                <a:stretch>
                  <a:fillRect l="-1034" r="-1034" b="-74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4904" name="Picture 1032">
            <a:extLst>
              <a:ext uri="{FF2B5EF4-FFF2-40B4-BE49-F238E27FC236}">
                <a16:creationId xmlns:a16="http://schemas.microsoft.com/office/drawing/2014/main" id="{0DE91527-96F3-49ED-9A0F-E1A377617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57928"/>
            <a:ext cx="2723212" cy="23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4905" name="Text Box 1033">
                <a:extLst>
                  <a:ext uri="{FF2B5EF4-FFF2-40B4-BE49-F238E27FC236}">
                    <a16:creationId xmlns:a16="http://schemas.microsoft.com/office/drawing/2014/main" id="{644282D7-DDE9-44A7-B836-AE1409E892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675314"/>
                <a:ext cx="9144000" cy="13860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dirty="0">
                    <a:cs typeface="Times New Roman" panose="02020603050405020304" pitchFamily="18" charset="0"/>
                  </a:rPr>
                  <a:t>	Точка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называется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центром симметрии </a:t>
                </a:r>
                <a:r>
                  <a:rPr lang="en-US" altLang="ru-RU" i="1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n</a:t>
                </a:r>
                <a:r>
                  <a:rPr lang="ru-RU" altLang="ru-RU" dirty="0">
                    <a:solidFill>
                      <a:srgbClr val="FF3300"/>
                    </a:solidFill>
                    <a:cs typeface="Times New Roman" panose="02020603050405020304" pitchFamily="18" charset="0"/>
                  </a:rPr>
                  <a:t> - го порядка</a:t>
                </a:r>
                <a:r>
                  <a:rPr lang="ru-RU" altLang="ru-RU" dirty="0">
                    <a:solidFill>
                      <a:schemeClr val="accent1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, если при повороте фигуры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alt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altLang="ru-RU" dirty="0">
                    <a:cs typeface="Times New Roman" panose="02020603050405020304" pitchFamily="18" charset="0"/>
                  </a:rPr>
                  <a:t>  </a:t>
                </a:r>
                <a:r>
                  <a:rPr lang="ru-RU" altLang="ru-RU" dirty="0"/>
                  <a:t>       </a:t>
                </a:r>
                <a:r>
                  <a:rPr lang="en-US" altLang="ru-RU" dirty="0"/>
                  <a:t> 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фигура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 совмещается сама с собой.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464905" name="Text Box 10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44282D7-DDE9-44A7-B836-AE1409E8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675314"/>
                <a:ext cx="9144000" cy="1386020"/>
              </a:xfrm>
              <a:prstGeom prst="rect">
                <a:avLst/>
              </a:prstGeom>
              <a:blipFill>
                <a:blip r:embed="rId5" cstate="print"/>
                <a:stretch>
                  <a:fillRect l="-1000" t="-3524" r="-1000" b="-79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4908" name="Picture 1036">
            <a:extLst>
              <a:ext uri="{FF2B5EF4-FFF2-40B4-BE49-F238E27FC236}">
                <a16:creationId xmlns:a16="http://schemas.microsoft.com/office/drawing/2014/main" id="{F4F2494C-40EE-4C86-A15B-592101A9D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80" y="2538930"/>
            <a:ext cx="218749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33">
            <a:extLst>
              <a:ext uri="{FF2B5EF4-FFF2-40B4-BE49-F238E27FC236}">
                <a16:creationId xmlns:a16="http://schemas.microsoft.com/office/drawing/2014/main" id="{9B0B6A0E-8FE0-4EEC-982B-CC1A45D1B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4" y="602700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Отметим, что центр симметрии 2-го порядка является центром симметрии.</a:t>
            </a:r>
            <a:endParaRPr lang="ru-RU" altLang="ru-RU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1027">
            <a:extLst>
              <a:ext uri="{FF2B5EF4-FFF2-40B4-BE49-F238E27FC236}">
                <a16:creationId xmlns:a16="http://schemas.microsoft.com/office/drawing/2014/main" id="{C1EB0ACA-5112-47F5-9F3E-07070E35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Фигуру, полученную поворотом данной, можно получить в</a:t>
            </a:r>
            <a:r>
              <a:rPr lang="ru-RU" dirty="0"/>
              <a:t> </a:t>
            </a:r>
            <a:r>
              <a:rPr lang="ru-RU" altLang="ru-RU" dirty="0">
                <a:cs typeface="Times New Roman" panose="02020603050405020304" pitchFamily="18" charset="0"/>
              </a:rPr>
              <a:t>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нужно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инструмент  «Поворот вокруг точки», указать фигуру и центр поворота. После этого откроется окно, в котором нужно указать угол поворота и</a:t>
            </a:r>
            <a:r>
              <a:rPr lang="ru-RU" dirty="0"/>
              <a:t> 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нажать </a:t>
            </a:r>
            <a:r>
              <a:rPr lang="en-US" dirty="0">
                <a:ea typeface="Times New Roman" panose="02020603050405020304" pitchFamily="18" charset="0"/>
              </a:rPr>
              <a:t>“Enter”. </a:t>
            </a:r>
            <a:r>
              <a:rPr lang="ru-RU" dirty="0">
                <a:ea typeface="Times New Roman" panose="02020603050405020304" pitchFamily="18" charset="0"/>
              </a:rPr>
              <a:t>Н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полотне появится искомая фигура. На рисунке треугольник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A’B’C’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получен поворотом треугольника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вокруг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угол 90</a:t>
            </a:r>
            <a:r>
              <a:rPr lang="ru-RU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против часовой стрелки.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3D6E1F-8129-40C0-9C84-B62572B5F0A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787446"/>
            <a:ext cx="4925740" cy="39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1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1DF709FE-6727-4875-917D-D8CD1D5D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1.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сохраняет расстояния между точками.</a:t>
            </a:r>
          </a:p>
        </p:txBody>
      </p:sp>
      <p:pic>
        <p:nvPicPr>
          <p:cNvPr id="391191" name="Picture 1047">
            <a:extLst>
              <a:ext uri="{FF2B5EF4-FFF2-40B4-BE49-F238E27FC236}">
                <a16:creationId xmlns:a16="http://schemas.microsoft.com/office/drawing/2014/main" id="{18EB29FF-C220-420E-AF41-9B880F8D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92696"/>
            <a:ext cx="3003550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030">
            <a:extLst>
              <a:ext uri="{FF2B5EF4-FFF2-40B4-BE49-F238E27FC236}">
                <a16:creationId xmlns:a16="http://schemas.microsoft.com/office/drawing/2014/main" id="{0B7FED2F-DAAC-4475-8272-323B2C4F6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538167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получены поворотом вокруг точки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точек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соответственно. Тогда треугольники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АОВ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равны (по пер­вому признаку равенства треугольников) и, следовательно, 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2" name="Text Box 1048">
            <a:extLst>
              <a:ext uri="{FF2B5EF4-FFF2-40B4-BE49-F238E27FC236}">
                <a16:creationId xmlns:a16="http://schemas.microsoft.com/office/drawing/2014/main" id="{E2C3373F-1DDC-43CF-9876-596CC17C3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21568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2.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переводит отрезки в отрезки, лучи в лучи и прямые в прямые.</a:t>
            </a:r>
          </a:p>
        </p:txBody>
      </p:sp>
      <p:sp>
        <p:nvSpPr>
          <p:cNvPr id="7" name="Text Box 22">
            <a:extLst>
              <a:ext uri="{FF2B5EF4-FFF2-40B4-BE49-F238E27FC236}">
                <a16:creationId xmlns:a16="http://schemas.microsoft.com/office/drawing/2014/main" id="{86C00762-8EAD-4C76-B95A-A0BD86892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365104"/>
            <a:ext cx="86106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Доказательство.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Пусть точки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принадлежат одной прямой, причем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лежит 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Тогда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Для соответствующих точек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будет выполняться равенство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+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=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Следовательно, точка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лежит на прямой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 точками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Значит,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переводится в отрезок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altLang="ru-RU" dirty="0"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CB779D-A4B0-4CE8-8EE1-B029BC1B79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155250"/>
            <a:ext cx="3024336" cy="30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4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0FF553-7B68-47D5-B2E9-63A3D9C30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18356"/>
            <a:ext cx="8640960" cy="481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  <a:p>
            <a:r>
              <a:rPr lang="ru-RU" altLang="ru-RU" sz="3200" dirty="0">
                <a:solidFill>
                  <a:srgbClr val="FF0000"/>
                </a:solidFill>
              </a:rPr>
              <a:t>Литература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1. Вейль Г. Симметрия. – М.: Наука, 1968.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2. </a:t>
            </a:r>
            <a:r>
              <a:rPr lang="ru-RU" altLang="ru-RU" sz="2800" dirty="0" err="1">
                <a:solidFill>
                  <a:schemeClr val="tx1"/>
                </a:solidFill>
              </a:rPr>
              <a:t>Гильде</a:t>
            </a:r>
            <a:r>
              <a:rPr lang="ru-RU" altLang="ru-RU" sz="2800" dirty="0">
                <a:solidFill>
                  <a:schemeClr val="tx1"/>
                </a:solidFill>
              </a:rPr>
              <a:t> В. Зеркальный мир. – М.: Мир, 1982.</a:t>
            </a:r>
            <a:r>
              <a:rPr lang="ru-RU" altLang="ru-RU" sz="2800" dirty="0">
                <a:solidFill>
                  <a:srgbClr val="FF3300"/>
                </a:solidFill>
              </a:rPr>
              <a:t>	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3. Парамонова И.М. Симметрия в математике. – М.:</a:t>
            </a:r>
            <a:r>
              <a:rPr lang="ru-RU" sz="2800" dirty="0"/>
              <a:t> </a:t>
            </a:r>
            <a:r>
              <a:rPr lang="ru-RU" altLang="ru-RU" sz="2800" dirty="0">
                <a:solidFill>
                  <a:schemeClr val="tx1"/>
                </a:solidFill>
              </a:rPr>
              <a:t>МЦНМО, 2000.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4. Тарасов Л.В. Этот удивительно симметричный мир. – М.: Просвещение, 1982.</a:t>
            </a:r>
            <a:endParaRPr lang="en-US" altLang="ru-RU" sz="2800" dirty="0">
              <a:solidFill>
                <a:schemeClr val="tx1"/>
              </a:solidFill>
            </a:endParaRP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5. Шафрановский И.И. Симметрия в природе. – Л.:</a:t>
            </a:r>
            <a:r>
              <a:rPr lang="ru-RU" sz="2800" dirty="0"/>
              <a:t> </a:t>
            </a:r>
            <a:r>
              <a:rPr lang="ru-RU" altLang="ru-RU" sz="2800" dirty="0">
                <a:solidFill>
                  <a:schemeClr val="tx1"/>
                </a:solidFill>
              </a:rPr>
              <a:t>Недра, 1968.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6. Шубников А.В., </a:t>
            </a:r>
            <a:r>
              <a:rPr lang="ru-RU" altLang="ru-RU" sz="2800" dirty="0" err="1">
                <a:solidFill>
                  <a:schemeClr val="tx1"/>
                </a:solidFill>
              </a:rPr>
              <a:t>Копцик</a:t>
            </a:r>
            <a:r>
              <a:rPr lang="ru-RU" altLang="ru-RU" sz="2800" dirty="0">
                <a:solidFill>
                  <a:schemeClr val="tx1"/>
                </a:solidFill>
              </a:rPr>
              <a:t> В.А. Симметрия в науке и</a:t>
            </a:r>
            <a:r>
              <a:rPr lang="ru-RU" sz="2800" dirty="0"/>
              <a:t> </a:t>
            </a:r>
            <a:r>
              <a:rPr lang="ru-RU" altLang="ru-RU" sz="2800" dirty="0">
                <a:solidFill>
                  <a:schemeClr val="tx1"/>
                </a:solidFill>
              </a:rPr>
              <a:t>искусстве. – М.: Наука, 1972.</a:t>
            </a:r>
          </a:p>
          <a:p>
            <a:pPr algn="just"/>
            <a:r>
              <a:rPr lang="ru-RU" altLang="ru-RU" sz="2800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30902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4" name="Text Box 1030">
            <a:extLst>
              <a:ext uri="{FF2B5EF4-FFF2-40B4-BE49-F238E27FC236}">
                <a16:creationId xmlns:a16="http://schemas.microsoft.com/office/drawing/2014/main" id="{1DF709FE-6727-4875-917D-D8CD1D5D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0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Свойство </a:t>
            </a:r>
            <a:r>
              <a:rPr lang="en-US" altLang="ru-RU" sz="3200" dirty="0">
                <a:solidFill>
                  <a:srgbClr val="FF3300"/>
                </a:solidFill>
              </a:rPr>
              <a:t>3</a:t>
            </a:r>
            <a:r>
              <a:rPr lang="ru-RU" altLang="ru-RU" sz="3200" dirty="0">
                <a:solidFill>
                  <a:srgbClr val="FF3300"/>
                </a:solidFill>
              </a:rPr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Поворот сохраняет углы, т. е. переводит угол в равный ему угол.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5FBBBDC3-242A-4397-8D7D-C5844BE2849A}"/>
              </a:ext>
            </a:extLst>
          </p:cNvPr>
          <p:cNvGrpSpPr/>
          <p:nvPr/>
        </p:nvGrpSpPr>
        <p:grpSpPr>
          <a:xfrm>
            <a:off x="152400" y="1311107"/>
            <a:ext cx="8991600" cy="3780174"/>
            <a:chOff x="152400" y="1311107"/>
            <a:chExt cx="8991600" cy="3780174"/>
          </a:xfrm>
        </p:grpSpPr>
        <p:sp>
          <p:nvSpPr>
            <p:cNvPr id="9" name="Text Box 1030">
              <a:extLst>
                <a:ext uri="{FF2B5EF4-FFF2-40B4-BE49-F238E27FC236}">
                  <a16:creationId xmlns:a16="http://schemas.microsoft.com/office/drawing/2014/main" id="{0B7FED2F-DAAC-4475-8272-323B2C4F62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4260284"/>
              <a:ext cx="89916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ru-RU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Доказательство.</a:t>
              </a:r>
              <a:r>
                <a:rPr lang="ru-RU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ru-RU" dirty="0">
                  <a:ea typeface="Times New Roman" panose="02020603050405020304" pitchFamily="18" charset="0"/>
                </a:rPr>
                <a:t>Пусть угол с вершиной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переводится в</a:t>
              </a:r>
              <a:r>
                <a:rPr lang="ru-RU" dirty="0"/>
                <a:t> </a:t>
              </a:r>
              <a:r>
                <a:rPr lang="ru-RU" dirty="0">
                  <a:ea typeface="Times New Roman" panose="02020603050405020304" pitchFamily="18" charset="0"/>
                </a:rPr>
                <a:t>угол с вершиной </a:t>
              </a:r>
              <a:r>
                <a:rPr lang="en-US" i="1" dirty="0">
                  <a:ea typeface="Times New Roman" panose="02020603050405020304" pitchFamily="18" charset="0"/>
                </a:rPr>
                <a:t>C’</a:t>
              </a:r>
              <a:r>
                <a:rPr lang="ru-RU" dirty="0">
                  <a:ea typeface="Times New Roman" panose="02020603050405020304" pitchFamily="18" charset="0"/>
                </a:rPr>
                <a:t>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DA070ED-19CC-462E-92F4-9FC3614C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14356" y="1311107"/>
              <a:ext cx="2715288" cy="2715288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67A1655-FB0E-46FC-84D1-3232608530E5}"/>
              </a:ext>
            </a:extLst>
          </p:cNvPr>
          <p:cNvGrpSpPr/>
          <p:nvPr/>
        </p:nvGrpSpPr>
        <p:grpSpPr>
          <a:xfrm>
            <a:off x="0" y="1311106"/>
            <a:ext cx="9144000" cy="5568751"/>
            <a:chOff x="0" y="1311106"/>
            <a:chExt cx="9144000" cy="5568751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2B3A345B-DF0F-44C7-A26C-6CC0B5DC6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879309"/>
              <a:ext cx="9144000" cy="20005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2800" dirty="0">
                  <a:solidFill>
                    <a:srgbClr val="FF0000"/>
                  </a:solidFill>
                </a:rPr>
                <a:t>	</a:t>
              </a:r>
              <a:r>
                <a:rPr lang="ru-RU" dirty="0">
                  <a:ea typeface="Times New Roman" panose="02020603050405020304" pitchFamily="18" charset="0"/>
                </a:rPr>
                <a:t> Выберем на сторонах угла </a:t>
              </a:r>
              <a:r>
                <a:rPr lang="en-US" i="1" dirty="0">
                  <a:ea typeface="Times New Roman" panose="02020603050405020304" pitchFamily="18" charset="0"/>
                </a:rPr>
                <a:t>C </a:t>
              </a:r>
              <a:r>
                <a:rPr lang="ru-RU" dirty="0">
                  <a:ea typeface="Times New Roman" panose="02020603050405020304" pitchFamily="18" charset="0"/>
                </a:rPr>
                <a:t>точки </a:t>
              </a:r>
              <a:r>
                <a:rPr lang="en-US" i="1" dirty="0">
                  <a:ea typeface="Times New Roman" panose="02020603050405020304" pitchFamily="18" charset="0"/>
                </a:rPr>
                <a:t>A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</a:t>
              </a:r>
              <a:r>
                <a:rPr lang="ru-RU" dirty="0">
                  <a:ea typeface="Times New Roman" panose="02020603050405020304" pitchFamily="18" charset="0"/>
                </a:rPr>
                <a:t>. Они переводятся соответственно в точки </a:t>
              </a:r>
              <a:r>
                <a:rPr lang="en-US" i="1" dirty="0">
                  <a:ea typeface="Times New Roman" panose="02020603050405020304" pitchFamily="18" charset="0"/>
                </a:rPr>
                <a:t>A’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B’</a:t>
              </a:r>
              <a:r>
                <a:rPr lang="ru-RU" dirty="0">
                  <a:ea typeface="Times New Roman" panose="02020603050405020304" pitchFamily="18" charset="0"/>
                </a:rPr>
                <a:t>. Так как поворот сохраняет расстояния, то треугольники </a:t>
              </a:r>
              <a:r>
                <a:rPr lang="en-US" i="1" dirty="0">
                  <a:ea typeface="Times New Roman" panose="02020603050405020304" pitchFamily="18" charset="0"/>
                </a:rPr>
                <a:t>ABC </a:t>
              </a:r>
              <a:r>
                <a:rPr lang="ru-RU" dirty="0">
                  <a:ea typeface="Times New Roman" panose="02020603050405020304" pitchFamily="18" charset="0"/>
                </a:rPr>
                <a:t>и </a:t>
              </a:r>
              <a:r>
                <a:rPr lang="en-US" i="1" dirty="0">
                  <a:ea typeface="Times New Roman" panose="02020603050405020304" pitchFamily="18" charset="0"/>
                </a:rPr>
                <a:t>A’B’C’ </a:t>
              </a:r>
              <a:r>
                <a:rPr lang="ru-RU" dirty="0">
                  <a:ea typeface="Times New Roman" panose="02020603050405020304" pitchFamily="18" charset="0"/>
                </a:rPr>
                <a:t>равны по третьему признаку равенства треугольников. Следовательно, равны углы </a:t>
              </a:r>
              <a:r>
                <a:rPr lang="en-US" i="1" dirty="0">
                  <a:ea typeface="Times New Roman" panose="02020603050405020304" pitchFamily="18" charset="0"/>
                </a:rPr>
                <a:t>C</a:t>
              </a:r>
              <a:r>
                <a:rPr lang="ru-RU" dirty="0"/>
                <a:t> </a:t>
              </a:r>
              <a:r>
                <a:rPr lang="ru-RU" dirty="0">
                  <a:ea typeface="Times New Roman" panose="02020603050405020304" pitchFamily="18" charset="0"/>
                </a:rPr>
                <a:t>и</a:t>
              </a:r>
              <a:r>
                <a:rPr lang="ru-RU" dirty="0"/>
                <a:t> </a:t>
              </a:r>
              <a:r>
                <a:rPr lang="en-US" i="1" dirty="0">
                  <a:ea typeface="Times New Roman" panose="02020603050405020304" pitchFamily="18" charset="0"/>
                </a:rPr>
                <a:t>C’ </a:t>
              </a:r>
              <a:r>
                <a:rPr lang="ru-RU" dirty="0">
                  <a:ea typeface="Times New Roman" panose="02020603050405020304" pitchFamily="18" charset="0"/>
                </a:rPr>
                <a:t>этих треугольников.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92CC15C-C0F7-44A9-B6FD-D441918A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40" y="1311106"/>
              <a:ext cx="2797804" cy="2706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25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52A5D763-F0C1-4C7B-8E8E-3085B6F77F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1</a:t>
            </a:r>
          </a:p>
        </p:txBody>
      </p:sp>
      <p:sp>
        <p:nvSpPr>
          <p:cNvPr id="389123" name="Text Box 3">
            <a:extLst>
              <a:ext uri="{FF2B5EF4-FFF2-40B4-BE49-F238E27FC236}">
                <a16:creationId xmlns:a16="http://schemas.microsoft.com/office/drawing/2014/main" id="{9A7D02F9-84B7-480A-875E-F1ED80E7B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Что называется поворотом вокруг точки? </a:t>
            </a:r>
          </a:p>
        </p:txBody>
      </p:sp>
      <p:sp>
        <p:nvSpPr>
          <p:cNvPr id="389124" name="Text Box 4">
            <a:extLst>
              <a:ext uri="{FF2B5EF4-FFF2-40B4-BE49-F238E27FC236}">
                <a16:creationId xmlns:a16="http://schemas.microsoft.com/office/drawing/2014/main" id="{0758CB5B-31F1-4B2D-A88E-77298AC2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362200"/>
            <a:ext cx="8731696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Соответствие, при котором данная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 плоскости остается на месте, а все остальные точки поворачиваются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в одном и том же направлении (против часовой стрелки или по часовой стрелке) на заданный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 поворотом вокруг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en-US" altLang="ru-RU" sz="2800" i="1" dirty="0">
                <a:cs typeface="Times New Roman" panose="02020603050405020304" pitchFamily="18" charset="0"/>
              </a:rPr>
              <a:t> </a:t>
            </a:r>
            <a:r>
              <a:rPr lang="ru-RU" altLang="ru-RU" sz="2800" dirty="0"/>
              <a:t>на угол </a:t>
            </a:r>
            <a:r>
              <a:rPr lang="en-US" altLang="ru-RU" sz="2800" dirty="0">
                <a:cs typeface="Times New Roman" panose="02020603050405020304" pitchFamily="18" charset="0"/>
              </a:rPr>
              <a:t>φ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4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AF79E794-2E18-499F-BAFC-2E3385D6F0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Вопрос 2</a:t>
            </a:r>
          </a:p>
        </p:txBody>
      </p:sp>
      <p:sp>
        <p:nvSpPr>
          <p:cNvPr id="417795" name="Text Box 3">
            <a:extLst>
              <a:ext uri="{FF2B5EF4-FFF2-40B4-BE49-F238E27FC236}">
                <a16:creationId xmlns:a16="http://schemas.microsoft.com/office/drawing/2014/main" id="{AC661C9A-01C9-4EEE-8CC5-551DDC0F0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68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Какая точка называется центром симметрии </a:t>
            </a:r>
            <a:r>
              <a:rPr lang="en-US" altLang="ru-RU" sz="3200" i="1" dirty="0">
                <a:cs typeface="Times New Roman" panose="02020603050405020304" pitchFamily="18" charset="0"/>
              </a:rPr>
              <a:t>n</a:t>
            </a:r>
            <a:r>
              <a:rPr lang="ru-RU" altLang="ru-RU" sz="3200" dirty="0">
                <a:cs typeface="Times New Roman" panose="02020603050405020304" pitchFamily="18" charset="0"/>
              </a:rPr>
              <a:t>-го порядка?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7796" name="Text Box 4">
                <a:extLst>
                  <a:ext uri="{FF2B5EF4-FFF2-40B4-BE49-F238E27FC236}">
                    <a16:creationId xmlns:a16="http://schemas.microsoft.com/office/drawing/2014/main" id="{E4E9670C-211B-4B3A-BCB7-BA92679882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00" y="2362200"/>
                <a:ext cx="8305800" cy="2069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ru-RU" altLang="ru-RU" sz="32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800" dirty="0">
                    <a:solidFill>
                      <a:srgbClr val="FF3300"/>
                    </a:solidFill>
                  </a:rPr>
                  <a:t>Ответ:</a:t>
                </a:r>
                <a:r>
                  <a:rPr lang="ru-RU" altLang="ru-RU" sz="2800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Точка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называется центром симметрии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n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- го порядка фигуры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, если при повороте фигуры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вокруг точки </a:t>
                </a:r>
                <a:r>
                  <a:rPr lang="ru-RU" altLang="ru-RU" sz="2800" i="1" dirty="0">
                    <a:cs typeface="Times New Roman" panose="02020603050405020304" pitchFamily="18" charset="0"/>
                  </a:rPr>
                  <a:t>О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на угол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360</m:t>
                        </m:r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num>
                      <m:den>
                        <m:r>
                          <a:rPr lang="en-US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altLang="ru-RU" sz="2800" dirty="0"/>
                  <a:t> 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фигура </a:t>
                </a:r>
                <a:r>
                  <a:rPr lang="en-US" altLang="ru-RU" sz="2800" i="1" dirty="0">
                    <a:cs typeface="Times New Roman" panose="02020603050405020304" pitchFamily="18" charset="0"/>
                  </a:rPr>
                  <a:t>F</a:t>
                </a:r>
                <a:r>
                  <a:rPr lang="ru-RU" altLang="ru-RU" sz="2800" dirty="0">
                    <a:cs typeface="Times New Roman" panose="02020603050405020304" pitchFamily="18" charset="0"/>
                  </a:rPr>
                  <a:t> совмещается сама с собой.</a:t>
                </a:r>
              </a:p>
            </p:txBody>
          </p:sp>
        </mc:Choice>
        <mc:Fallback xmlns="">
          <p:sp>
            <p:nvSpPr>
              <p:cNvPr id="417796" name="Text 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4E9670C-211B-4B3A-BCB7-BA9267988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362200"/>
                <a:ext cx="8305800" cy="2069156"/>
              </a:xfrm>
              <a:prstGeom prst="rect">
                <a:avLst/>
              </a:prstGeom>
              <a:blipFill>
                <a:blip r:embed="rId3" cstate="print"/>
                <a:stretch>
                  <a:fillRect l="-1542" t="-885" r="-1468" b="-70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>
            <a:extLst>
              <a:ext uri="{FF2B5EF4-FFF2-40B4-BE49-F238E27FC236}">
                <a16:creationId xmlns:a16="http://schemas.microsoft.com/office/drawing/2014/main" id="{B43DF873-0B50-416D-B758-685C6DD218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Вопрос 3</a:t>
            </a:r>
          </a:p>
        </p:txBody>
      </p:sp>
      <p:sp>
        <p:nvSpPr>
          <p:cNvPr id="421891" name="Text Box 3">
            <a:extLst>
              <a:ext uri="{FF2B5EF4-FFF2-40B4-BE49-F238E27FC236}">
                <a16:creationId xmlns:a16="http://schemas.microsoft.com/office/drawing/2014/main" id="{6932ED87-0593-47FA-9904-595F9E102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Сформулируйте свойства поворота.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21892" name="Text Box 4">
            <a:extLst>
              <a:ext uri="{FF2B5EF4-FFF2-40B4-BE49-F238E27FC236}">
                <a16:creationId xmlns:a16="http://schemas.microsoft.com/office/drawing/2014/main" id="{F516F0C6-8DF0-4961-ABFF-598310FB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62200"/>
            <a:ext cx="82296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	Ответ:</a:t>
            </a:r>
            <a:r>
              <a:rPr lang="ru-RU" altLang="ru-RU" sz="3200" dirty="0">
                <a:solidFill>
                  <a:schemeClr val="accent1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solidFill>
                  <a:schemeClr val="accent1"/>
                </a:solidFill>
              </a:rPr>
              <a:t>	</a:t>
            </a:r>
            <a:r>
              <a:rPr lang="ru-RU" altLang="ru-RU" sz="3200" dirty="0"/>
              <a:t>1. Поворот</a:t>
            </a:r>
            <a:r>
              <a:rPr lang="ru-RU" altLang="ru-RU" sz="3200" dirty="0">
                <a:cs typeface="Times New Roman" panose="02020603050405020304" pitchFamily="18" charset="0"/>
              </a:rPr>
              <a:t> сохраняет расстояния между точками.</a:t>
            </a:r>
            <a:endParaRPr lang="ru-RU" altLang="ru-RU" sz="3200" dirty="0"/>
          </a:p>
          <a:p>
            <a:pPr algn="just">
              <a:spcBef>
                <a:spcPct val="50000"/>
              </a:spcBef>
            </a:pPr>
            <a:r>
              <a:rPr lang="ru-RU" altLang="ru-RU" sz="3200" dirty="0"/>
              <a:t>	2. Поворот</a:t>
            </a:r>
            <a:r>
              <a:rPr lang="ru-RU" altLang="ru-RU" sz="3200" dirty="0">
                <a:cs typeface="Times New Roman" panose="02020603050405020304" pitchFamily="18" charset="0"/>
              </a:rPr>
              <a:t> переводит отрезки в отрезки, лучи в лучи и прямые в прямые. </a:t>
            </a:r>
            <a:endParaRPr lang="en-US" altLang="ru-RU" sz="3200" dirty="0">
              <a:cs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altLang="ru-RU" sz="3200" dirty="0">
                <a:cs typeface="Times New Roman" panose="02020603050405020304" pitchFamily="18" charset="0"/>
              </a:rPr>
              <a:t>	3. </a:t>
            </a:r>
            <a:r>
              <a:rPr lang="ru-RU" altLang="ru-RU" sz="3200" dirty="0"/>
              <a:t>Поворот сохраняет углы.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2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>
            <a:extLst>
              <a:ext uri="{FF2B5EF4-FFF2-40B4-BE49-F238E27FC236}">
                <a16:creationId xmlns:a16="http://schemas.microsoft.com/office/drawing/2014/main" id="{14E527A8-BE47-4A0E-9043-E851DDA2D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1</a:t>
            </a:r>
          </a:p>
        </p:txBody>
      </p:sp>
      <p:sp>
        <p:nvSpPr>
          <p:cNvPr id="378883" name="Text Box 3">
            <a:extLst>
              <a:ext uri="{FF2B5EF4-FFF2-40B4-BE49-F238E27FC236}">
                <a16:creationId xmlns:a16="http://schemas.microsoft.com/office/drawing/2014/main" id="{B97E4039-61DD-45FE-BFAE-8574A227A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14400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какой угол нужно повернуть прямую, чтобы полученная прямая была: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перпендикулярна исходной; </a:t>
            </a:r>
          </a:p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б) параллельна исходной.</a:t>
            </a:r>
          </a:p>
        </p:txBody>
      </p:sp>
      <p:sp>
        <p:nvSpPr>
          <p:cNvPr id="378884" name="Text Box 4">
            <a:extLst>
              <a:ext uri="{FF2B5EF4-FFF2-40B4-BE49-F238E27FC236}">
                <a16:creationId xmlns:a16="http://schemas.microsoft.com/office/drawing/2014/main" id="{CD595117-851F-4FCD-A397-DC66C78E8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2514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а) 90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378887" name="Text Box 7">
            <a:extLst>
              <a:ext uri="{FF2B5EF4-FFF2-40B4-BE49-F238E27FC236}">
                <a16:creationId xmlns:a16="http://schemas.microsoft.com/office/drawing/2014/main" id="{90C209DB-2449-4472-8BAC-C89CC2BC6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6482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б) 180</a:t>
            </a:r>
            <a:r>
              <a:rPr lang="ru-RU" altLang="ru-RU" sz="3200" baseline="30000"/>
              <a:t>о</a:t>
            </a:r>
            <a:r>
              <a:rPr lang="ru-RU" altLang="ru-RU" sz="320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4" grpId="0" autoUpdateAnimBg="0"/>
      <p:bldP spid="378887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860AE367-4C99-4786-8175-7056183BDA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2</a:t>
            </a:r>
          </a:p>
        </p:txBody>
      </p:sp>
      <p:sp>
        <p:nvSpPr>
          <p:cNvPr id="305155" name="Text Box 3">
            <a:extLst>
              <a:ext uri="{FF2B5EF4-FFF2-40B4-BE49-F238E27FC236}">
                <a16:creationId xmlns:a16="http://schemas.microsoft.com/office/drawing/2014/main" id="{4353F4BA-DA4C-4B2D-AEC8-5C70CCC2F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26195"/>
            <a:ext cx="8839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Правильный треугольник повернули на 60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вокруг центра описанной окружности. Какой многоугольник является общей частью полученного и исходного треугольников? Найдите его сторону, если стороны исходного треугольника равны 1.</a:t>
            </a:r>
          </a:p>
        </p:txBody>
      </p:sp>
      <p:pic>
        <p:nvPicPr>
          <p:cNvPr id="305172" name="Picture 20">
            <a:extLst>
              <a:ext uri="{FF2B5EF4-FFF2-40B4-BE49-F238E27FC236}">
                <a16:creationId xmlns:a16="http://schemas.microsoft.com/office/drawing/2014/main" id="{7E033E3C-6B7D-4AFA-8834-6396F86FC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24200"/>
            <a:ext cx="2436813" cy="195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898E0D2-2017-449A-8DA6-54F22E2ABE2A}"/>
              </a:ext>
            </a:extLst>
          </p:cNvPr>
          <p:cNvGrpSpPr/>
          <p:nvPr/>
        </p:nvGrpSpPr>
        <p:grpSpPr>
          <a:xfrm>
            <a:off x="685800" y="3068960"/>
            <a:ext cx="8206680" cy="3574548"/>
            <a:chOff x="685800" y="3068960"/>
            <a:chExt cx="8206680" cy="3574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 Box 6">
                  <a:extLst>
                    <a:ext uri="{FF2B5EF4-FFF2-40B4-BE49-F238E27FC236}">
                      <a16:creationId xmlns:a16="http://schemas.microsoft.com/office/drawing/2014/main" id="{5B0B5153-C2C7-4F7C-ACE2-118EC80AF5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 </a:t>
                  </a:r>
                  <a:r>
                    <a:rPr lang="ru-RU" altLang="ru-RU" sz="3200" dirty="0"/>
                    <a:t>правильный шестиугольник,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altLang="ru-RU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altLang="ru-RU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altLang="ru-RU" sz="3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sz="3200" dirty="0"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7910" name="Text Box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ECE597E-FF20-4936-8EB1-25DCD5803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5800" y="5853292"/>
                  <a:ext cx="8206680" cy="790216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932" b="-923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DD5A9F5-4462-4AC1-A4DD-3DEA7D81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40137" y="3068960"/>
              <a:ext cx="2414538" cy="255056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>
            <a:extLst>
              <a:ext uri="{FF2B5EF4-FFF2-40B4-BE49-F238E27FC236}">
                <a16:creationId xmlns:a16="http://schemas.microsoft.com/office/drawing/2014/main" id="{09C670A5-6A51-4D97-A1DC-EA8A0C97A1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3</a:t>
            </a:r>
          </a:p>
        </p:txBody>
      </p:sp>
      <p:sp>
        <p:nvSpPr>
          <p:cNvPr id="501763" name="Text Box 3">
            <a:extLst>
              <a:ext uri="{FF2B5EF4-FFF2-40B4-BE49-F238E27FC236}">
                <a16:creationId xmlns:a16="http://schemas.microsoft.com/office/drawing/2014/main" id="{E91EE90A-8C3A-4576-ACCC-3C497CF15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</a:t>
            </a:r>
            <a:r>
              <a:rPr lang="ru-RU" altLang="ru-RU" sz="2800" dirty="0">
                <a:cs typeface="Times New Roman" panose="02020603050405020304" pitchFamily="18" charset="0"/>
              </a:rPr>
              <a:t>Квадрат повернули вокруг точки пересечения диагоналей на угол 45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Какой многоугольник является общей частью полученного и исходного квадратов? Найдите его сторону, если стороны исходного квадрата равны 1.</a:t>
            </a:r>
          </a:p>
        </p:txBody>
      </p:sp>
      <p:grpSp>
        <p:nvGrpSpPr>
          <p:cNvPr id="501764" name="Group 4">
            <a:extLst>
              <a:ext uri="{FF2B5EF4-FFF2-40B4-BE49-F238E27FC236}">
                <a16:creationId xmlns:a16="http://schemas.microsoft.com/office/drawing/2014/main" id="{FD8D9300-F1EC-4030-96B5-0FE03EE25E42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743200"/>
            <a:ext cx="8915400" cy="3757614"/>
            <a:chOff x="96" y="1728"/>
            <a:chExt cx="5616" cy="23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1765" name="Text Box 5">
                  <a:extLst>
                    <a:ext uri="{FF2B5EF4-FFF2-40B4-BE49-F238E27FC236}">
                      <a16:creationId xmlns:a16="http://schemas.microsoft.com/office/drawing/2014/main" id="{8CB26954-32EE-47DB-BDB9-3E770AAB5F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696"/>
                  <a:ext cx="5616" cy="3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ru-RU" altLang="ru-RU" sz="32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3200" dirty="0">
                      <a:cs typeface="Times New Roman" panose="02020603050405020304" pitchFamily="18" charset="0"/>
                    </a:rPr>
                    <a:t>Правильный восьмиугольник,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ru-RU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a:rPr lang="ru-RU" altLang="ru-RU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−1</m:t>
                      </m:r>
                      <m:r>
                        <a:rPr lang="ru-RU" altLang="ru-RU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ru-RU" altLang="ru-RU" sz="3200" dirty="0"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01765" name="Text Box 5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8CB26954-32EE-47DB-BDB9-3E770AAB5F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696"/>
                  <a:ext cx="5616" cy="399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709" t="-5825" b="-3009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01766" name="Picture 6">
              <a:extLst>
                <a:ext uri="{FF2B5EF4-FFF2-40B4-BE49-F238E27FC236}">
                  <a16:creationId xmlns:a16="http://schemas.microsoft.com/office/drawing/2014/main" id="{373181D6-6A83-4237-8004-9F3E9970E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728"/>
              <a:ext cx="2047" cy="2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>
            <a:extLst>
              <a:ext uri="{FF2B5EF4-FFF2-40B4-BE49-F238E27FC236}">
                <a16:creationId xmlns:a16="http://schemas.microsoft.com/office/drawing/2014/main" id="{40BD1DCB-2F9E-4581-8B3F-32A0F159C5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4</a:t>
            </a:r>
          </a:p>
        </p:txBody>
      </p:sp>
      <p:sp>
        <p:nvSpPr>
          <p:cNvPr id="524291" name="Text Box 3">
            <a:extLst>
              <a:ext uri="{FF2B5EF4-FFF2-40B4-BE49-F238E27FC236}">
                <a16:creationId xmlns:a16="http://schemas.microsoft.com/office/drawing/2014/main" id="{FC903995-A570-41DC-BEB6-29C431829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09600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Правильный пятиугольник</a:t>
            </a:r>
            <a:r>
              <a:rPr lang="ru-RU" altLang="ru-RU" sz="3200" dirty="0">
                <a:cs typeface="Times New Roman" panose="02020603050405020304" pitchFamily="18" charset="0"/>
              </a:rPr>
              <a:t> повернули вокруг </a:t>
            </a:r>
            <a:r>
              <a:rPr lang="ru-RU" altLang="ru-RU" sz="3200" dirty="0"/>
              <a:t>центра описанной окружности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3200" dirty="0"/>
              <a:t>36</a:t>
            </a:r>
            <a:r>
              <a:rPr lang="ru-RU" altLang="ru-RU" sz="3200" baseline="300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. Какой многоугольник является общей частью полученного и исходного </a:t>
            </a:r>
            <a:r>
              <a:rPr lang="ru-RU" altLang="ru-RU" sz="3200" dirty="0"/>
              <a:t>пятиугольников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24295" name="Picture 7">
            <a:extLst>
              <a:ext uri="{FF2B5EF4-FFF2-40B4-BE49-F238E27FC236}">
                <a16:creationId xmlns:a16="http://schemas.microsoft.com/office/drawing/2014/main" id="{639DED01-13CB-4201-9BF6-B28D9D62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3048000"/>
            <a:ext cx="2211387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4297" name="Group 9">
            <a:extLst>
              <a:ext uri="{FF2B5EF4-FFF2-40B4-BE49-F238E27FC236}">
                <a16:creationId xmlns:a16="http://schemas.microsoft.com/office/drawing/2014/main" id="{FF33155F-7B57-41BC-84F7-482BF3D3D16D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048000"/>
            <a:ext cx="8915400" cy="3398838"/>
            <a:chOff x="96" y="1920"/>
            <a:chExt cx="5616" cy="2141"/>
          </a:xfrm>
        </p:grpSpPr>
        <p:sp>
          <p:nvSpPr>
            <p:cNvPr id="524293" name="Text Box 5">
              <a:extLst>
                <a:ext uri="{FF2B5EF4-FFF2-40B4-BE49-F238E27FC236}">
                  <a16:creationId xmlns:a16="http://schemas.microsoft.com/office/drawing/2014/main" id="{EC304E84-AF8E-45EA-A2C5-909E4830DB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3696"/>
              <a:ext cx="561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>
                  <a:solidFill>
                    <a:schemeClr val="accent1"/>
                  </a:solidFill>
                </a:rPr>
                <a:t> </a:t>
              </a:r>
              <a:r>
                <a:rPr lang="ru-RU" altLang="ru-RU" sz="3200">
                  <a:cs typeface="Times New Roman" panose="02020603050405020304" pitchFamily="18" charset="0"/>
                </a:rPr>
                <a:t>Правильный </a:t>
              </a:r>
              <a:r>
                <a:rPr lang="ru-RU" altLang="ru-RU" sz="3200"/>
                <a:t>десяти</a:t>
              </a:r>
              <a:r>
                <a:rPr lang="ru-RU" altLang="ru-RU" sz="3200">
                  <a:cs typeface="Times New Roman" panose="02020603050405020304" pitchFamily="18" charset="0"/>
                </a:rPr>
                <a:t>угольник </a:t>
              </a:r>
            </a:p>
          </p:txBody>
        </p:sp>
        <p:pic>
          <p:nvPicPr>
            <p:cNvPr id="524296" name="Picture 8">
              <a:extLst>
                <a:ext uri="{FF2B5EF4-FFF2-40B4-BE49-F238E27FC236}">
                  <a16:creationId xmlns:a16="http://schemas.microsoft.com/office/drawing/2014/main" id="{2B4C9CED-6327-499F-AFC7-7175E8E0C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0"/>
              <a:ext cx="1400" cy="1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>
            <a:extLst>
              <a:ext uri="{FF2B5EF4-FFF2-40B4-BE49-F238E27FC236}">
                <a16:creationId xmlns:a16="http://schemas.microsoft.com/office/drawing/2014/main" id="{CCCFD4E2-C37A-4871-93B0-6CFA8D1ED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5</a:t>
            </a:r>
          </a:p>
        </p:txBody>
      </p:sp>
      <p:sp>
        <p:nvSpPr>
          <p:cNvPr id="526339" name="Text Box 3">
            <a:extLst>
              <a:ext uri="{FF2B5EF4-FFF2-40B4-BE49-F238E27FC236}">
                <a16:creationId xmlns:a16="http://schemas.microsoft.com/office/drawing/2014/main" id="{93117E13-6EEA-4BE9-881A-3C92E1826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Правильный шестиугольник</a:t>
            </a:r>
            <a:r>
              <a:rPr lang="ru-RU" altLang="ru-RU" sz="2800" dirty="0">
                <a:cs typeface="Times New Roman" panose="02020603050405020304" pitchFamily="18" charset="0"/>
              </a:rPr>
              <a:t> повернули вокруг </a:t>
            </a:r>
            <a:r>
              <a:rPr lang="ru-RU" altLang="ru-RU" sz="2800" dirty="0"/>
              <a:t>центра описанной окружности</a:t>
            </a:r>
            <a:r>
              <a:rPr lang="ru-RU" altLang="ru-RU" sz="28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2800" dirty="0"/>
              <a:t>30</a:t>
            </a:r>
            <a:r>
              <a:rPr lang="ru-RU" altLang="ru-RU" sz="2800" baseline="30000" dirty="0"/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. Какой многоугольник является общей частью полученного и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исходного </a:t>
            </a:r>
            <a:r>
              <a:rPr lang="ru-RU" altLang="ru-RU" sz="2800" dirty="0"/>
              <a:t>шестиугольников</a:t>
            </a:r>
            <a:r>
              <a:rPr lang="ru-RU" altLang="ru-RU" sz="2800" dirty="0">
                <a:cs typeface="Times New Roman" panose="02020603050405020304" pitchFamily="18" charset="0"/>
              </a:rPr>
              <a:t>? Найдите его сторону, если стороны исходного шестиугольника равны 1.</a:t>
            </a:r>
          </a:p>
        </p:txBody>
      </p:sp>
      <p:pic>
        <p:nvPicPr>
          <p:cNvPr id="526344" name="Picture 8">
            <a:extLst>
              <a:ext uri="{FF2B5EF4-FFF2-40B4-BE49-F238E27FC236}">
                <a16:creationId xmlns:a16="http://schemas.microsoft.com/office/drawing/2014/main" id="{9819C6B3-763B-4406-AE12-ECEC5EEFF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13" y="3124200"/>
            <a:ext cx="2339975" cy="20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6346" name="Group 10">
            <a:extLst>
              <a:ext uri="{FF2B5EF4-FFF2-40B4-BE49-F238E27FC236}">
                <a16:creationId xmlns:a16="http://schemas.microsoft.com/office/drawing/2014/main" id="{FCDACAD1-D266-42EB-9CD4-E9D7924385F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2971800"/>
            <a:ext cx="8915400" cy="3459163"/>
            <a:chOff x="96" y="1872"/>
            <a:chExt cx="5616" cy="21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6342" name="Text Box 6">
                  <a:extLst>
                    <a:ext uri="{FF2B5EF4-FFF2-40B4-BE49-F238E27FC236}">
                      <a16:creationId xmlns:a16="http://schemas.microsoft.com/office/drawing/2014/main" id="{F69E61A5-CF67-4974-8A00-8388E604E0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6" y="3696"/>
                  <a:ext cx="5616" cy="3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sz="2800" dirty="0">
                      <a:solidFill>
                        <a:srgbClr val="FF3300"/>
                      </a:solidFill>
                    </a:rPr>
                    <a:t>Ответ:</a:t>
                  </a:r>
                  <a:r>
                    <a:rPr lang="ru-RU" altLang="ru-RU" sz="2800" dirty="0">
                      <a:solidFill>
                        <a:schemeClr val="accent1"/>
                      </a:solidFill>
                    </a:rPr>
                    <a:t> 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Правильный </a:t>
                  </a:r>
                  <a:r>
                    <a:rPr lang="ru-RU" altLang="ru-RU" sz="2800" dirty="0" err="1"/>
                    <a:t>двенадцати</a:t>
                  </a:r>
                  <a:r>
                    <a:rPr lang="ru-RU" altLang="ru-RU" sz="2800" dirty="0" err="1">
                      <a:cs typeface="Times New Roman" panose="02020603050405020304" pitchFamily="18" charset="0"/>
                    </a:rPr>
                    <a:t>угольник</a:t>
                  </a:r>
                  <a:r>
                    <a:rPr lang="ru-RU" altLang="ru-RU" sz="2800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ru-RU" altLang="ru-RU" sz="28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ru-RU" altLang="ru-RU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altLang="ru-RU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ru-RU" altLang="ru-RU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ru-RU" altLang="ru-RU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3.</m:t>
                      </m:r>
                    </m:oMath>
                  </a14:m>
                  <a:r>
                    <a:rPr lang="ru-RU" altLang="ru-RU" sz="2800" dirty="0"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26342" name="Text Box 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69E61A5-CF67-4974-8A00-8388E604E0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6" y="3696"/>
                  <a:ext cx="5616" cy="355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367" t="-4348" b="-2934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26345" name="Picture 9">
              <a:extLst>
                <a:ext uri="{FF2B5EF4-FFF2-40B4-BE49-F238E27FC236}">
                  <a16:creationId xmlns:a16="http://schemas.microsoft.com/office/drawing/2014/main" id="{ECED955B-406F-49AC-A106-1E2A60E01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872"/>
              <a:ext cx="1474" cy="1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>
            <a:extLst>
              <a:ext uri="{FF2B5EF4-FFF2-40B4-BE49-F238E27FC236}">
                <a16:creationId xmlns:a16="http://schemas.microsoft.com/office/drawing/2014/main" id="{C47244F4-BAE8-4767-A6EE-361452E67E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>
                <a:solidFill>
                  <a:srgbClr val="FF3300"/>
                </a:solidFill>
              </a:rPr>
              <a:t>Упражнение 6</a:t>
            </a:r>
          </a:p>
        </p:txBody>
      </p:sp>
      <p:sp>
        <p:nvSpPr>
          <p:cNvPr id="446467" name="Text Box 3">
            <a:extLst>
              <a:ext uri="{FF2B5EF4-FFF2-40B4-BE49-F238E27FC236}">
                <a16:creationId xmlns:a16="http://schemas.microsoft.com/office/drawing/2014/main" id="{EB3608DD-4C7E-406F-B47A-A94B0EBAD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Какие фигуры, изображенные на рисунке, при</a:t>
            </a:r>
            <a:r>
              <a:rPr lang="ru-RU" sz="2800" dirty="0"/>
              <a:t> </a:t>
            </a:r>
            <a:r>
              <a:rPr lang="ru-RU" altLang="ru-RU" sz="2800" dirty="0">
                <a:cs typeface="Times New Roman" panose="02020603050405020304" pitchFamily="18" charset="0"/>
              </a:rPr>
              <a:t>некотором повороте переходят сами в себя? Укажите центры и углы поворота.</a:t>
            </a:r>
          </a:p>
        </p:txBody>
      </p:sp>
      <p:sp>
        <p:nvSpPr>
          <p:cNvPr id="446468" name="Text Box 4">
            <a:extLst>
              <a:ext uri="{FF2B5EF4-FFF2-40B4-BE49-F238E27FC236}">
                <a16:creationId xmlns:a16="http://schemas.microsoft.com/office/drawing/2014/main" id="{D8380597-6C5D-44BE-85D5-36481255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953000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>
                <a:cs typeface="Times New Roman" panose="02020603050405020304" pitchFamily="18" charset="0"/>
              </a:rPr>
              <a:t>а) Центр описанной окружности, 120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</a:p>
        </p:txBody>
      </p:sp>
      <p:pic>
        <p:nvPicPr>
          <p:cNvPr id="446469" name="Picture 5">
            <a:extLst>
              <a:ext uri="{FF2B5EF4-FFF2-40B4-BE49-F238E27FC236}">
                <a16:creationId xmlns:a16="http://schemas.microsoft.com/office/drawing/2014/main" id="{4920569D-8A40-444E-9454-CF524593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47413"/>
            <a:ext cx="4756820" cy="309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6470" name="Text Box 6">
            <a:extLst>
              <a:ext uri="{FF2B5EF4-FFF2-40B4-BE49-F238E27FC236}">
                <a16:creationId xmlns:a16="http://schemas.microsoft.com/office/drawing/2014/main" id="{ECAACE50-76B2-47C4-BC76-790F190C2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3340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б) точка пересечения диагоналей, 180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446471" name="Text Box 7">
            <a:extLst>
              <a:ext uri="{FF2B5EF4-FFF2-40B4-BE49-F238E27FC236}">
                <a16:creationId xmlns:a16="http://schemas.microsoft.com/office/drawing/2014/main" id="{33ADCDA2-F9C8-4E8B-A5BE-B93E6F2E2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6388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в) центр описанной окружности, 60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; </a:t>
            </a:r>
            <a:endParaRPr lang="ru-RU" altLang="ru-RU"/>
          </a:p>
        </p:txBody>
      </p:sp>
      <p:sp>
        <p:nvSpPr>
          <p:cNvPr id="446472" name="Text Box 8">
            <a:extLst>
              <a:ext uri="{FF2B5EF4-FFF2-40B4-BE49-F238E27FC236}">
                <a16:creationId xmlns:a16="http://schemas.microsoft.com/office/drawing/2014/main" id="{58C7E909-BEBC-4CEF-83AD-AB859D32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43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г) центр окружности, произвольный угол; </a:t>
            </a:r>
            <a:endParaRPr lang="ru-RU" altLang="ru-RU"/>
          </a:p>
        </p:txBody>
      </p:sp>
      <p:sp>
        <p:nvSpPr>
          <p:cNvPr id="446473" name="Text Box 9">
            <a:extLst>
              <a:ext uri="{FF2B5EF4-FFF2-40B4-BE49-F238E27FC236}">
                <a16:creationId xmlns:a16="http://schemas.microsoft.com/office/drawing/2014/main" id="{D3F92D90-7C3D-4C61-8B8B-800438D10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62484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cs typeface="Times New Roman" panose="02020603050405020304" pitchFamily="18" charset="0"/>
              </a:rPr>
              <a:t>д) центр описанной окружности, 72</a:t>
            </a:r>
            <a:r>
              <a:rPr lang="ru-RU" altLang="ru-RU" baseline="30000"/>
              <a:t>о</a:t>
            </a:r>
            <a:r>
              <a:rPr lang="ru-RU" altLang="ru-RU">
                <a:cs typeface="Times New Roman" panose="02020603050405020304" pitchFamily="18" charset="0"/>
              </a:rPr>
              <a:t>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68" grpId="0" autoUpdateAnimBg="0"/>
      <p:bldP spid="446470" grpId="0" autoUpdateAnimBg="0"/>
      <p:bldP spid="446471" grpId="0" autoUpdateAnimBg="0"/>
      <p:bldP spid="446472" grpId="0" autoUpdateAnimBg="0"/>
      <p:bldP spid="44647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91" name="Text Box 35">
            <a:extLst>
              <a:ext uri="{FF2B5EF4-FFF2-40B4-BE49-F238E27FC236}">
                <a16:creationId xmlns:a16="http://schemas.microsoft.com/office/drawing/2014/main" id="{E8E33AAF-F469-47FE-AB29-3FE39017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41512"/>
            <a:ext cx="85344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симметричными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является серединой отрезка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АА'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считается симметричной сама себе.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sp>
        <p:nvSpPr>
          <p:cNvPr id="249893" name="Text Box 37">
            <a:extLst>
              <a:ext uri="{FF2B5EF4-FFF2-40B4-BE49-F238E27FC236}">
                <a16:creationId xmlns:a16="http://schemas.microsoft.com/office/drawing/2014/main" id="{8999FEF5-A97D-4592-91C6-6046C0125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37112"/>
            <a:ext cx="853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Соответствие, при котором каждой точке </a:t>
            </a:r>
            <a:r>
              <a:rPr lang="ru-RU" altLang="ru-RU" sz="2800" i="1" dirty="0">
                <a:cs typeface="Times New Roman" panose="02020603050405020304" pitchFamily="18" charset="0"/>
              </a:rPr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 плоскости сопоставляется симметричная ей относительно точки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А'</a:t>
            </a:r>
            <a:r>
              <a:rPr lang="ru-RU" altLang="ru-RU" sz="2800" dirty="0">
                <a:cs typeface="Times New Roman" panose="02020603050405020304" pitchFamily="18" charset="0"/>
              </a:rPr>
              <a:t>, называется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центральной симметрией</a:t>
            </a:r>
            <a:r>
              <a:rPr lang="ru-RU" altLang="ru-RU" sz="2800" dirty="0">
                <a:cs typeface="Times New Roman" panose="02020603050405020304" pitchFamily="18" charset="0"/>
              </a:rPr>
              <a:t>. Точка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 при этом называется центром симметрии.</a:t>
            </a:r>
          </a:p>
        </p:txBody>
      </p:sp>
      <p:pic>
        <p:nvPicPr>
          <p:cNvPr id="249894" name="Picture 38">
            <a:extLst>
              <a:ext uri="{FF2B5EF4-FFF2-40B4-BE49-F238E27FC236}">
                <a16:creationId xmlns:a16="http://schemas.microsoft.com/office/drawing/2014/main" id="{0D0E5FB8-6A37-4CDA-A538-AFB30663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22712"/>
            <a:ext cx="37719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F0DDC5B-AF67-42E6-9D4E-A5203704B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153400" cy="1268760"/>
          </a:xfrm>
        </p:spPr>
        <p:txBody>
          <a:bodyPr/>
          <a:lstStyle/>
          <a:p>
            <a:r>
              <a:rPr lang="ru-RU" altLang="ru-RU" dirty="0">
                <a:solidFill>
                  <a:srgbClr val="FF3300"/>
                </a:solidFill>
              </a:rPr>
              <a:t>§ 39. Центральная симметрия</a:t>
            </a:r>
          </a:p>
        </p:txBody>
      </p:sp>
    </p:spTree>
    <p:extLst>
      <p:ext uri="{BB962C8B-B14F-4D97-AF65-F5344CB8AC3E}">
        <p14:creationId xmlns:p14="http://schemas.microsoft.com/office/powerpoint/2010/main" val="10735893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>
            <a:extLst>
              <a:ext uri="{FF2B5EF4-FFF2-40B4-BE49-F238E27FC236}">
                <a16:creationId xmlns:a16="http://schemas.microsoft.com/office/drawing/2014/main" id="{5F086643-FDB9-4306-87A0-EABDDDEBEF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7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1283" name="Text Box 3">
            <a:extLst>
              <a:ext uri="{FF2B5EF4-FFF2-40B4-BE49-F238E27FC236}">
                <a16:creationId xmlns:a16="http://schemas.microsoft.com/office/drawing/2014/main" id="{62399DC4-9BF1-4632-995F-35CA4702B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839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На рисунке укажите буквы латинского алфавита, имеющие центр симметрии</a:t>
            </a:r>
            <a:r>
              <a:rPr lang="ru-RU" altLang="ru-RU" sz="3200" dirty="0"/>
              <a:t> 2-го порядка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81284" name="Text Box 4">
            <a:extLst>
              <a:ext uri="{FF2B5EF4-FFF2-40B4-BE49-F238E27FC236}">
                <a16:creationId xmlns:a16="http://schemas.microsoft.com/office/drawing/2014/main" id="{A1D23516-5EBC-47A3-AB2E-9498B017A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en-US" altLang="ru-RU" sz="3200">
                <a:cs typeface="Times New Roman" panose="02020603050405020304" pitchFamily="18" charset="0"/>
              </a:rPr>
              <a:t>H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I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N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O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S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X</a:t>
            </a:r>
            <a:r>
              <a:rPr lang="ru-RU" altLang="ru-RU" sz="3200">
                <a:cs typeface="Times New Roman" panose="02020603050405020304" pitchFamily="18" charset="0"/>
              </a:rPr>
              <a:t>, </a:t>
            </a:r>
            <a:r>
              <a:rPr lang="en-US" altLang="ru-RU" sz="3200">
                <a:cs typeface="Times New Roman" panose="02020603050405020304" pitchFamily="18" charset="0"/>
              </a:rPr>
              <a:t>Z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81285" name="Picture 5">
            <a:extLst>
              <a:ext uri="{FF2B5EF4-FFF2-40B4-BE49-F238E27FC236}">
                <a16:creationId xmlns:a16="http://schemas.microsoft.com/office/drawing/2014/main" id="{DA3BCD56-59A7-4810-B561-E214F758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2892425"/>
            <a:ext cx="67024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84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>
            <a:extLst>
              <a:ext uri="{FF2B5EF4-FFF2-40B4-BE49-F238E27FC236}">
                <a16:creationId xmlns:a16="http://schemas.microsoft.com/office/drawing/2014/main" id="{ABB84A3B-197D-4BF5-B0B8-42C2BA61F8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8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48515" name="Text Box 3">
            <a:extLst>
              <a:ext uri="{FF2B5EF4-FFF2-40B4-BE49-F238E27FC236}">
                <a16:creationId xmlns:a16="http://schemas.microsoft.com/office/drawing/2014/main" id="{C380CE0F-524A-48EB-9328-BEBD41833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839200" cy="27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Центром симметрии какого порядка является точка пересечения диагоналей: 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а) параллелограмма; б) ромба; 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в) прямоугольника; г) квадрата</a:t>
            </a:r>
            <a:r>
              <a:rPr lang="ru-RU" altLang="ru-RU" sz="3200" dirty="0"/>
              <a:t>; </a:t>
            </a:r>
          </a:p>
          <a:p>
            <a:pPr algn="just">
              <a:spcBef>
                <a:spcPts val="600"/>
              </a:spcBef>
            </a:pPr>
            <a:r>
              <a:rPr lang="ru-RU" altLang="ru-RU" sz="3200" dirty="0" err="1"/>
              <a:t>д</a:t>
            </a:r>
            <a:r>
              <a:rPr lang="ru-RU" altLang="ru-RU" sz="3200" dirty="0"/>
              <a:t>) правильного пятиугольника</a:t>
            </a:r>
            <a:r>
              <a:rPr lang="ru-RU" altLang="ru-RU" sz="3200" dirty="0"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8516" name="Text Box 4">
            <a:extLst>
              <a:ext uri="{FF2B5EF4-FFF2-40B4-BE49-F238E27FC236}">
                <a16:creationId xmlns:a16="http://schemas.microsoft.com/office/drawing/2014/main" id="{266A0A4E-7CC0-4A1F-8300-72A3C058F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>
                <a:cs typeface="Times New Roman" panose="02020603050405020304" pitchFamily="18" charset="0"/>
              </a:rPr>
              <a:t>а) 2-го порядка; </a:t>
            </a:r>
          </a:p>
        </p:txBody>
      </p:sp>
      <p:sp>
        <p:nvSpPr>
          <p:cNvPr id="448517" name="Text Box 5">
            <a:extLst>
              <a:ext uri="{FF2B5EF4-FFF2-40B4-BE49-F238E27FC236}">
                <a16:creationId xmlns:a16="http://schemas.microsoft.com/office/drawing/2014/main" id="{92CD3FA0-2B79-4B9A-9EAF-C12E492DD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1816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cs typeface="Times New Roman" panose="02020603050405020304" pitchFamily="18" charset="0"/>
              </a:rPr>
              <a:t>г) 4-го порядка. </a:t>
            </a:r>
            <a:endParaRPr lang="ru-RU" altLang="ru-RU"/>
          </a:p>
        </p:txBody>
      </p:sp>
      <p:sp>
        <p:nvSpPr>
          <p:cNvPr id="448518" name="Text Box 6">
            <a:extLst>
              <a:ext uri="{FF2B5EF4-FFF2-40B4-BE49-F238E27FC236}">
                <a16:creationId xmlns:a16="http://schemas.microsoft.com/office/drawing/2014/main" id="{51AE8724-C5BF-408A-B5BD-DA21E7B46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2672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  <p:sp>
        <p:nvSpPr>
          <p:cNvPr id="448519" name="Text Box 7">
            <a:extLst>
              <a:ext uri="{FF2B5EF4-FFF2-40B4-BE49-F238E27FC236}">
                <a16:creationId xmlns:a16="http://schemas.microsoft.com/office/drawing/2014/main" id="{F42424CD-8DC8-4472-8102-16D5EE77A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7244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2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  <p:sp>
        <p:nvSpPr>
          <p:cNvPr id="448520" name="Text Box 8">
            <a:extLst>
              <a:ext uri="{FF2B5EF4-FFF2-40B4-BE49-F238E27FC236}">
                <a16:creationId xmlns:a16="http://schemas.microsoft.com/office/drawing/2014/main" id="{EFAA81E4-A774-491D-868F-B64539E0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15000"/>
            <a:ext cx="464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д</a:t>
            </a:r>
            <a:r>
              <a:rPr lang="ru-RU" altLang="ru-RU" sz="3200">
                <a:cs typeface="Times New Roman" panose="02020603050405020304" pitchFamily="18" charset="0"/>
              </a:rPr>
              <a:t>) </a:t>
            </a:r>
            <a:r>
              <a:rPr lang="ru-RU" altLang="ru-RU" sz="3200"/>
              <a:t>5</a:t>
            </a:r>
            <a:r>
              <a:rPr lang="ru-RU" altLang="ru-RU" sz="3200">
                <a:cs typeface="Times New Roman" panose="02020603050405020304" pitchFamily="18" charset="0"/>
              </a:rPr>
              <a:t>-го порядка. 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 autoUpdateAnimBg="0"/>
      <p:bldP spid="448517" grpId="0" autoUpdateAnimBg="0"/>
      <p:bldP spid="448518" grpId="0" autoUpdateAnimBg="0"/>
      <p:bldP spid="448519" grpId="0" autoUpdateAnimBg="0"/>
      <p:bldP spid="448520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>
            <a:extLst>
              <a:ext uri="{FF2B5EF4-FFF2-40B4-BE49-F238E27FC236}">
                <a16:creationId xmlns:a16="http://schemas.microsoft.com/office/drawing/2014/main" id="{75C7FBCC-A21B-440E-B434-0E228EDA86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9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73091" name="Text Box 3">
            <a:extLst>
              <a:ext uri="{FF2B5EF4-FFF2-40B4-BE49-F238E27FC236}">
                <a16:creationId xmlns:a16="http://schemas.microsoft.com/office/drawing/2014/main" id="{B82EDFC5-8285-4C51-898A-77823FEB3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858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Симметрией какого порядка обладают снежинки? </a:t>
            </a:r>
            <a:endParaRPr lang="en-US" altLang="ru-RU" sz="3200" dirty="0">
              <a:cs typeface="Times New Roman" panose="02020603050405020304" pitchFamily="18" charset="0"/>
            </a:endParaRPr>
          </a:p>
        </p:txBody>
      </p:sp>
      <p:sp>
        <p:nvSpPr>
          <p:cNvPr id="473092" name="Text Box 4">
            <a:extLst>
              <a:ext uri="{FF2B5EF4-FFF2-40B4-BE49-F238E27FC236}">
                <a16:creationId xmlns:a16="http://schemas.microsoft.com/office/drawing/2014/main" id="{B0F3A915-E1D0-44C7-A72E-B019E6CC8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>
                <a:cs typeface="Times New Roman" panose="02020603050405020304" pitchFamily="18" charset="0"/>
              </a:rPr>
              <a:t>6-го порядка.</a:t>
            </a:r>
          </a:p>
        </p:txBody>
      </p:sp>
      <p:pic>
        <p:nvPicPr>
          <p:cNvPr id="473094" name="Picture 6">
            <a:extLst>
              <a:ext uri="{FF2B5EF4-FFF2-40B4-BE49-F238E27FC236}">
                <a16:creationId xmlns:a16="http://schemas.microsoft.com/office/drawing/2014/main" id="{1AD3C764-FFF8-4BD8-8210-D80EB635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4081463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2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>
            <a:extLst>
              <a:ext uri="{FF2B5EF4-FFF2-40B4-BE49-F238E27FC236}">
                <a16:creationId xmlns:a16="http://schemas.microsoft.com/office/drawing/2014/main" id="{E0B53EF0-856B-4C17-8849-30899291D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0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3331" name="Text Box 3">
            <a:extLst>
              <a:ext uri="{FF2B5EF4-FFF2-40B4-BE49-F238E27FC236}">
                <a16:creationId xmlns:a16="http://schemas.microsoft.com/office/drawing/2014/main" id="{1F271909-9238-4DA5-B8E0-7C8F69044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Может ли центр симметрии </a:t>
            </a:r>
            <a:r>
              <a:rPr lang="en-US" altLang="ru-RU" sz="3200" i="1" dirty="0">
                <a:cs typeface="Times New Roman" panose="02020603050405020304" pitchFamily="18" charset="0"/>
              </a:rPr>
              <a:t>n</a:t>
            </a:r>
            <a:r>
              <a:rPr lang="ru-RU" altLang="ru-RU" sz="3200" dirty="0"/>
              <a:t>-го порядка</a:t>
            </a:r>
            <a:r>
              <a:rPr lang="ru-RU" altLang="ru-RU" sz="3200" i="1" dirty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фигуры не принадлежать ей?</a:t>
            </a:r>
          </a:p>
        </p:txBody>
      </p:sp>
      <p:sp>
        <p:nvSpPr>
          <p:cNvPr id="483332" name="Text Box 4">
            <a:extLst>
              <a:ext uri="{FF2B5EF4-FFF2-40B4-BE49-F238E27FC236}">
                <a16:creationId xmlns:a16="http://schemas.microsoft.com/office/drawing/2014/main" id="{AA7B8D2E-1124-433F-B3BF-1E8FB7342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578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Да.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2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>
            <a:extLst>
              <a:ext uri="{FF2B5EF4-FFF2-40B4-BE49-F238E27FC236}">
                <a16:creationId xmlns:a16="http://schemas.microsoft.com/office/drawing/2014/main" id="{8321A04C-24FC-492F-A03D-F860225E1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85379" name="Text Box 3">
            <a:extLst>
              <a:ext uri="{FF2B5EF4-FFF2-40B4-BE49-F238E27FC236}">
                <a16:creationId xmlns:a16="http://schemas.microsoft.com/office/drawing/2014/main" id="{5677BF5C-FD94-479E-A482-4C0BC7498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против часовой стрелки.</a:t>
            </a:r>
          </a:p>
        </p:txBody>
      </p:sp>
      <p:pic>
        <p:nvPicPr>
          <p:cNvPr id="485381" name="Picture 5">
            <a:extLst>
              <a:ext uri="{FF2B5EF4-FFF2-40B4-BE49-F238E27FC236}">
                <a16:creationId xmlns:a16="http://schemas.microsoft.com/office/drawing/2014/main" id="{97E45673-5024-49FA-9419-C46EB7662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19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5383" name="Group 7">
            <a:extLst>
              <a:ext uri="{FF2B5EF4-FFF2-40B4-BE49-F238E27FC236}">
                <a16:creationId xmlns:a16="http://schemas.microsoft.com/office/drawing/2014/main" id="{13935A38-6FF6-409B-A0D5-27E950B54B0B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819400"/>
            <a:ext cx="5221288" cy="3048000"/>
            <a:chOff x="528" y="1488"/>
            <a:chExt cx="3289" cy="1920"/>
          </a:xfrm>
        </p:grpSpPr>
        <p:sp>
          <p:nvSpPr>
            <p:cNvPr id="485380" name="Text Box 4">
              <a:extLst>
                <a:ext uri="{FF2B5EF4-FFF2-40B4-BE49-F238E27FC236}">
                  <a16:creationId xmlns:a16="http://schemas.microsoft.com/office/drawing/2014/main" id="{112800D5-F222-41DC-B93C-CE4DE7497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024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5382" name="Picture 6">
              <a:extLst>
                <a:ext uri="{FF2B5EF4-FFF2-40B4-BE49-F238E27FC236}">
                  <a16:creationId xmlns:a16="http://schemas.microsoft.com/office/drawing/2014/main" id="{8BEBE49D-C40A-4647-8364-E74D635C1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48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>
            <a:extLst>
              <a:ext uri="{FF2B5EF4-FFF2-40B4-BE49-F238E27FC236}">
                <a16:creationId xmlns:a16="http://schemas.microsoft.com/office/drawing/2014/main" id="{D188EC0F-4AA7-4194-9F72-C0C7C2E32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</a:t>
            </a:r>
            <a:r>
              <a:rPr lang="en-US" altLang="ru-RU" sz="3600" dirty="0">
                <a:solidFill>
                  <a:srgbClr val="FF3300"/>
                </a:solidFill>
              </a:rPr>
              <a:t>2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493571" name="Text Box 3">
            <a:extLst>
              <a:ext uri="{FF2B5EF4-FFF2-40B4-BE49-F238E27FC236}">
                <a16:creationId xmlns:a16="http://schemas.microsoft.com/office/drawing/2014/main" id="{B2D1F9CF-168E-4168-87F1-1A01384F2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точку </a:t>
            </a:r>
            <a:r>
              <a:rPr lang="en-US" altLang="ru-RU" sz="3200" i="1" dirty="0"/>
              <a:t>A’</a:t>
            </a:r>
            <a:r>
              <a:rPr lang="ru-RU" altLang="ru-RU" sz="3200" dirty="0"/>
              <a:t>, полученную из точки </a:t>
            </a:r>
            <a:r>
              <a:rPr lang="en-US" altLang="ru-RU" sz="3200" i="1" dirty="0"/>
              <a:t>A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270</a:t>
            </a:r>
            <a:r>
              <a:rPr lang="ru-RU" altLang="ru-RU" sz="3200" baseline="30000" dirty="0"/>
              <a:t>о</a:t>
            </a:r>
            <a:r>
              <a:rPr lang="ru-RU" altLang="ru-RU" sz="3200" dirty="0"/>
              <a:t> против часовой стрелки.</a:t>
            </a:r>
          </a:p>
        </p:txBody>
      </p:sp>
      <p:pic>
        <p:nvPicPr>
          <p:cNvPr id="493576" name="Picture 8">
            <a:extLst>
              <a:ext uri="{FF2B5EF4-FFF2-40B4-BE49-F238E27FC236}">
                <a16:creationId xmlns:a16="http://schemas.microsoft.com/office/drawing/2014/main" id="{FC67A82B-26DB-4748-A47F-DF13EF486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3087688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3578" name="Group 10">
            <a:extLst>
              <a:ext uri="{FF2B5EF4-FFF2-40B4-BE49-F238E27FC236}">
                <a16:creationId xmlns:a16="http://schemas.microsoft.com/office/drawing/2014/main" id="{6730D382-8CF8-440B-9F1A-EBD2C21D1BE8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667000"/>
            <a:ext cx="5176838" cy="3246438"/>
            <a:chOff x="528" y="1632"/>
            <a:chExt cx="3261" cy="2045"/>
          </a:xfrm>
        </p:grpSpPr>
        <p:sp>
          <p:nvSpPr>
            <p:cNvPr id="493574" name="Text Box 6">
              <a:extLst>
                <a:ext uri="{FF2B5EF4-FFF2-40B4-BE49-F238E27FC236}">
                  <a16:creationId xmlns:a16="http://schemas.microsoft.com/office/drawing/2014/main" id="{8F32A119-F575-466E-AF83-D303942EA2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12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93577" name="Picture 9">
              <a:extLst>
                <a:ext uri="{FF2B5EF4-FFF2-40B4-BE49-F238E27FC236}">
                  <a16:creationId xmlns:a16="http://schemas.microsoft.com/office/drawing/2014/main" id="{4E93F107-951A-4F24-A27B-482DDD2EB3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32"/>
              <a:ext cx="1965" cy="1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E6ED894D-250F-4B38-9FE3-E6F2EC2EB0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3600" dirty="0">
                <a:solidFill>
                  <a:srgbClr val="FF3300"/>
                </a:solidFill>
              </a:rPr>
              <a:t>1</a:t>
            </a:r>
            <a:r>
              <a:rPr lang="ru-RU" altLang="ru-RU" sz="3600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0195" name="Text Box 3">
            <a:extLst>
              <a:ext uri="{FF2B5EF4-FFF2-40B4-BE49-F238E27FC236}">
                <a16:creationId xmlns:a16="http://schemas.microsoft.com/office/drawing/2014/main" id="{C5605941-D102-4076-ACE0-103C8C9DF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поворотом </a:t>
            </a:r>
            <a:r>
              <a:rPr lang="ru-RU" altLang="ru-RU" sz="3200" dirty="0"/>
              <a:t>точки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20204" name="Picture 12">
            <a:extLst>
              <a:ext uri="{FF2B5EF4-FFF2-40B4-BE49-F238E27FC236}">
                <a16:creationId xmlns:a16="http://schemas.microsoft.com/office/drawing/2014/main" id="{58FEFDF0-65C2-489E-BE0E-2D8D4A14E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0206" name="Group 14">
            <a:extLst>
              <a:ext uri="{FF2B5EF4-FFF2-40B4-BE49-F238E27FC236}">
                <a16:creationId xmlns:a16="http://schemas.microsoft.com/office/drawing/2014/main" id="{56837574-31F8-4303-88EA-23CA7A4BD80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362200"/>
            <a:ext cx="5080000" cy="3627438"/>
            <a:chOff x="672" y="1488"/>
            <a:chExt cx="3200" cy="2285"/>
          </a:xfrm>
        </p:grpSpPr>
        <p:sp>
          <p:nvSpPr>
            <p:cNvPr id="520198" name="Text Box 6">
              <a:extLst>
                <a:ext uri="{FF2B5EF4-FFF2-40B4-BE49-F238E27FC236}">
                  <a16:creationId xmlns:a16="http://schemas.microsoft.com/office/drawing/2014/main" id="{C328C2E0-3A38-4654-AB64-8DE52B1D4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0205" name="Picture 13">
              <a:extLst>
                <a:ext uri="{FF2B5EF4-FFF2-40B4-BE49-F238E27FC236}">
                  <a16:creationId xmlns:a16="http://schemas.microsoft.com/office/drawing/2014/main" id="{9F8698B5-962E-48D8-85FE-0C383606F0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488"/>
              <a:ext cx="1952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073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0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>
            <a:extLst>
              <a:ext uri="{FF2B5EF4-FFF2-40B4-BE49-F238E27FC236}">
                <a16:creationId xmlns:a16="http://schemas.microsoft.com/office/drawing/2014/main" id="{BC3F09C8-3269-43FA-9212-3E63703A79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14</a:t>
            </a:r>
          </a:p>
        </p:txBody>
      </p:sp>
      <p:sp>
        <p:nvSpPr>
          <p:cNvPr id="542723" name="Text Box 3">
            <a:extLst>
              <a:ext uri="{FF2B5EF4-FFF2-40B4-BE49-F238E27FC236}">
                <a16:creationId xmlns:a16="http://schemas.microsoft.com/office/drawing/2014/main" id="{97EED6BB-85AF-46DF-9780-B2EF23730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Точка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</a:t>
            </a:r>
            <a:r>
              <a:rPr lang="ru-RU" altLang="ru-RU" sz="3200" dirty="0"/>
              <a:t>а</a:t>
            </a:r>
            <a:r>
              <a:rPr lang="ru-RU" altLang="ru-RU" sz="3200" dirty="0">
                <a:cs typeface="Times New Roman" panose="02020603050405020304" pitchFamily="18" charset="0"/>
              </a:rPr>
              <a:t> поворотом </a:t>
            </a:r>
            <a:r>
              <a:rPr lang="ru-RU" altLang="ru-RU" sz="3200" dirty="0"/>
              <a:t>точки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</a:t>
            </a:r>
            <a:r>
              <a:rPr lang="ru-RU" altLang="ru-RU" sz="3200" dirty="0"/>
              <a:t>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</a:t>
            </a:r>
            <a:r>
              <a:rPr lang="ru-RU" altLang="ru-RU" sz="3200" dirty="0"/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часовой стрелк</a:t>
            </a:r>
            <a:r>
              <a:rPr lang="ru-RU" altLang="ru-RU" sz="3200" dirty="0"/>
              <a:t>е</a:t>
            </a:r>
            <a:r>
              <a:rPr lang="ru-RU" altLang="ru-RU" sz="3200" dirty="0">
                <a:cs typeface="Times New Roman" panose="02020603050405020304" pitchFamily="18" charset="0"/>
              </a:rPr>
              <a:t>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42728" name="Picture 8">
            <a:extLst>
              <a:ext uri="{FF2B5EF4-FFF2-40B4-BE49-F238E27FC236}">
                <a16:creationId xmlns:a16="http://schemas.microsoft.com/office/drawing/2014/main" id="{448418A8-2EB2-41E2-8B23-B84D1364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09800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2730" name="Group 10">
            <a:extLst>
              <a:ext uri="{FF2B5EF4-FFF2-40B4-BE49-F238E27FC236}">
                <a16:creationId xmlns:a16="http://schemas.microsoft.com/office/drawing/2014/main" id="{6BC7BB18-8186-451A-B88C-B99A58C815DB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209800"/>
            <a:ext cx="5054600" cy="3779838"/>
            <a:chOff x="672" y="1392"/>
            <a:chExt cx="3184" cy="2381"/>
          </a:xfrm>
        </p:grpSpPr>
        <p:sp>
          <p:nvSpPr>
            <p:cNvPr id="542726" name="Text Box 6">
              <a:extLst>
                <a:ext uri="{FF2B5EF4-FFF2-40B4-BE49-F238E27FC236}">
                  <a16:creationId xmlns:a16="http://schemas.microsoft.com/office/drawing/2014/main" id="{AB75473B-5F2C-4805-896F-B85BC862FA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42729" name="Picture 9">
              <a:extLst>
                <a:ext uri="{FF2B5EF4-FFF2-40B4-BE49-F238E27FC236}">
                  <a16:creationId xmlns:a16="http://schemas.microsoft.com/office/drawing/2014/main" id="{024C11CB-B142-4653-9182-664F85341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" y="1392"/>
              <a:ext cx="1952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690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5EB402C5-8558-4A24-BB00-C2A5C7E5C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15</a:t>
            </a:r>
          </a:p>
        </p:txBody>
      </p:sp>
      <p:sp>
        <p:nvSpPr>
          <p:cNvPr id="487427" name="Text Box 3">
            <a:extLst>
              <a:ext uri="{FF2B5EF4-FFF2-40B4-BE49-F238E27FC236}">
                <a16:creationId xmlns:a16="http://schemas.microsoft.com/office/drawing/2014/main" id="{C8AEE128-1E4C-40B2-919C-DC9F952E3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отрезок </a:t>
            </a:r>
            <a:r>
              <a:rPr lang="en-US" altLang="ru-RU" sz="3200" i="1" dirty="0"/>
              <a:t>A’B’</a:t>
            </a:r>
            <a:r>
              <a:rPr lang="ru-RU" altLang="ru-RU" sz="3200" dirty="0"/>
              <a:t>, полученный из</a:t>
            </a:r>
            <a:r>
              <a:rPr lang="ru-RU" sz="3200" dirty="0"/>
              <a:t> </a:t>
            </a:r>
            <a:r>
              <a:rPr lang="ru-RU" altLang="ru-RU" sz="3200" dirty="0"/>
              <a:t>отрезка </a:t>
            </a:r>
            <a:r>
              <a:rPr lang="en-US" altLang="ru-RU" sz="3200" i="1" dirty="0"/>
              <a:t>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 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798B5C53-B6DD-41CC-ABF6-1E7EFA26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7434" name="Group 10">
            <a:extLst>
              <a:ext uri="{FF2B5EF4-FFF2-40B4-BE49-F238E27FC236}">
                <a16:creationId xmlns:a16="http://schemas.microsoft.com/office/drawing/2014/main" id="{E7E90BBF-0A44-49C1-A266-D2655BAC87D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667000"/>
            <a:ext cx="5221288" cy="3048000"/>
            <a:chOff x="528" y="1680"/>
            <a:chExt cx="3289" cy="1920"/>
          </a:xfrm>
        </p:grpSpPr>
        <p:sp>
          <p:nvSpPr>
            <p:cNvPr id="487430" name="Text Box 6">
              <a:extLst>
                <a:ext uri="{FF2B5EF4-FFF2-40B4-BE49-F238E27FC236}">
                  <a16:creationId xmlns:a16="http://schemas.microsoft.com/office/drawing/2014/main" id="{E9A209F2-95D5-4C98-B3F6-48DC66AC2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7433" name="Picture 9">
              <a:extLst>
                <a:ext uri="{FF2B5EF4-FFF2-40B4-BE49-F238E27FC236}">
                  <a16:creationId xmlns:a16="http://schemas.microsoft.com/office/drawing/2014/main" id="{1922BB6D-F5A5-4B67-851E-52DEA10D8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680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ACEC505E-8C9F-4F83-9605-FD262E1F8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16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D638F274-1E14-4619-A900-805655E19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CD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по часовой стрелке. Укажите центр поворота.</a:t>
            </a:r>
          </a:p>
        </p:txBody>
      </p:sp>
      <p:pic>
        <p:nvPicPr>
          <p:cNvPr id="522248" name="Picture 8">
            <a:extLst>
              <a:ext uri="{FF2B5EF4-FFF2-40B4-BE49-F238E27FC236}">
                <a16:creationId xmlns:a16="http://schemas.microsoft.com/office/drawing/2014/main" id="{E847CCAD-0453-45F0-94D8-9CA7EE88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2743200"/>
            <a:ext cx="308768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2250" name="Group 10">
            <a:extLst>
              <a:ext uri="{FF2B5EF4-FFF2-40B4-BE49-F238E27FC236}">
                <a16:creationId xmlns:a16="http://schemas.microsoft.com/office/drawing/2014/main" id="{C57F894B-1752-4E52-989D-265975BBB223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743200"/>
            <a:ext cx="5276850" cy="3079750"/>
            <a:chOff x="528" y="1728"/>
            <a:chExt cx="3324" cy="1940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74A0210D-4AF9-4CEB-8F2D-203F61B67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22249" name="Picture 9">
              <a:extLst>
                <a:ext uri="{FF2B5EF4-FFF2-40B4-BE49-F238E27FC236}">
                  <a16:creationId xmlns:a16="http://schemas.microsoft.com/office/drawing/2014/main" id="{B83701DA-191E-469E-BB0F-87C83B38E8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728"/>
              <a:ext cx="194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1027">
            <a:extLst>
              <a:ext uri="{FF2B5EF4-FFF2-40B4-BE49-F238E27FC236}">
                <a16:creationId xmlns:a16="http://schemas.microsoft.com/office/drawing/2014/main" id="{C1EB0ACA-5112-47F5-9F3E-07070E35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9600"/>
            <a:ext cx="8534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Две фигуры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и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i="1" dirty="0">
                <a:cs typeface="Times New Roman" panose="02020603050405020304" pitchFamily="18" charset="0"/>
              </a:rPr>
              <a:t>'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называются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центрально-симметричными</a:t>
            </a:r>
            <a:r>
              <a:rPr lang="ru-RU" altLang="ru-RU" sz="2800" dirty="0">
                <a:solidFill>
                  <a:schemeClr val="accent1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центра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каждой точке одной фигуры соответствует симметричная точка другой фигуры. Фигура </a:t>
            </a:r>
            <a:r>
              <a:rPr lang="en-US" altLang="ru-RU" sz="2800" i="1" dirty="0">
                <a:cs typeface="Times New Roman" panose="02020603050405020304" pitchFamily="18" charset="0"/>
              </a:rPr>
              <a:t>F</a:t>
            </a:r>
            <a:r>
              <a:rPr lang="ru-RU" altLang="ru-RU" sz="2800" dirty="0">
                <a:cs typeface="Times New Roman" panose="02020603050405020304" pitchFamily="18" charset="0"/>
              </a:rPr>
              <a:t> называется</a:t>
            </a:r>
            <a:r>
              <a:rPr lang="ru-RU" altLang="ru-RU" sz="2800" dirty="0">
                <a:solidFill>
                  <a:schemeClr val="accent1"/>
                </a:solidFill>
              </a:rPr>
              <a:t> </a:t>
            </a:r>
            <a:r>
              <a:rPr lang="ru-RU" altLang="ru-RU" sz="2800" dirty="0">
                <a:solidFill>
                  <a:srgbClr val="FF3300"/>
                </a:solidFill>
                <a:cs typeface="Times New Roman" panose="02020603050405020304" pitchFamily="18" charset="0"/>
              </a:rPr>
              <a:t>центрально-симметричной </a:t>
            </a:r>
            <a:r>
              <a:rPr lang="ru-RU" altLang="ru-RU" sz="2800" dirty="0">
                <a:cs typeface="Times New Roman" panose="02020603050405020304" pitchFamily="18" charset="0"/>
              </a:rPr>
              <a:t>относительно центра </a:t>
            </a:r>
            <a:r>
              <a:rPr lang="ru-RU" altLang="ru-RU" sz="2800" i="1" dirty="0">
                <a:cs typeface="Times New Roman" panose="02020603050405020304" pitchFamily="18" charset="0"/>
              </a:rPr>
              <a:t>О</a:t>
            </a:r>
            <a:r>
              <a:rPr lang="ru-RU" altLang="ru-RU" sz="2800" dirty="0">
                <a:cs typeface="Times New Roman" panose="02020603050405020304" pitchFamily="18" charset="0"/>
              </a:rPr>
              <a:t>, если она симметрична сама себе.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1F78CF-35D4-4133-93A8-B04BC6929F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429000"/>
            <a:ext cx="7812360" cy="2152574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>
            <a:extLst>
              <a:ext uri="{FF2B5EF4-FFF2-40B4-BE49-F238E27FC236}">
                <a16:creationId xmlns:a16="http://schemas.microsoft.com/office/drawing/2014/main" id="{ACEC505E-8C9F-4F83-9605-FD262E1F8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17</a:t>
            </a:r>
          </a:p>
        </p:txBody>
      </p:sp>
      <p:sp>
        <p:nvSpPr>
          <p:cNvPr id="522243" name="Text Box 3">
            <a:extLst>
              <a:ext uri="{FF2B5EF4-FFF2-40B4-BE49-F238E27FC236}">
                <a16:creationId xmlns:a16="http://schemas.microsoft.com/office/drawing/2014/main" id="{D638F274-1E14-4619-A900-805655E19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A’B’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отрезка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8D0612-5D30-41C7-A5A8-B3AF841771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2918" y="2490863"/>
            <a:ext cx="3858163" cy="3772426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C4D43FA1-F2BF-4B31-9A0F-A65B0E3B9705}"/>
              </a:ext>
            </a:extLst>
          </p:cNvPr>
          <p:cNvGrpSpPr/>
          <p:nvPr/>
        </p:nvGrpSpPr>
        <p:grpSpPr>
          <a:xfrm>
            <a:off x="838200" y="2500981"/>
            <a:ext cx="5662881" cy="3810532"/>
            <a:chOff x="838200" y="2500981"/>
            <a:chExt cx="5662881" cy="3810532"/>
          </a:xfrm>
        </p:grpSpPr>
        <p:sp>
          <p:nvSpPr>
            <p:cNvPr id="522246" name="Text Box 6">
              <a:extLst>
                <a:ext uri="{FF2B5EF4-FFF2-40B4-BE49-F238E27FC236}">
                  <a16:creationId xmlns:a16="http://schemas.microsoft.com/office/drawing/2014/main" id="{74A0210D-4AF9-4CEB-8F2D-203F61B67B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200" y="5105400"/>
              <a:ext cx="15240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87CD3D2-2411-4F64-9C2C-0FF198D95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0549" y="2500981"/>
              <a:ext cx="3810532" cy="3810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321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>
            <a:extLst>
              <a:ext uri="{FF2B5EF4-FFF2-40B4-BE49-F238E27FC236}">
                <a16:creationId xmlns:a16="http://schemas.microsoft.com/office/drawing/2014/main" id="{EC7DCF43-46FC-4D47-A863-8282C07F9D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18</a:t>
            </a:r>
          </a:p>
        </p:txBody>
      </p:sp>
      <p:sp>
        <p:nvSpPr>
          <p:cNvPr id="489475" name="Text Box 3">
            <a:extLst>
              <a:ext uri="{FF2B5EF4-FFF2-40B4-BE49-F238E27FC236}">
                <a16:creationId xmlns:a16="http://schemas.microsoft.com/office/drawing/2014/main" id="{B9E09F29-DA5A-4686-9191-56EA985D76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 </a:t>
            </a:r>
            <a:r>
              <a:rPr lang="en-US" altLang="ru-RU" sz="3200" i="1" dirty="0"/>
              <a:t>A’B’C’</a:t>
            </a:r>
            <a:r>
              <a:rPr lang="ru-RU" altLang="ru-RU" sz="3200" dirty="0"/>
              <a:t>, полученный из треугольника </a:t>
            </a:r>
            <a:r>
              <a:rPr lang="en-US" altLang="ru-RU" sz="3200" i="1" dirty="0"/>
              <a:t>AB</a:t>
            </a:r>
            <a:r>
              <a:rPr lang="ru-RU" altLang="ru-RU" sz="3200" i="1" dirty="0"/>
              <a:t>С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</a:t>
            </a:r>
            <a:r>
              <a:rPr lang="ru-RU" sz="3200" dirty="0"/>
              <a:t> </a:t>
            </a:r>
            <a:r>
              <a:rPr lang="ru-RU" altLang="ru-RU" sz="3200" dirty="0"/>
              <a:t>угол 90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против часовой стрелки.</a:t>
            </a:r>
          </a:p>
        </p:txBody>
      </p:sp>
      <p:pic>
        <p:nvPicPr>
          <p:cNvPr id="489481" name="Picture 9">
            <a:extLst>
              <a:ext uri="{FF2B5EF4-FFF2-40B4-BE49-F238E27FC236}">
                <a16:creationId xmlns:a16="http://schemas.microsoft.com/office/drawing/2014/main" id="{370D3F22-D925-4D27-B5D8-9264E9A46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971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89483" name="Group 11">
            <a:extLst>
              <a:ext uri="{FF2B5EF4-FFF2-40B4-BE49-F238E27FC236}">
                <a16:creationId xmlns:a16="http://schemas.microsoft.com/office/drawing/2014/main" id="{315EB77E-D92C-4F63-A484-9EE7F76A128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971800"/>
            <a:ext cx="4992688" cy="3048000"/>
            <a:chOff x="672" y="1872"/>
            <a:chExt cx="3145" cy="1920"/>
          </a:xfrm>
        </p:grpSpPr>
        <p:sp>
          <p:nvSpPr>
            <p:cNvPr id="489478" name="Text Box 6">
              <a:extLst>
                <a:ext uri="{FF2B5EF4-FFF2-40B4-BE49-F238E27FC236}">
                  <a16:creationId xmlns:a16="http://schemas.microsoft.com/office/drawing/2014/main" id="{8F2B6D6F-7E5D-4E2E-ABB3-2744AEAB7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489482" name="Picture 10">
              <a:extLst>
                <a:ext uri="{FF2B5EF4-FFF2-40B4-BE49-F238E27FC236}">
                  <a16:creationId xmlns:a16="http://schemas.microsoft.com/office/drawing/2014/main" id="{CAEF1374-17F2-4860-9662-E5E9C98937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>
            <a:extLst>
              <a:ext uri="{FF2B5EF4-FFF2-40B4-BE49-F238E27FC236}">
                <a16:creationId xmlns:a16="http://schemas.microsoft.com/office/drawing/2014/main" id="{7EF60B78-F8BF-4EC2-AF4C-CA1DF8E7C9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19</a:t>
            </a:r>
          </a:p>
        </p:txBody>
      </p:sp>
      <p:sp>
        <p:nvSpPr>
          <p:cNvPr id="516099" name="Text Box 3">
            <a:extLst>
              <a:ext uri="{FF2B5EF4-FFF2-40B4-BE49-F238E27FC236}">
                <a16:creationId xmlns:a16="http://schemas.microsoft.com/office/drawing/2014/main" id="{ED3C5810-919B-41E8-AA93-00D346E12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треугольник, полученный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 </a:t>
            </a:r>
            <a:r>
              <a:rPr lang="ru-RU" altLang="ru-RU" sz="3200" dirty="0">
                <a:cs typeface="Times New Roman" panose="02020603050405020304" pitchFamily="18" charset="0"/>
              </a:rPr>
              <a:t>вокруг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 </a:t>
            </a:r>
            <a:r>
              <a:rPr lang="ru-RU" altLang="ru-RU" sz="3200" dirty="0">
                <a:cs typeface="Times New Roman" panose="02020603050405020304" pitchFamily="18" charset="0"/>
              </a:rPr>
              <a:t>на</a:t>
            </a:r>
            <a:r>
              <a:rPr lang="ru-RU" sz="3200" dirty="0"/>
              <a:t> </a:t>
            </a:r>
            <a:r>
              <a:rPr lang="ru-RU" altLang="ru-RU" sz="3200" dirty="0">
                <a:cs typeface="Times New Roman" panose="02020603050405020304" pitchFamily="18" charset="0"/>
              </a:rPr>
              <a:t>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по часовой стрелке.</a:t>
            </a:r>
            <a:r>
              <a:rPr lang="ru-RU" altLang="ru-RU" sz="3200" dirty="0"/>
              <a:t> </a:t>
            </a:r>
          </a:p>
        </p:txBody>
      </p:sp>
      <p:pic>
        <p:nvPicPr>
          <p:cNvPr id="516104" name="Picture 8">
            <a:extLst>
              <a:ext uri="{FF2B5EF4-FFF2-40B4-BE49-F238E27FC236}">
                <a16:creationId xmlns:a16="http://schemas.microsoft.com/office/drawing/2014/main" id="{30BAC31C-2AE0-468A-AFD3-02565EE7D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78163" cy="303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6106" name="Group 10">
            <a:extLst>
              <a:ext uri="{FF2B5EF4-FFF2-40B4-BE49-F238E27FC236}">
                <a16:creationId xmlns:a16="http://schemas.microsoft.com/office/drawing/2014/main" id="{1130C107-FE27-4A0D-A971-74B6C4CADDD0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90800"/>
            <a:ext cx="5043488" cy="3398838"/>
            <a:chOff x="672" y="1632"/>
            <a:chExt cx="3177" cy="2141"/>
          </a:xfrm>
        </p:grpSpPr>
        <p:sp>
          <p:nvSpPr>
            <p:cNvPr id="516102" name="Text Box 6">
              <a:extLst>
                <a:ext uri="{FF2B5EF4-FFF2-40B4-BE49-F238E27FC236}">
                  <a16:creationId xmlns:a16="http://schemas.microsoft.com/office/drawing/2014/main" id="{6D3222D8-34C1-437C-B374-6DC05B68F3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16105" name="Picture 9">
              <a:extLst>
                <a:ext uri="{FF2B5EF4-FFF2-40B4-BE49-F238E27FC236}">
                  <a16:creationId xmlns:a16="http://schemas.microsoft.com/office/drawing/2014/main" id="{DB552287-5D44-4E6C-9AA9-816E34A561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" y="1632"/>
              <a:ext cx="1939" cy="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6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>
            <a:extLst>
              <a:ext uri="{FF2B5EF4-FFF2-40B4-BE49-F238E27FC236}">
                <a16:creationId xmlns:a16="http://schemas.microsoft.com/office/drawing/2014/main" id="{9FB7289A-0A50-4C51-954D-60F761679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20</a:t>
            </a:r>
          </a:p>
        </p:txBody>
      </p:sp>
      <p:sp>
        <p:nvSpPr>
          <p:cNvPr id="503811" name="Text Box 3">
            <a:extLst>
              <a:ext uri="{FF2B5EF4-FFF2-40B4-BE49-F238E27FC236}">
                <a16:creationId xmlns:a16="http://schemas.microsoft.com/office/drawing/2014/main" id="{151E7DE2-3BE3-410A-B205-0321FE0E1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треугольник, полученный из</a:t>
            </a:r>
            <a:r>
              <a:rPr lang="ru-RU" sz="3200" dirty="0"/>
              <a:t> 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OAB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</a:t>
            </a:r>
            <a:r>
              <a:rPr lang="ru-RU" sz="3200" dirty="0"/>
              <a:t> </a:t>
            </a:r>
            <a:r>
              <a:rPr lang="ru-RU" altLang="ru-RU" sz="3200" dirty="0"/>
              <a:t>угол </a:t>
            </a:r>
            <a:r>
              <a:rPr lang="en-US" altLang="ru-RU" sz="3200" dirty="0"/>
              <a:t>6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против часовой стрелки.</a:t>
            </a:r>
          </a:p>
        </p:txBody>
      </p:sp>
      <p:pic>
        <p:nvPicPr>
          <p:cNvPr id="503816" name="Picture 8">
            <a:extLst>
              <a:ext uri="{FF2B5EF4-FFF2-40B4-BE49-F238E27FC236}">
                <a16:creationId xmlns:a16="http://schemas.microsoft.com/office/drawing/2014/main" id="{CE0FA73C-BAA4-4741-958E-608A1AE14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3818" name="Group 10">
            <a:extLst>
              <a:ext uri="{FF2B5EF4-FFF2-40B4-BE49-F238E27FC236}">
                <a16:creationId xmlns:a16="http://schemas.microsoft.com/office/drawing/2014/main" id="{033EDBC1-F1BE-47AD-9F46-B603103FAC2D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33600"/>
            <a:ext cx="5603875" cy="3856038"/>
            <a:chOff x="672" y="1344"/>
            <a:chExt cx="3530" cy="2429"/>
          </a:xfrm>
        </p:grpSpPr>
        <p:sp>
          <p:nvSpPr>
            <p:cNvPr id="503814" name="Text Box 6">
              <a:extLst>
                <a:ext uri="{FF2B5EF4-FFF2-40B4-BE49-F238E27FC236}">
                  <a16:creationId xmlns:a16="http://schemas.microsoft.com/office/drawing/2014/main" id="{2791A181-8167-41D3-BE64-2BBF4DDD4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3817" name="Picture 9">
              <a:extLst>
                <a:ext uri="{FF2B5EF4-FFF2-40B4-BE49-F238E27FC236}">
                  <a16:creationId xmlns:a16="http://schemas.microsoft.com/office/drawing/2014/main" id="{4C6AF30F-F442-4DBA-9C24-CF1FB36EE8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>
            <a:extLst>
              <a:ext uri="{FF2B5EF4-FFF2-40B4-BE49-F238E27FC236}">
                <a16:creationId xmlns:a16="http://schemas.microsoft.com/office/drawing/2014/main" id="{6F2BE04F-B08E-415E-8BBA-B9E9C030CF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21</a:t>
            </a:r>
          </a:p>
        </p:txBody>
      </p:sp>
      <p:sp>
        <p:nvSpPr>
          <p:cNvPr id="505859" name="Text Box 3">
            <a:extLst>
              <a:ext uri="{FF2B5EF4-FFF2-40B4-BE49-F238E27FC236}">
                <a16:creationId xmlns:a16="http://schemas.microsoft.com/office/drawing/2014/main" id="{A9383AD7-E385-4A4A-81B3-A86DB92BB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Изобразите треугольник, полученный из</a:t>
            </a:r>
            <a:r>
              <a:rPr lang="ru-RU" sz="3200" dirty="0"/>
              <a:t> 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/>
              <a:t> поворотом вокруг точки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на</a:t>
            </a:r>
            <a:r>
              <a:rPr lang="ru-RU" sz="3200" dirty="0"/>
              <a:t> </a:t>
            </a:r>
            <a:r>
              <a:rPr lang="ru-RU" altLang="ru-RU" sz="3200" dirty="0"/>
              <a:t>угол </a:t>
            </a:r>
            <a:r>
              <a:rPr lang="en-US" altLang="ru-RU" sz="3200" dirty="0"/>
              <a:t>4</a:t>
            </a:r>
            <a:r>
              <a:rPr lang="ru-RU" altLang="ru-RU" sz="3200" dirty="0"/>
              <a:t>0</a:t>
            </a:r>
            <a:r>
              <a:rPr lang="ru-RU" altLang="ru-RU" sz="3200" baseline="30000" dirty="0"/>
              <a:t>о</a:t>
            </a:r>
            <a:r>
              <a:rPr lang="en-US" altLang="ru-RU" sz="3200" dirty="0"/>
              <a:t> </a:t>
            </a:r>
            <a:r>
              <a:rPr lang="ru-RU" altLang="ru-RU" sz="3200" dirty="0"/>
              <a:t>по часовой стрелке.</a:t>
            </a:r>
          </a:p>
        </p:txBody>
      </p:sp>
      <p:pic>
        <p:nvPicPr>
          <p:cNvPr id="505864" name="Picture 8">
            <a:extLst>
              <a:ext uri="{FF2B5EF4-FFF2-40B4-BE49-F238E27FC236}">
                <a16:creationId xmlns:a16="http://schemas.microsoft.com/office/drawing/2014/main" id="{EC378538-1EA4-4B46-91D7-9D05FF101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4156075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5866" name="Group 10">
            <a:extLst>
              <a:ext uri="{FF2B5EF4-FFF2-40B4-BE49-F238E27FC236}">
                <a16:creationId xmlns:a16="http://schemas.microsoft.com/office/drawing/2014/main" id="{126EDD6C-A6F4-4493-A207-EC5FBC5B8672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133600"/>
            <a:ext cx="5603875" cy="3856038"/>
            <a:chOff x="672" y="1344"/>
            <a:chExt cx="3530" cy="2429"/>
          </a:xfrm>
        </p:grpSpPr>
        <p:sp>
          <p:nvSpPr>
            <p:cNvPr id="505862" name="Text Box 6">
              <a:extLst>
                <a:ext uri="{FF2B5EF4-FFF2-40B4-BE49-F238E27FC236}">
                  <a16:creationId xmlns:a16="http://schemas.microsoft.com/office/drawing/2014/main" id="{9031E555-C794-43CA-AF47-129579441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5865" name="Picture 9">
              <a:extLst>
                <a:ext uri="{FF2B5EF4-FFF2-40B4-BE49-F238E27FC236}">
                  <a16:creationId xmlns:a16="http://schemas.microsoft.com/office/drawing/2014/main" id="{7F6250F9-FB24-4AC6-BF65-DF05CB7F8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618" cy="2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>
            <a:extLst>
              <a:ext uri="{FF2B5EF4-FFF2-40B4-BE49-F238E27FC236}">
                <a16:creationId xmlns:a16="http://schemas.microsoft.com/office/drawing/2014/main" id="{6116440E-11D5-4D75-B481-E54D1F570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22</a:t>
            </a:r>
          </a:p>
        </p:txBody>
      </p:sp>
      <p:sp>
        <p:nvSpPr>
          <p:cNvPr id="540675" name="Text Box 3">
            <a:extLst>
              <a:ext uri="{FF2B5EF4-FFF2-40B4-BE49-F238E27FC236}">
                <a16:creationId xmlns:a16="http://schemas.microsoft.com/office/drawing/2014/main" id="{7667CE2B-89EE-417C-A7FF-736DF28A7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3200" i="1" dirty="0">
                <a:cs typeface="Times New Roman" panose="02020603050405020304" pitchFamily="18" charset="0"/>
              </a:rPr>
              <a:t>DEF</a:t>
            </a:r>
            <a:r>
              <a:rPr lang="ru-RU" altLang="ru-RU" sz="3200" dirty="0">
                <a:cs typeface="Times New Roman" panose="02020603050405020304" pitchFamily="18" charset="0"/>
              </a:rPr>
              <a:t> получен поворотом треугольника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i="1" dirty="0">
                <a:cs typeface="Times New Roman" panose="02020603050405020304" pitchFamily="18" charset="0"/>
              </a:rPr>
              <a:t>С</a:t>
            </a:r>
            <a:r>
              <a:rPr lang="ru-RU" altLang="ru-RU" sz="3200" dirty="0">
                <a:cs typeface="Times New Roman" panose="02020603050405020304" pitchFamily="18" charset="0"/>
              </a:rPr>
              <a:t> на угол 90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 Укажите центр поворота.</a:t>
            </a:r>
            <a:r>
              <a:rPr lang="ru-RU" altLang="ru-RU" sz="3200" dirty="0"/>
              <a:t> </a:t>
            </a:r>
          </a:p>
        </p:txBody>
      </p:sp>
      <p:pic>
        <p:nvPicPr>
          <p:cNvPr id="540676" name="Picture 4">
            <a:extLst>
              <a:ext uri="{FF2B5EF4-FFF2-40B4-BE49-F238E27FC236}">
                <a16:creationId xmlns:a16="http://schemas.microsoft.com/office/drawing/2014/main" id="{8A61D83E-9256-48B7-8F46-433972C6F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0677" name="Group 5">
            <a:extLst>
              <a:ext uri="{FF2B5EF4-FFF2-40B4-BE49-F238E27FC236}">
                <a16:creationId xmlns:a16="http://schemas.microsoft.com/office/drawing/2014/main" id="{9F145DE2-53AE-4D08-9558-57E48F6E6913}"/>
              </a:ext>
            </a:extLst>
          </p:cNvPr>
          <p:cNvGrpSpPr>
            <a:grpSpLocks/>
          </p:cNvGrpSpPr>
          <p:nvPr/>
        </p:nvGrpSpPr>
        <p:grpSpPr bwMode="auto">
          <a:xfrm>
            <a:off x="1066800" y="2590800"/>
            <a:ext cx="5048250" cy="3398838"/>
            <a:chOff x="672" y="1632"/>
            <a:chExt cx="3180" cy="2141"/>
          </a:xfrm>
        </p:grpSpPr>
        <p:sp>
          <p:nvSpPr>
            <p:cNvPr id="540678" name="Text Box 6">
              <a:extLst>
                <a:ext uri="{FF2B5EF4-FFF2-40B4-BE49-F238E27FC236}">
                  <a16:creationId xmlns:a16="http://schemas.microsoft.com/office/drawing/2014/main" id="{E9F3BD3A-3701-4080-AC54-DDE65F28D1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408"/>
              <a:ext cx="9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40679" name="Picture 7">
              <a:extLst>
                <a:ext uri="{FF2B5EF4-FFF2-40B4-BE49-F238E27FC236}">
                  <a16:creationId xmlns:a16="http://schemas.microsoft.com/office/drawing/2014/main" id="{ED7AEF62-A5D3-498E-AE30-54AE0172FB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632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>
            <a:extLst>
              <a:ext uri="{FF2B5EF4-FFF2-40B4-BE49-F238E27FC236}">
                <a16:creationId xmlns:a16="http://schemas.microsoft.com/office/drawing/2014/main" id="{5662D03B-193C-4D9E-9EA5-648477063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23</a:t>
            </a:r>
          </a:p>
        </p:txBody>
      </p:sp>
      <p:sp>
        <p:nvSpPr>
          <p:cNvPr id="532483" name="Text Box 3">
            <a:extLst>
              <a:ext uri="{FF2B5EF4-FFF2-40B4-BE49-F238E27FC236}">
                <a16:creationId xmlns:a16="http://schemas.microsoft.com/office/drawing/2014/main" id="{078E7032-3A68-4D44-BCDD-DC3E3E839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2486" name="Text Box 6">
            <a:extLst>
              <a:ext uri="{FF2B5EF4-FFF2-40B4-BE49-F238E27FC236}">
                <a16:creationId xmlns:a16="http://schemas.microsoft.com/office/drawing/2014/main" id="{C1A8D55E-E59E-4C13-9C17-44CAF8A58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90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2488" name="Picture 8">
            <a:extLst>
              <a:ext uri="{FF2B5EF4-FFF2-40B4-BE49-F238E27FC236}">
                <a16:creationId xmlns:a16="http://schemas.microsoft.com/office/drawing/2014/main" id="{2407D30B-5D68-43FB-B3C7-1C63EA356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2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6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>
            <a:extLst>
              <a:ext uri="{FF2B5EF4-FFF2-40B4-BE49-F238E27FC236}">
                <a16:creationId xmlns:a16="http://schemas.microsoft.com/office/drawing/2014/main" id="{AEC89114-1DAD-4649-B709-FCF8604168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24</a:t>
            </a:r>
          </a:p>
        </p:txBody>
      </p:sp>
      <p:sp>
        <p:nvSpPr>
          <p:cNvPr id="534531" name="Text Box 3">
            <a:extLst>
              <a:ext uri="{FF2B5EF4-FFF2-40B4-BE49-F238E27FC236}">
                <a16:creationId xmlns:a16="http://schemas.microsoft.com/office/drawing/2014/main" id="{0A1C4AF7-E8EC-48FE-8046-4C26F398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4532" name="Text Box 4">
            <a:extLst>
              <a:ext uri="{FF2B5EF4-FFF2-40B4-BE49-F238E27FC236}">
                <a16:creationId xmlns:a16="http://schemas.microsoft.com/office/drawing/2014/main" id="{EB6D2269-4632-449E-BB09-80DD512E9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180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4534" name="Picture 6">
            <a:extLst>
              <a:ext uri="{FF2B5EF4-FFF2-40B4-BE49-F238E27FC236}">
                <a16:creationId xmlns:a16="http://schemas.microsoft.com/office/drawing/2014/main" id="{373749A3-4FAD-42F1-8190-F55595FAC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4532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>
            <a:extLst>
              <a:ext uri="{FF2B5EF4-FFF2-40B4-BE49-F238E27FC236}">
                <a16:creationId xmlns:a16="http://schemas.microsoft.com/office/drawing/2014/main" id="{2D8971A0-0D39-472F-9C6A-F1BB075F2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25</a:t>
            </a:r>
          </a:p>
        </p:txBody>
      </p:sp>
      <p:sp>
        <p:nvSpPr>
          <p:cNvPr id="536579" name="Text Box 3">
            <a:extLst>
              <a:ext uri="{FF2B5EF4-FFF2-40B4-BE49-F238E27FC236}">
                <a16:creationId xmlns:a16="http://schemas.microsoft.com/office/drawing/2014/main" id="{E3522D60-6B5F-47F7-B722-65846C34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i="1" dirty="0">
                <a:cs typeface="Times New Roman" panose="02020603050405020304" pitchFamily="18" charset="0"/>
              </a:rPr>
              <a:t>’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</a:t>
            </a:r>
            <a:r>
              <a:rPr lang="ru-RU" altLang="ru-RU" sz="2800" i="1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по</a:t>
            </a:r>
            <a:r>
              <a:rPr lang="ru-RU" altLang="ru-RU" sz="2800" dirty="0"/>
              <a:t> </a:t>
            </a:r>
            <a:r>
              <a:rPr lang="ru-RU" altLang="ru-RU" sz="2800" dirty="0">
                <a:cs typeface="Times New Roman" panose="02020603050405020304" pitchFamily="18" charset="0"/>
              </a:rPr>
              <a:t>часовой стрелке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O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</a:t>
            </a:r>
            <a:r>
              <a:rPr lang="ru-RU" altLang="ru-RU" sz="3200" dirty="0"/>
              <a:t> </a:t>
            </a:r>
          </a:p>
        </p:txBody>
      </p:sp>
      <p:sp>
        <p:nvSpPr>
          <p:cNvPr id="536580" name="Text Box 4">
            <a:extLst>
              <a:ext uri="{FF2B5EF4-FFF2-40B4-BE49-F238E27FC236}">
                <a16:creationId xmlns:a16="http://schemas.microsoft.com/office/drawing/2014/main" id="{8E8866D5-739E-485B-9E08-594160EF0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45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6582" name="Picture 6">
            <a:extLst>
              <a:ext uri="{FF2B5EF4-FFF2-40B4-BE49-F238E27FC236}">
                <a16:creationId xmlns:a16="http://schemas.microsoft.com/office/drawing/2014/main" id="{7913E9B5-603D-426A-8F7A-CE7291C38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33600"/>
            <a:ext cx="30892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80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394005CB-EC97-4E4F-80F9-EF81C60C9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26</a:t>
            </a:r>
          </a:p>
        </p:txBody>
      </p:sp>
      <p:sp>
        <p:nvSpPr>
          <p:cNvPr id="538627" name="Text Box 3">
            <a:extLst>
              <a:ext uri="{FF2B5EF4-FFF2-40B4-BE49-F238E27FC236}">
                <a16:creationId xmlns:a16="http://schemas.microsoft.com/office/drawing/2014/main" id="{DD8CB09B-BEA7-4E5D-BAFA-80577ABEB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3400"/>
            <a:ext cx="9067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Треугольник </a:t>
            </a:r>
            <a:r>
              <a:rPr lang="en-US" altLang="ru-RU" sz="2800" i="1" dirty="0">
                <a:cs typeface="Times New Roman" panose="02020603050405020304" pitchFamily="18" charset="0"/>
              </a:rPr>
              <a:t>A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B</a:t>
            </a:r>
            <a:r>
              <a:rPr lang="ru-RU" altLang="ru-RU" sz="2800" i="1" dirty="0">
                <a:cs typeface="Times New Roman" panose="02020603050405020304" pitchFamily="18" charset="0"/>
              </a:rPr>
              <a:t>’</a:t>
            </a:r>
            <a:r>
              <a:rPr lang="en-US" altLang="ru-RU" sz="2800" i="1" dirty="0">
                <a:cs typeface="Times New Roman" panose="02020603050405020304" pitchFamily="18" charset="0"/>
              </a:rPr>
              <a:t>C </a:t>
            </a:r>
            <a:r>
              <a:rPr lang="ru-RU" altLang="ru-RU" sz="2800" dirty="0">
                <a:cs typeface="Times New Roman" panose="02020603050405020304" pitchFamily="18" charset="0"/>
              </a:rPr>
              <a:t>получен поворотом треугольника </a:t>
            </a:r>
            <a:r>
              <a:rPr lang="en-US" altLang="ru-RU" sz="2800" i="1" dirty="0">
                <a:cs typeface="Times New Roman" panose="02020603050405020304" pitchFamily="18" charset="0"/>
              </a:rPr>
              <a:t>ABC </a:t>
            </a:r>
            <a:r>
              <a:rPr lang="ru-RU" altLang="ru-RU" sz="2800" dirty="0">
                <a:cs typeface="Times New Roman" panose="02020603050405020304" pitchFamily="18" charset="0"/>
              </a:rPr>
              <a:t>против часовой стрелки вокруг точки </a:t>
            </a:r>
            <a:r>
              <a:rPr lang="en-US" altLang="ru-RU" sz="2800" i="1" dirty="0">
                <a:cs typeface="Times New Roman" panose="02020603050405020304" pitchFamily="18" charset="0"/>
              </a:rPr>
              <a:t>C</a:t>
            </a:r>
            <a:r>
              <a:rPr lang="ru-RU" altLang="ru-RU" sz="2800" dirty="0">
                <a:cs typeface="Times New Roman" panose="02020603050405020304" pitchFamily="18" charset="0"/>
              </a:rPr>
              <a:t>. Найдите угол поворота. </a:t>
            </a:r>
          </a:p>
        </p:txBody>
      </p:sp>
      <p:sp>
        <p:nvSpPr>
          <p:cNvPr id="538628" name="Text Box 4">
            <a:extLst>
              <a:ext uri="{FF2B5EF4-FFF2-40B4-BE49-F238E27FC236}">
                <a16:creationId xmlns:a16="http://schemas.microsoft.com/office/drawing/2014/main" id="{91110BF1-6E09-4DBD-94CF-3F1D11DF7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10200"/>
            <a:ext cx="327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 </a:t>
            </a:r>
            <a:r>
              <a:rPr lang="ru-RU" altLang="ru-RU" sz="3200"/>
              <a:t>135</a:t>
            </a:r>
            <a:r>
              <a:rPr lang="ru-RU" altLang="ru-RU" sz="3200" baseline="30000"/>
              <a:t>о</a:t>
            </a:r>
            <a:r>
              <a:rPr lang="ru-RU" altLang="ru-RU" sz="3200"/>
              <a:t>.</a:t>
            </a:r>
            <a:endParaRPr lang="ru-RU" altLang="ru-RU" sz="3200">
              <a:cs typeface="Times New Roman" panose="02020603050405020304" pitchFamily="18" charset="0"/>
            </a:endParaRPr>
          </a:p>
        </p:txBody>
      </p:sp>
      <p:pic>
        <p:nvPicPr>
          <p:cNvPr id="538630" name="Picture 6">
            <a:extLst>
              <a:ext uri="{FF2B5EF4-FFF2-40B4-BE49-F238E27FC236}">
                <a16:creationId xmlns:a16="http://schemas.microsoft.com/office/drawing/2014/main" id="{E50F8C2C-4E2C-4917-8C5A-1ABB1665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09800"/>
            <a:ext cx="308927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9" name="Text Box 1027">
            <a:extLst>
              <a:ext uri="{FF2B5EF4-FFF2-40B4-BE49-F238E27FC236}">
                <a16:creationId xmlns:a16="http://schemas.microsoft.com/office/drawing/2014/main" id="{C1EB0ACA-5112-47F5-9F3E-07070E35D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Фигуру, центрально-симметричную данной, можно получить в программе </a:t>
            </a:r>
            <a:r>
              <a:rPr lang="en-US" altLang="ru-RU" sz="2800" dirty="0">
                <a:cs typeface="Times New Roman" panose="02020603050405020304" pitchFamily="18" charset="0"/>
              </a:rPr>
              <a:t>GeoGebra.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нужно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выбрать инструмент  «Отражение относительно точки», указать фигуру и центр симметрии. После этого на</a:t>
            </a:r>
            <a:r>
              <a:rPr lang="ru-RU" sz="2800" dirty="0"/>
              <a:t> 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полотне появится фигура, симметричная указанной. </a:t>
            </a:r>
            <a:endParaRPr lang="ru-RU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179ACD-10AE-453F-898A-AD91B8CB6F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438166"/>
            <a:ext cx="5760640" cy="434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2793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>
            <a:extLst>
              <a:ext uri="{FF2B5EF4-FFF2-40B4-BE49-F238E27FC236}">
                <a16:creationId xmlns:a16="http://schemas.microsoft.com/office/drawing/2014/main" id="{9C39A893-5BFA-44A2-A9E6-99F2285495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27</a:t>
            </a:r>
          </a:p>
        </p:txBody>
      </p:sp>
      <p:sp>
        <p:nvSpPr>
          <p:cNvPr id="507907" name="Text Box 3">
            <a:extLst>
              <a:ext uri="{FF2B5EF4-FFF2-40B4-BE49-F238E27FC236}">
                <a16:creationId xmlns:a16="http://schemas.microsoft.com/office/drawing/2014/main" id="{C8C7F2C0-E07F-4548-8FD8-66D5D0309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>
                <a:cs typeface="Times New Roman" panose="02020603050405020304" pitchFamily="18" charset="0"/>
              </a:rPr>
              <a:t>	Изобразите четырехугольник, полученный поворотом четырёхугольника </a:t>
            </a:r>
            <a:r>
              <a:rPr lang="en-US" altLang="ru-RU" sz="3200" i="1" dirty="0">
                <a:cs typeface="Times New Roman" panose="02020603050405020304" pitchFamily="18" charset="0"/>
              </a:rPr>
              <a:t>ABCD </a:t>
            </a:r>
            <a:r>
              <a:rPr lang="ru-RU" altLang="ru-RU" sz="3200" dirty="0">
                <a:cs typeface="Times New Roman" panose="02020603050405020304" pitchFamily="18" charset="0"/>
              </a:rPr>
              <a:t>вокруг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O </a:t>
            </a:r>
            <a:r>
              <a:rPr lang="ru-RU" altLang="ru-RU" sz="3200" dirty="0">
                <a:cs typeface="Times New Roman" panose="02020603050405020304" pitchFamily="18" charset="0"/>
              </a:rPr>
              <a:t>на угол 270</a:t>
            </a:r>
            <a:r>
              <a:rPr lang="ru-RU" altLang="ru-RU" sz="3200" baseline="30000" dirty="0">
                <a:cs typeface="Times New Roman" panose="02020603050405020304" pitchFamily="18" charset="0"/>
              </a:rPr>
              <a:t>о</a:t>
            </a:r>
            <a:r>
              <a:rPr lang="ru-RU" altLang="ru-RU" sz="3200" dirty="0">
                <a:cs typeface="Times New Roman" panose="02020603050405020304" pitchFamily="18" charset="0"/>
              </a:rPr>
              <a:t> против часовой стрелки.</a:t>
            </a:r>
            <a:r>
              <a:rPr lang="ru-RU" altLang="ru-RU" sz="3200" dirty="0"/>
              <a:t> </a:t>
            </a:r>
          </a:p>
        </p:txBody>
      </p:sp>
      <p:pic>
        <p:nvPicPr>
          <p:cNvPr id="507912" name="Picture 8">
            <a:extLst>
              <a:ext uri="{FF2B5EF4-FFF2-40B4-BE49-F238E27FC236}">
                <a16:creationId xmlns:a16="http://schemas.microsoft.com/office/drawing/2014/main" id="{36198D70-8C9E-4D07-B8FB-0CAE13FF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432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07914" name="Group 10">
            <a:extLst>
              <a:ext uri="{FF2B5EF4-FFF2-40B4-BE49-F238E27FC236}">
                <a16:creationId xmlns:a16="http://schemas.microsoft.com/office/drawing/2014/main" id="{A6DC8877-3CD4-47F8-90C1-06EB318F558F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2743200"/>
            <a:ext cx="8001000" cy="3551238"/>
            <a:chOff x="336" y="1728"/>
            <a:chExt cx="5040" cy="2237"/>
          </a:xfrm>
        </p:grpSpPr>
        <p:sp>
          <p:nvSpPr>
            <p:cNvPr id="507910" name="Text Box 6">
              <a:extLst>
                <a:ext uri="{FF2B5EF4-FFF2-40B4-BE49-F238E27FC236}">
                  <a16:creationId xmlns:a16="http://schemas.microsoft.com/office/drawing/2014/main" id="{63474028-02DB-4C94-B537-6C3485B2E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3600"/>
              <a:ext cx="50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>
                  <a:solidFill>
                    <a:srgbClr val="FF3300"/>
                  </a:solidFill>
                </a:rPr>
                <a:t>Ответ:</a:t>
              </a:r>
              <a:endParaRPr lang="ru-RU" altLang="ru-RU" sz="3200">
                <a:cs typeface="Times New Roman" panose="02020603050405020304" pitchFamily="18" charset="0"/>
              </a:endParaRPr>
            </a:p>
          </p:txBody>
        </p:sp>
        <p:pic>
          <p:nvPicPr>
            <p:cNvPr id="507913" name="Picture 9">
              <a:extLst>
                <a:ext uri="{FF2B5EF4-FFF2-40B4-BE49-F238E27FC236}">
                  <a16:creationId xmlns:a16="http://schemas.microsoft.com/office/drawing/2014/main" id="{ED0A3CC9-A711-46A1-9461-AB5052C4D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" y="1728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>
            <a:extLst>
              <a:ext uri="{FF2B5EF4-FFF2-40B4-BE49-F238E27FC236}">
                <a16:creationId xmlns:a16="http://schemas.microsoft.com/office/drawing/2014/main" id="{D045CBF2-9B0B-477C-AB9A-D0F33E4D42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28</a:t>
            </a:r>
          </a:p>
        </p:txBody>
      </p:sp>
      <p:sp>
        <p:nvSpPr>
          <p:cNvPr id="518147" name="Text Box 3">
            <a:extLst>
              <a:ext uri="{FF2B5EF4-FFF2-40B4-BE49-F238E27FC236}">
                <a16:creationId xmlns:a16="http://schemas.microsoft.com/office/drawing/2014/main" id="{34E6713F-AE19-4A76-B2EF-CAEFCA453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шестиугольника, изображенного на рисунке?</a:t>
            </a:r>
          </a:p>
        </p:txBody>
      </p:sp>
      <p:sp>
        <p:nvSpPr>
          <p:cNvPr id="518148" name="Text Box 4">
            <a:extLst>
              <a:ext uri="{FF2B5EF4-FFF2-40B4-BE49-F238E27FC236}">
                <a16:creationId xmlns:a16="http://schemas.microsoft.com/office/drawing/2014/main" id="{8238581D-E57F-4CB1-81A1-6C57949AE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Второго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8149" name="Picture 5">
            <a:extLst>
              <a:ext uri="{FF2B5EF4-FFF2-40B4-BE49-F238E27FC236}">
                <a16:creationId xmlns:a16="http://schemas.microsoft.com/office/drawing/2014/main" id="{8F914C3F-2AE8-4822-BD71-357158687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08768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8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>
            <a:extLst>
              <a:ext uri="{FF2B5EF4-FFF2-40B4-BE49-F238E27FC236}">
                <a16:creationId xmlns:a16="http://schemas.microsoft.com/office/drawing/2014/main" id="{2B9C3485-57AD-4DC7-8D9A-2BC50DCC95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29</a:t>
            </a:r>
          </a:p>
        </p:txBody>
      </p:sp>
      <p:sp>
        <p:nvSpPr>
          <p:cNvPr id="509955" name="Text Box 3">
            <a:extLst>
              <a:ext uri="{FF2B5EF4-FFF2-40B4-BE49-F238E27FC236}">
                <a16:creationId xmlns:a16="http://schemas.microsoft.com/office/drawing/2014/main" id="{40FDCE5E-668B-46E7-83F6-2F4A2EBD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восьмиугольника, изображенного на рисунке?</a:t>
            </a:r>
          </a:p>
        </p:txBody>
      </p:sp>
      <p:sp>
        <p:nvSpPr>
          <p:cNvPr id="509958" name="Text Box 6">
            <a:extLst>
              <a:ext uri="{FF2B5EF4-FFF2-40B4-BE49-F238E27FC236}">
                <a16:creationId xmlns:a16="http://schemas.microsoft.com/office/drawing/2014/main" id="{EAD75047-6460-4793-9635-F6379A8E3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Четвертого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09959" name="Picture 7">
            <a:extLst>
              <a:ext uri="{FF2B5EF4-FFF2-40B4-BE49-F238E27FC236}">
                <a16:creationId xmlns:a16="http://schemas.microsoft.com/office/drawing/2014/main" id="{52CA6FA1-EEF0-407D-958F-3608B56FE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514600"/>
            <a:ext cx="3087688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8" grpId="0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>
            <a:extLst>
              <a:ext uri="{FF2B5EF4-FFF2-40B4-BE49-F238E27FC236}">
                <a16:creationId xmlns:a16="http://schemas.microsoft.com/office/drawing/2014/main" id="{012D73B4-4C6D-435F-824E-6B4C228F95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30</a:t>
            </a:r>
          </a:p>
        </p:txBody>
      </p:sp>
      <p:sp>
        <p:nvSpPr>
          <p:cNvPr id="512003" name="Text Box 3">
            <a:extLst>
              <a:ext uri="{FF2B5EF4-FFF2-40B4-BE49-F238E27FC236}">
                <a16:creationId xmlns:a16="http://schemas.microsoft.com/office/drawing/2014/main" id="{3753E626-6FE2-48BB-92DC-CE55071BA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многоугольника, изображенного на рисунке?</a:t>
            </a:r>
          </a:p>
        </p:txBody>
      </p:sp>
      <p:sp>
        <p:nvSpPr>
          <p:cNvPr id="512004" name="Text Box 4">
            <a:extLst>
              <a:ext uri="{FF2B5EF4-FFF2-40B4-BE49-F238E27FC236}">
                <a16:creationId xmlns:a16="http://schemas.microsoft.com/office/drawing/2014/main" id="{2257E6B6-2CC2-4BDD-A7B5-C6CEE927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Девятого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2006" name="Picture 6">
            <a:extLst>
              <a:ext uri="{FF2B5EF4-FFF2-40B4-BE49-F238E27FC236}">
                <a16:creationId xmlns:a16="http://schemas.microsoft.com/office/drawing/2014/main" id="{63A60D80-1918-4CED-9001-F25624424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3877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4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31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Центром симметрии какого порядка является точка </a:t>
            </a:r>
            <a:r>
              <a:rPr lang="en-US" altLang="ru-RU" sz="3200" i="1" dirty="0"/>
              <a:t>O </a:t>
            </a:r>
            <a:r>
              <a:rPr lang="ru-RU" altLang="ru-RU" sz="3200" dirty="0"/>
              <a:t>для звездчатого многоугольника, изображенного на рисунке?</a:t>
            </a:r>
          </a:p>
        </p:txBody>
      </p:sp>
      <p:sp>
        <p:nvSpPr>
          <p:cNvPr id="514052" name="Text Box 4">
            <a:extLst>
              <a:ext uri="{FF2B5EF4-FFF2-40B4-BE49-F238E27FC236}">
                <a16:creationId xmlns:a16="http://schemas.microsoft.com/office/drawing/2014/main" id="{4B1EDBDA-5004-4B8C-B9E7-2B6AAC063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715000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>
                <a:solidFill>
                  <a:schemeClr val="accent1"/>
                </a:solidFill>
              </a:rPr>
              <a:t> </a:t>
            </a:r>
            <a:r>
              <a:rPr lang="ru-RU" altLang="ru-RU" sz="3200"/>
              <a:t>Девятого</a:t>
            </a:r>
            <a:r>
              <a:rPr lang="ru-RU" altLang="ru-RU" sz="320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14054" name="Picture 6">
            <a:extLst>
              <a:ext uri="{FF2B5EF4-FFF2-40B4-BE49-F238E27FC236}">
                <a16:creationId xmlns:a16="http://schemas.microsoft.com/office/drawing/2014/main" id="{991DD816-ADE2-436B-87F8-C9C46FBB8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3877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2" grpId="0" autoUpdateAnimBg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32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Окружность с центром </a:t>
            </a:r>
            <a:r>
              <a:rPr lang="en-US" altLang="ru-RU" sz="3200" i="1" dirty="0"/>
              <a:t>O</a:t>
            </a:r>
            <a:r>
              <a:rPr lang="en-US" altLang="ru-RU" sz="3200" baseline="-25000" dirty="0"/>
              <a:t>2</a:t>
            </a:r>
            <a:r>
              <a:rPr lang="en-US" altLang="ru-RU" sz="3200" dirty="0"/>
              <a:t> </a:t>
            </a:r>
            <a:r>
              <a:rPr lang="ru-RU" altLang="ru-RU" sz="3200" dirty="0"/>
              <a:t>получена поворотом окружности с центром </a:t>
            </a:r>
            <a:r>
              <a:rPr lang="en-US" altLang="ru-RU" sz="3200" i="1" dirty="0"/>
              <a:t>O</a:t>
            </a:r>
            <a:r>
              <a:rPr lang="en-US" altLang="ru-RU" sz="3200" baseline="-25000" dirty="0"/>
              <a:t>1</a:t>
            </a:r>
            <a:r>
              <a:rPr lang="ru-RU" altLang="ru-RU" sz="3200" i="1" dirty="0"/>
              <a:t>. </a:t>
            </a:r>
            <a:r>
              <a:rPr lang="ru-RU" altLang="ru-RU" sz="3200" dirty="0"/>
              <a:t>Укажите все возможные центры поворота.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0ED75A-2CDF-4117-AC7C-316A926252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9772" y="2309537"/>
            <a:ext cx="4104456" cy="3411865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1586547F-D7F6-4A8A-A9B9-70F7F4241C2C}"/>
              </a:ext>
            </a:extLst>
          </p:cNvPr>
          <p:cNvGrpSpPr/>
          <p:nvPr/>
        </p:nvGrpSpPr>
        <p:grpSpPr>
          <a:xfrm>
            <a:off x="0" y="2600706"/>
            <a:ext cx="9144000" cy="4103496"/>
            <a:chOff x="0" y="2600706"/>
            <a:chExt cx="9144000" cy="4103496"/>
          </a:xfrm>
        </p:grpSpPr>
        <p:sp>
          <p:nvSpPr>
            <p:cNvPr id="514052" name="Text Box 4">
              <a:extLst>
                <a:ext uri="{FF2B5EF4-FFF2-40B4-BE49-F238E27FC236}">
                  <a16:creationId xmlns:a16="http://schemas.microsoft.com/office/drawing/2014/main" id="{4B1EDBDA-5004-4B8C-B9E7-2B6AAC063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688539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C</a:t>
              </a:r>
              <a:r>
                <a:rPr lang="en-US" altLang="ru-RU" sz="2800" dirty="0"/>
                <a:t>, </a:t>
              </a:r>
              <a:r>
                <a:rPr lang="ru-RU" altLang="ru-RU" sz="2800" dirty="0"/>
                <a:t>принадлежащие серединному перпендикуляру к отрезку </a:t>
              </a:r>
              <a:r>
                <a:rPr lang="en-US" altLang="ru-RU" sz="2800" i="1" dirty="0"/>
                <a:t>O</a:t>
              </a:r>
              <a:r>
                <a:rPr lang="en-US" altLang="ru-RU" sz="2800" baseline="-25000" dirty="0"/>
                <a:t>1</a:t>
              </a:r>
              <a:r>
                <a:rPr lang="en-US" altLang="ru-RU" sz="2800" i="1" dirty="0"/>
                <a:t>O</a:t>
              </a:r>
              <a:r>
                <a:rPr lang="en-US" altLang="ru-RU" sz="2800" baseline="-25000" dirty="0"/>
                <a:t>2</a:t>
              </a:r>
              <a:r>
                <a:rPr lang="ru-RU" altLang="ru-RU" sz="2800" dirty="0"/>
                <a:t>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9FA6DD46-3695-4A29-9730-0E2C7E658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4925" y="2600706"/>
              <a:ext cx="4104456" cy="3092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648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33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Прямая </a:t>
            </a:r>
            <a:r>
              <a:rPr lang="en-US" altLang="ru-RU" sz="3200" i="1" dirty="0"/>
              <a:t>b </a:t>
            </a:r>
            <a:r>
              <a:rPr lang="ru-RU" altLang="ru-RU" sz="3200" dirty="0"/>
              <a:t>получена поворотом прямой </a:t>
            </a:r>
            <a:r>
              <a:rPr lang="en-US" altLang="ru-RU" sz="3200" i="1" dirty="0"/>
              <a:t>a</a:t>
            </a:r>
            <a:r>
              <a:rPr lang="ru-RU" altLang="ru-RU" sz="3200" i="1" dirty="0"/>
              <a:t>. </a:t>
            </a:r>
            <a:r>
              <a:rPr lang="ru-RU" altLang="ru-RU" sz="3200" dirty="0"/>
              <a:t>Укажите все возможные центры поворота.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4849CAC-2DB4-4703-80DD-0526EE6D0B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5471" y="1965214"/>
            <a:ext cx="3813057" cy="3457405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23CB449-1EC6-4BB8-9167-CC2052F13A94}"/>
              </a:ext>
            </a:extLst>
          </p:cNvPr>
          <p:cNvGrpSpPr/>
          <p:nvPr/>
        </p:nvGrpSpPr>
        <p:grpSpPr>
          <a:xfrm>
            <a:off x="0" y="1954614"/>
            <a:ext cx="9144000" cy="4749588"/>
            <a:chOff x="0" y="1954614"/>
            <a:chExt cx="9144000" cy="4749588"/>
          </a:xfrm>
        </p:grpSpPr>
        <p:sp>
          <p:nvSpPr>
            <p:cNvPr id="514052" name="Text Box 4">
              <a:extLst>
                <a:ext uri="{FF2B5EF4-FFF2-40B4-BE49-F238E27FC236}">
                  <a16:creationId xmlns:a16="http://schemas.microsoft.com/office/drawing/2014/main" id="{4B1EDBDA-5004-4B8C-B9E7-2B6AAC063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688539"/>
              <a:ext cx="91440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sz="28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2800" dirty="0"/>
                <a:t>точки </a:t>
              </a:r>
              <a:r>
                <a:rPr lang="en-US" altLang="ru-RU" sz="2800" i="1" dirty="0"/>
                <a:t>C</a:t>
              </a:r>
              <a:r>
                <a:rPr lang="ru-RU" altLang="ru-RU" sz="2800" baseline="-25000" dirty="0"/>
                <a:t>1</a:t>
              </a:r>
              <a:r>
                <a:rPr lang="en-US" altLang="ru-RU" sz="2800" dirty="0"/>
                <a:t>, </a:t>
              </a:r>
              <a:r>
                <a:rPr lang="en-US" altLang="ru-RU" sz="2800" i="1" dirty="0"/>
                <a:t>C</a:t>
              </a:r>
              <a:r>
                <a:rPr lang="en-US" altLang="ru-RU" sz="2800" baseline="-25000" dirty="0"/>
                <a:t>2</a:t>
              </a:r>
              <a:r>
                <a:rPr lang="en-US" altLang="ru-RU" sz="2800" i="1" dirty="0"/>
                <a:t> </a:t>
              </a:r>
              <a:r>
                <a:rPr lang="ru-RU" altLang="ru-RU" sz="2800" dirty="0"/>
                <a:t>биссектрис углов, образованных данными прямыми.</a:t>
              </a:r>
              <a:endParaRPr lang="ru-RU" altLang="ru-RU" sz="2800" dirty="0">
                <a:cs typeface="Times New Roman" panose="02020603050405020304" pitchFamily="18" charset="0"/>
              </a:endParaRPr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239E15DF-F1F2-442C-BC9D-3859A2FB8D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1" y="1954614"/>
              <a:ext cx="4176464" cy="373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5812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34*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2800" dirty="0"/>
              <a:t>Докажите, что для любых двух равных отрезков существует поворот, переводящий один из этих отрезков в</a:t>
            </a:r>
            <a:r>
              <a:rPr lang="ru-RU" sz="2800" dirty="0"/>
              <a:t> </a:t>
            </a:r>
            <a:r>
              <a:rPr lang="ru-RU" altLang="ru-RU" sz="2800" dirty="0"/>
              <a:t>другой.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6A85561-E8C4-41EB-97CB-D266431B8D99}"/>
              </a:ext>
            </a:extLst>
          </p:cNvPr>
          <p:cNvGrpSpPr/>
          <p:nvPr/>
        </p:nvGrpSpPr>
        <p:grpSpPr>
          <a:xfrm>
            <a:off x="225155" y="1302152"/>
            <a:ext cx="8944834" cy="2865400"/>
            <a:chOff x="199166" y="1592656"/>
            <a:chExt cx="8944834" cy="2865400"/>
          </a:xfrm>
        </p:grpSpPr>
        <p:sp>
          <p:nvSpPr>
            <p:cNvPr id="4" name="Text Box 3">
              <a:extLst>
                <a:ext uri="{FF2B5EF4-FFF2-40B4-BE49-F238E27FC236}">
                  <a16:creationId xmlns:a16="http://schemas.microsoft.com/office/drawing/2014/main" id="{976ACD57-8AEF-46FD-A880-FF76BCB0B5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7547" y="1592656"/>
              <a:ext cx="6446453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Решение. </a:t>
              </a:r>
              <a:r>
                <a:rPr lang="ru-RU" altLang="ru-RU" dirty="0"/>
                <a:t>Рассмотрим два равных отрезка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CD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endParaRPr lang="ru-RU" alt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AA75037-FAAC-4599-9A83-FC04BEB95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166" y="2047895"/>
              <a:ext cx="2095792" cy="2410161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F423F2E6-88BB-4ECA-8FC6-09C51FD3B4F8}"/>
              </a:ext>
            </a:extLst>
          </p:cNvPr>
          <p:cNvGrpSpPr/>
          <p:nvPr/>
        </p:nvGrpSpPr>
        <p:grpSpPr>
          <a:xfrm>
            <a:off x="225155" y="1735576"/>
            <a:ext cx="8921090" cy="2410161"/>
            <a:chOff x="216791" y="2060847"/>
            <a:chExt cx="8921090" cy="2410161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id="{582C46F2-144F-484E-BE0F-5DAB8A804B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428" y="2352963"/>
              <a:ext cx="6446453" cy="1323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Проведём серединные перпендикуляры к отрезкам </a:t>
              </a:r>
              <a:r>
                <a:rPr lang="en-US" altLang="ru-RU" i="1" dirty="0"/>
                <a:t>AC </a:t>
              </a:r>
              <a:r>
                <a:rPr lang="ru-RU" altLang="ru-RU" dirty="0"/>
                <a:t> и </a:t>
              </a:r>
              <a:r>
                <a:rPr lang="en-US" altLang="ru-RU" i="1" dirty="0"/>
                <a:t>BD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Предположим, что они пересекаются в точке </a:t>
              </a:r>
              <a:r>
                <a:rPr lang="en-US" altLang="ru-RU" i="1" dirty="0"/>
                <a:t>O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6BCEF8A-18FD-4C0F-B63B-30D412B14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791" y="2060847"/>
              <a:ext cx="2162477" cy="241016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67574BB-3265-40B7-828B-1660B62EB947}"/>
              </a:ext>
            </a:extLst>
          </p:cNvPr>
          <p:cNvGrpSpPr/>
          <p:nvPr/>
        </p:nvGrpSpPr>
        <p:grpSpPr>
          <a:xfrm>
            <a:off x="225155" y="1700808"/>
            <a:ext cx="8918845" cy="2410161"/>
            <a:chOff x="225155" y="2060846"/>
            <a:chExt cx="8918845" cy="2410161"/>
          </a:xfrm>
        </p:grpSpPr>
        <p:sp>
          <p:nvSpPr>
            <p:cNvPr id="13" name="Text Box 3">
              <a:extLst>
                <a:ext uri="{FF2B5EF4-FFF2-40B4-BE49-F238E27FC236}">
                  <a16:creationId xmlns:a16="http://schemas.microsoft.com/office/drawing/2014/main" id="{3C7D3DC4-AEEB-4CDC-88B2-3459B0D749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23536" y="3505617"/>
              <a:ext cx="6420464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altLang="ru-RU" sz="3200" dirty="0"/>
                <a:t>	</a:t>
              </a:r>
              <a:r>
                <a:rPr lang="ru-RU" altLang="ru-RU" dirty="0"/>
                <a:t>Треугольники </a:t>
              </a:r>
              <a:r>
                <a:rPr lang="en-US" altLang="ru-RU" i="1" dirty="0"/>
                <a:t>AOB </a:t>
              </a:r>
              <a:r>
                <a:rPr lang="ru-RU" altLang="ru-RU" dirty="0"/>
                <a:t>и </a:t>
              </a:r>
              <a:r>
                <a:rPr lang="en-US" altLang="ru-RU" i="1" dirty="0"/>
                <a:t>COD </a:t>
              </a:r>
              <a:r>
                <a:rPr lang="ru-RU" altLang="ru-RU" dirty="0"/>
                <a:t>равны по</a:t>
              </a:r>
              <a:r>
                <a:rPr lang="ru-RU" dirty="0"/>
                <a:t> </a:t>
              </a:r>
              <a:r>
                <a:rPr lang="ru-RU" altLang="ru-RU" dirty="0"/>
                <a:t>трём сторонам. 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DBC903B-99CA-483A-A313-8C7FE537B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155" y="2060846"/>
              <a:ext cx="2162477" cy="24101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AB1F83-6932-44CF-BFC1-4AD3FA8A48A9}"/>
                  </a:ext>
                </a:extLst>
              </p:cNvPr>
              <p:cNvSpPr txBox="1"/>
              <p:nvPr/>
            </p:nvSpPr>
            <p:spPr>
              <a:xfrm>
                <a:off x="25989" y="4236511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ru-RU" dirty="0"/>
                  <a:t>Следовательно,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  <m:r>
                      <a:rPr lang="en-US" alt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𝐴𝑂𝐵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𝐶𝑂𝐷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𝐵𝑂𝐶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=∠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𝐵𝑂𝐷</m:t>
                    </m:r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dirty="0">
                    <a:ea typeface="Cambria Math" panose="02040503050406030204" pitchFamily="18" charset="0"/>
                  </a:rPr>
                  <a:t> Значит, отрезок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CD </a:t>
                </a:r>
                <a:r>
                  <a:rPr lang="ru-RU" altLang="ru-RU" dirty="0">
                    <a:ea typeface="Cambria Math" panose="02040503050406030204" pitchFamily="18" charset="0"/>
                  </a:rPr>
                  <a:t>получается поворотом отрезка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AB </a:t>
                </a:r>
                <a:r>
                  <a:rPr lang="ru-RU" altLang="ru-RU" dirty="0">
                    <a:ea typeface="Cambria Math" panose="02040503050406030204" pitchFamily="18" charset="0"/>
                  </a:rPr>
                  <a:t>вокруг точки </a:t>
                </a:r>
                <a:r>
                  <a:rPr lang="en-US" altLang="ru-RU" i="1" dirty="0">
                    <a:ea typeface="Cambria Math" panose="02040503050406030204" pitchFamily="18" charset="0"/>
                  </a:rPr>
                  <a:t>O</a:t>
                </a:r>
                <a:r>
                  <a:rPr lang="ru-RU" altLang="ru-RU" dirty="0">
                    <a:ea typeface="Cambria Math" panose="02040503050406030204" pitchFamily="18" charset="0"/>
                  </a:rPr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FAB1F83-6932-44CF-BFC1-4AD3FA8A4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9" y="4236511"/>
                <a:ext cx="9144000" cy="1200329"/>
              </a:xfrm>
              <a:prstGeom prst="rect">
                <a:avLst/>
              </a:prstGeom>
              <a:blipFill>
                <a:blip r:embed="rId6" cstate="print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A790B565-A9EF-43D1-94E0-E9EBC2CF1BBD}"/>
              </a:ext>
            </a:extLst>
          </p:cNvPr>
          <p:cNvSpPr txBox="1"/>
          <p:nvPr/>
        </p:nvSpPr>
        <p:spPr>
          <a:xfrm>
            <a:off x="25989" y="55276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dirty="0"/>
              <a:t>	Случай, когда серединные перпендикуляры параллельны или</a:t>
            </a:r>
            <a:r>
              <a:rPr lang="ru-RU" dirty="0"/>
              <a:t>  </a:t>
            </a:r>
            <a:r>
              <a:rPr lang="ru-RU" altLang="ru-RU" dirty="0"/>
              <a:t> совпадают, рассмотрим на следующем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9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A790B565-A9EF-43D1-94E0-E9EBC2CF1BBD}"/>
              </a:ext>
            </a:extLst>
          </p:cNvPr>
          <p:cNvSpPr txBox="1"/>
          <p:nvPr/>
        </p:nvSpPr>
        <p:spPr>
          <a:xfrm>
            <a:off x="25989" y="11663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dirty="0"/>
              <a:t>	Если серединные перпендикуляры к отрезкам </a:t>
            </a:r>
            <a:r>
              <a:rPr lang="en-US" altLang="ru-RU" i="1" dirty="0"/>
              <a:t>AC </a:t>
            </a:r>
            <a:r>
              <a:rPr lang="ru-RU" altLang="ru-RU" dirty="0"/>
              <a:t> и </a:t>
            </a:r>
            <a:r>
              <a:rPr lang="en-US" altLang="ru-RU" i="1" dirty="0"/>
              <a:t>BD</a:t>
            </a:r>
            <a:r>
              <a:rPr lang="ru-RU" altLang="ru-RU" dirty="0"/>
              <a:t> параллельны или совпадают, то эти отрезки параллельны. </a:t>
            </a:r>
          </a:p>
          <a:p>
            <a:pPr algn="just"/>
            <a:r>
              <a:rPr lang="ru-RU" dirty="0"/>
              <a:t>	В этом случае четырёхугольник </a:t>
            </a:r>
            <a:r>
              <a:rPr lang="en-US" i="1" dirty="0"/>
              <a:t>ABCD</a:t>
            </a:r>
            <a:r>
              <a:rPr lang="ru-RU" dirty="0"/>
              <a:t> является параллелограммом или равнобедренной трапецией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9BD1201-AACE-4C43-81D6-CC64096E82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6633" y="1916832"/>
            <a:ext cx="5650733" cy="2016224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0ED8E68-5168-49DF-B56F-FA2220AA30CA}"/>
              </a:ext>
            </a:extLst>
          </p:cNvPr>
          <p:cNvGrpSpPr/>
          <p:nvPr/>
        </p:nvGrpSpPr>
        <p:grpSpPr>
          <a:xfrm>
            <a:off x="25989" y="1916832"/>
            <a:ext cx="9144000" cy="3657892"/>
            <a:chOff x="25989" y="1916832"/>
            <a:chExt cx="9144000" cy="365789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7B006B5-1FE3-4FD5-BD47-3E38E3310026}"/>
                </a:ext>
              </a:extLst>
            </p:cNvPr>
            <p:cNvSpPr txBox="1"/>
            <p:nvPr/>
          </p:nvSpPr>
          <p:spPr>
            <a:xfrm>
              <a:off x="25989" y="4005064"/>
              <a:ext cx="9144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altLang="ru-RU" dirty="0"/>
                <a:t>	В случае параллелограмма искомым центром поворота является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пересечения диагоналей</a:t>
              </a:r>
              <a:r>
                <a:rPr lang="en-US" altLang="ru-RU" i="1" dirty="0"/>
                <a:t> AD </a:t>
              </a:r>
              <a:r>
                <a:rPr lang="ru-RU" altLang="ru-RU" dirty="0"/>
                <a:t>и </a:t>
              </a:r>
              <a:r>
                <a:rPr lang="en-US" altLang="ru-RU" i="1" dirty="0"/>
                <a:t>BC.</a:t>
              </a:r>
              <a:r>
                <a:rPr lang="en-US" altLang="ru-RU" dirty="0"/>
                <a:t> </a:t>
              </a:r>
              <a:endParaRPr lang="ru-RU" altLang="ru-RU" dirty="0"/>
            </a:p>
            <a:p>
              <a:pPr algn="just"/>
              <a:r>
                <a:rPr lang="ru-RU" altLang="ru-RU" dirty="0"/>
                <a:t>	В случае трапеции искомым центром является точка </a:t>
              </a:r>
              <a:r>
                <a:rPr lang="en-US" altLang="ru-RU" i="1" dirty="0"/>
                <a:t>O </a:t>
              </a:r>
              <a:r>
                <a:rPr lang="ru-RU" altLang="ru-RU" dirty="0"/>
                <a:t>пересечения прямых </a:t>
              </a:r>
              <a:r>
                <a:rPr lang="en-US" altLang="ru-RU" i="1" dirty="0"/>
                <a:t>AB </a:t>
              </a:r>
              <a:r>
                <a:rPr lang="ru-RU" altLang="ru-RU" dirty="0"/>
                <a:t>и </a:t>
              </a:r>
              <a:r>
                <a:rPr lang="en-US" altLang="ru-RU" i="1" dirty="0"/>
                <a:t>CD</a:t>
              </a:r>
              <a:r>
                <a:rPr lang="ru-RU" altLang="ru-RU" dirty="0"/>
                <a:t>.</a:t>
              </a:r>
              <a:endParaRPr lang="ru-RU" dirty="0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8083C04-243B-4FD7-A30E-061648DE4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46633" y="1916832"/>
              <a:ext cx="6088466" cy="20162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38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>
            <a:extLst>
              <a:ext uri="{FF2B5EF4-FFF2-40B4-BE49-F238E27FC236}">
                <a16:creationId xmlns:a16="http://schemas.microsoft.com/office/drawing/2014/main" id="{4763FFCC-37D0-4D67-A679-643F52C6D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Упражнение 3</a:t>
            </a:r>
            <a:r>
              <a:rPr lang="en-US" altLang="ru-RU" sz="3600" dirty="0">
                <a:solidFill>
                  <a:srgbClr val="FF3300"/>
                </a:solidFill>
              </a:rPr>
              <a:t>5</a:t>
            </a:r>
            <a:r>
              <a:rPr lang="ru-RU" altLang="ru-RU" sz="36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514051" name="Text Box 3">
            <a:extLst>
              <a:ext uri="{FF2B5EF4-FFF2-40B4-BE49-F238E27FC236}">
                <a16:creationId xmlns:a16="http://schemas.microsoft.com/office/drawing/2014/main" id="{0359DD62-6C77-4BE2-8444-3F051718B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dirty="0"/>
              <a:t>Докажите, что если у фигуры имеется два центра симметрии </a:t>
            </a:r>
            <a:r>
              <a:rPr lang="en-US" altLang="ru-RU" i="1" dirty="0"/>
              <a:t>n</a:t>
            </a:r>
            <a:r>
              <a:rPr lang="en-US" altLang="ru-RU" dirty="0"/>
              <a:t>-</a:t>
            </a:r>
            <a:r>
              <a:rPr lang="ru-RU" altLang="ru-RU" dirty="0"/>
              <a:t>го порядка, то у неё имеется бесконечно много центров симметрии </a:t>
            </a:r>
            <a:r>
              <a:rPr lang="en-US" altLang="ru-RU" i="1" dirty="0"/>
              <a:t>n</a:t>
            </a:r>
            <a:r>
              <a:rPr lang="ru-RU" altLang="ru-RU" dirty="0"/>
              <a:t>-го порядка.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E24CAF-394E-421D-9255-4CA3F28A92E5}"/>
              </a:ext>
            </a:extLst>
          </p:cNvPr>
          <p:cNvGrpSpPr/>
          <p:nvPr/>
        </p:nvGrpSpPr>
        <p:grpSpPr>
          <a:xfrm>
            <a:off x="1" y="1266748"/>
            <a:ext cx="9144000" cy="5591252"/>
            <a:chOff x="0" y="1266748"/>
            <a:chExt cx="9144001" cy="559125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7781D68-A4B0-4F69-88C0-656FF04CA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512" y="1635726"/>
              <a:ext cx="4176463" cy="3341169"/>
            </a:xfrm>
            <a:prstGeom prst="rect">
              <a:avLst/>
            </a:prstGeom>
          </p:spPr>
        </p:pic>
        <p:sp>
          <p:nvSpPr>
            <p:cNvPr id="18" name="Text Box 3">
              <a:extLst>
                <a:ext uri="{FF2B5EF4-FFF2-40B4-BE49-F238E27FC236}">
                  <a16:creationId xmlns:a16="http://schemas.microsoft.com/office/drawing/2014/main" id="{B6A48C26-9A54-461B-A1F1-42ED5D5AEF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1" y="1266748"/>
              <a:ext cx="4572000" cy="3970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/>
                <a:t>	</a:t>
              </a:r>
              <a:r>
                <a:rPr lang="ru-RU" altLang="ru-RU" sz="2000" dirty="0"/>
                <a:t>Пусть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,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–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центры симметрии </a:t>
              </a:r>
              <a:r>
                <a:rPr lang="en-US" altLang="ru-RU" sz="2000" i="1" dirty="0"/>
                <a:t>n</a:t>
              </a:r>
              <a:r>
                <a:rPr lang="en-US" altLang="ru-RU" sz="2000" dirty="0"/>
                <a:t>-</a:t>
              </a:r>
              <a:r>
                <a:rPr lang="ru-RU" altLang="ru-RU" sz="2000" dirty="0"/>
                <a:t>го порядка. Обозначим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точку, полученную поворотом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вокруг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2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по часовой стрелки. Пусть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– точка фигуры,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1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по часовой стрелке;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2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1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стрелки;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3</a:t>
              </a:r>
              <a:r>
                <a:rPr lang="en-US" altLang="ru-RU" sz="2000" dirty="0"/>
                <a:t> – </a:t>
              </a:r>
              <a:r>
                <a:rPr lang="ru-RU" altLang="ru-RU" sz="2000" dirty="0"/>
                <a:t>точка, полученная поворотом точки </a:t>
              </a:r>
              <a:r>
                <a:rPr lang="en-US" altLang="ru-RU" sz="2000" i="1" dirty="0"/>
                <a:t>A</a:t>
              </a:r>
              <a:r>
                <a:rPr lang="ru-RU" altLang="ru-RU" sz="2000" baseline="-25000" dirty="0"/>
                <a:t>2</a:t>
              </a:r>
              <a:r>
                <a:rPr lang="ru-RU" altLang="ru-RU" sz="2000" dirty="0"/>
                <a:t> 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стрелки. 	</a:t>
              </a:r>
            </a:p>
          </p:txBody>
        </p:sp>
        <p:sp>
          <p:nvSpPr>
            <p:cNvPr id="20" name="Text Box 3">
              <a:extLst>
                <a:ext uri="{FF2B5EF4-FFF2-40B4-BE49-F238E27FC236}">
                  <a16:creationId xmlns:a16="http://schemas.microsoft.com/office/drawing/2014/main" id="{44C2C6F8-AAE7-4375-AEBF-B762C50FD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349895"/>
              <a:ext cx="9144000" cy="1508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/>
                <a:t>	</a:t>
              </a:r>
              <a:r>
                <a:rPr lang="ru-RU" altLang="ru-RU" sz="2000" dirty="0"/>
                <a:t> В программе </a:t>
              </a:r>
              <a:r>
                <a:rPr lang="en-US" altLang="ru-RU" sz="2000" dirty="0"/>
                <a:t>GeoGebra </a:t>
              </a:r>
              <a:r>
                <a:rPr lang="ru-RU" altLang="ru-RU" sz="2000" dirty="0"/>
                <a:t>можно проверить, что точка </a:t>
              </a:r>
              <a:r>
                <a:rPr lang="en-US" altLang="ru-RU" sz="2000" i="1" dirty="0"/>
                <a:t>A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получается поворотом точки </a:t>
              </a:r>
              <a:r>
                <a:rPr lang="en-US" altLang="ru-RU" sz="2000" i="1" dirty="0"/>
                <a:t>A </a:t>
              </a:r>
              <a:r>
                <a:rPr lang="ru-RU" altLang="ru-RU" sz="2000" dirty="0"/>
                <a:t>вокруг точки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на угол 360</a:t>
              </a:r>
              <a:r>
                <a:rPr lang="ru-RU" altLang="ru-RU" sz="2000" baseline="30000" dirty="0"/>
                <a:t>о</a:t>
              </a:r>
              <a:r>
                <a:rPr lang="en-US" altLang="ru-RU" sz="2000" i="1" dirty="0"/>
                <a:t>/n</a:t>
              </a:r>
              <a:r>
                <a:rPr lang="ru-RU" altLang="ru-RU" sz="2000" dirty="0"/>
                <a:t> против часовой стрелки. Значит, точка </a:t>
              </a:r>
              <a:r>
                <a:rPr lang="en-US" altLang="ru-RU" sz="2000" i="1" dirty="0"/>
                <a:t>O</a:t>
              </a:r>
              <a:r>
                <a:rPr lang="en-US" altLang="ru-RU" sz="2000" baseline="-25000" dirty="0"/>
                <a:t>3</a:t>
              </a:r>
              <a:r>
                <a:rPr lang="en-US" altLang="ru-RU" sz="2000" dirty="0"/>
                <a:t> </a:t>
              </a:r>
              <a:r>
                <a:rPr lang="ru-RU" altLang="ru-RU" sz="2000" dirty="0"/>
                <a:t>является центром симметрии фигуры Ф </a:t>
              </a:r>
              <a:r>
                <a:rPr lang="en-US" altLang="ru-RU" sz="2000" i="1" dirty="0"/>
                <a:t>n</a:t>
              </a:r>
              <a:r>
                <a:rPr lang="en-US" altLang="ru-RU" sz="2000" dirty="0"/>
                <a:t>-</a:t>
              </a:r>
              <a:r>
                <a:rPr lang="ru-RU" altLang="ru-RU" sz="2000" dirty="0"/>
                <a:t>го порядка.</a:t>
              </a:r>
            </a:p>
            <a:p>
              <a:pPr algn="just">
                <a:spcBef>
                  <a:spcPts val="0"/>
                </a:spcBef>
              </a:pPr>
              <a:r>
                <a:rPr lang="ru-RU" altLang="ru-RU" sz="2000" dirty="0"/>
                <a:t>	Попробуйте доказать это самостоятельно.</a:t>
              </a:r>
            </a:p>
          </p:txBody>
        </p:sp>
        <p:sp>
          <p:nvSpPr>
            <p:cNvPr id="21" name="Text Box 3">
              <a:extLst>
                <a:ext uri="{FF2B5EF4-FFF2-40B4-BE49-F238E27FC236}">
                  <a16:creationId xmlns:a16="http://schemas.microsoft.com/office/drawing/2014/main" id="{95FCE144-3F13-4A97-940C-AA66DC2BC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65" y="5124236"/>
              <a:ext cx="912433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en-US" altLang="ru-RU" sz="2000" dirty="0"/>
                <a:t>	</a:t>
              </a:r>
              <a:r>
                <a:rPr lang="ru-RU" altLang="ru-RU" sz="2000" dirty="0"/>
                <a:t>На рисунке показан случай </a:t>
              </a:r>
              <a:r>
                <a:rPr lang="en-US" altLang="ru-RU" sz="2000" i="1" dirty="0"/>
                <a:t>n = </a:t>
              </a:r>
              <a:r>
                <a:rPr lang="en-US" altLang="ru-RU" sz="2000" dirty="0"/>
                <a:t>3.</a:t>
              </a:r>
              <a:endParaRPr lang="ru-RU" alt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394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3466</TotalTime>
  <Words>6751</Words>
  <Application>Microsoft Office PowerPoint</Application>
  <PresentationFormat>Экран (4:3)</PresentationFormat>
  <Paragraphs>747</Paragraphs>
  <Slides>142</Slides>
  <Notes>140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142</vt:i4>
      </vt:variant>
    </vt:vector>
  </HeadingPairs>
  <TitlesOfParts>
    <vt:vector size="147" baseType="lpstr">
      <vt:lpstr>Arial</vt:lpstr>
      <vt:lpstr>Arial Black</vt:lpstr>
      <vt:lpstr>Cambria Math</vt:lpstr>
      <vt:lpstr>Times New Roman</vt:lpstr>
      <vt:lpstr>Оформление по умолчанию</vt:lpstr>
      <vt:lpstr>Движение 8 класс Презентация к § 39-41 учебника  «Геометрия. 7-9 классы»  И.М. Смирновой и В.А. Смирнова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§ 39. Центральная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34*</vt:lpstr>
      <vt:lpstr>40. Поворот. Симметрия n-го порядка</vt:lpstr>
      <vt:lpstr>Симметрия n-го порядка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Упражнение 31</vt:lpstr>
      <vt:lpstr>Упражнение 32</vt:lpstr>
      <vt:lpstr>Упражнение 33</vt:lpstr>
      <vt:lpstr>Упражнение 34*</vt:lpstr>
      <vt:lpstr>Презентация PowerPoint</vt:lpstr>
      <vt:lpstr>Упражнение 35*</vt:lpstr>
      <vt:lpstr>Упражнение 36*</vt:lpstr>
      <vt:lpstr>41. Осевая симметрия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Упражнение 18</vt:lpstr>
      <vt:lpstr>Упражнение 19</vt:lpstr>
      <vt:lpstr>Упражнение 20</vt:lpstr>
      <vt:lpstr>Упражнение 21</vt:lpstr>
      <vt:lpstr>Упражнение 22</vt:lpstr>
      <vt:lpstr>Упражнение 23</vt:lpstr>
      <vt:lpstr>Упражнение 24</vt:lpstr>
      <vt:lpstr>Упражнение 25</vt:lpstr>
      <vt:lpstr>Упражнение 26</vt:lpstr>
      <vt:lpstr>Упражнение 27</vt:lpstr>
      <vt:lpstr>Упражнение 28</vt:lpstr>
      <vt:lpstr>Упражнение 29</vt:lpstr>
      <vt:lpstr>Упражнение 30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Vladimir Smirnov</cp:lastModifiedBy>
  <cp:revision>147</cp:revision>
  <dcterms:created xsi:type="dcterms:W3CDTF">2008-04-30T05:51:18Z</dcterms:created>
  <dcterms:modified xsi:type="dcterms:W3CDTF">2022-01-13T16:06:35Z</dcterms:modified>
</cp:coreProperties>
</file>