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435" r:id="rId2"/>
    <p:sldId id="437" r:id="rId3"/>
    <p:sldId id="583" r:id="rId4"/>
    <p:sldId id="584" r:id="rId5"/>
    <p:sldId id="637" r:id="rId6"/>
    <p:sldId id="688" r:id="rId7"/>
    <p:sldId id="703" r:id="rId8"/>
    <p:sldId id="689" r:id="rId9"/>
    <p:sldId id="704" r:id="rId10"/>
    <p:sldId id="690" r:id="rId11"/>
    <p:sldId id="705" r:id="rId12"/>
    <p:sldId id="691" r:id="rId13"/>
    <p:sldId id="706" r:id="rId14"/>
    <p:sldId id="692" r:id="rId15"/>
    <p:sldId id="693" r:id="rId16"/>
    <p:sldId id="694" r:id="rId17"/>
    <p:sldId id="699" r:id="rId18"/>
    <p:sldId id="707" r:id="rId19"/>
    <p:sldId id="696" r:id="rId20"/>
    <p:sldId id="708" r:id="rId21"/>
    <p:sldId id="697" r:id="rId22"/>
    <p:sldId id="709" r:id="rId23"/>
    <p:sldId id="700" r:id="rId24"/>
    <p:sldId id="701" r:id="rId25"/>
    <p:sldId id="639" r:id="rId26"/>
    <p:sldId id="710" r:id="rId27"/>
    <p:sldId id="675" r:id="rId28"/>
    <p:sldId id="711" r:id="rId29"/>
    <p:sldId id="677" r:id="rId30"/>
    <p:sldId id="712" r:id="rId31"/>
    <p:sldId id="679" r:id="rId32"/>
    <p:sldId id="680" r:id="rId33"/>
    <p:sldId id="681" r:id="rId34"/>
    <p:sldId id="642" r:id="rId35"/>
    <p:sldId id="713" r:id="rId36"/>
    <p:sldId id="643" r:id="rId37"/>
    <p:sldId id="714" r:id="rId38"/>
    <p:sldId id="644" r:id="rId39"/>
    <p:sldId id="715" r:id="rId40"/>
    <p:sldId id="685" r:id="rId41"/>
    <p:sldId id="716" r:id="rId42"/>
    <p:sldId id="687" r:id="rId43"/>
    <p:sldId id="669" r:id="rId44"/>
    <p:sldId id="717" r:id="rId45"/>
    <p:sldId id="590" r:id="rId46"/>
    <p:sldId id="649" r:id="rId47"/>
    <p:sldId id="718" r:id="rId48"/>
    <p:sldId id="650" r:id="rId49"/>
    <p:sldId id="719" r:id="rId50"/>
    <p:sldId id="651" r:id="rId51"/>
    <p:sldId id="720" r:id="rId52"/>
    <p:sldId id="593" r:id="rId53"/>
    <p:sldId id="626" r:id="rId54"/>
    <p:sldId id="587" r:id="rId55"/>
    <p:sldId id="721" r:id="rId56"/>
    <p:sldId id="588" r:id="rId57"/>
    <p:sldId id="722" r:id="rId58"/>
    <p:sldId id="594" r:id="rId59"/>
    <p:sldId id="702" r:id="rId60"/>
    <p:sldId id="633" r:id="rId61"/>
    <p:sldId id="634" r:id="rId62"/>
    <p:sldId id="635" r:id="rId63"/>
    <p:sldId id="636" r:id="rId64"/>
    <p:sldId id="623" r:id="rId65"/>
    <p:sldId id="652" r:id="rId66"/>
    <p:sldId id="624" r:id="rId67"/>
    <p:sldId id="653" r:id="rId68"/>
    <p:sldId id="723" r:id="rId69"/>
    <p:sldId id="595" r:id="rId70"/>
    <p:sldId id="622" r:id="rId71"/>
    <p:sldId id="596" r:id="rId72"/>
    <p:sldId id="597" r:id="rId73"/>
    <p:sldId id="602" r:id="rId74"/>
    <p:sldId id="625" r:id="rId75"/>
    <p:sldId id="604" r:id="rId76"/>
    <p:sldId id="605" r:id="rId77"/>
    <p:sldId id="606" r:id="rId78"/>
    <p:sldId id="609" r:id="rId79"/>
    <p:sldId id="611" r:id="rId80"/>
    <p:sldId id="613" r:id="rId81"/>
    <p:sldId id="614" r:id="rId82"/>
    <p:sldId id="615" r:id="rId83"/>
    <p:sldId id="616" r:id="rId84"/>
    <p:sldId id="617" r:id="rId85"/>
    <p:sldId id="618" r:id="rId86"/>
    <p:sldId id="619" r:id="rId87"/>
    <p:sldId id="654" r:id="rId88"/>
    <p:sldId id="670" r:id="rId89"/>
    <p:sldId id="671" r:id="rId90"/>
    <p:sldId id="672" r:id="rId91"/>
    <p:sldId id="656" r:id="rId92"/>
    <p:sldId id="658" r:id="rId93"/>
    <p:sldId id="659" r:id="rId94"/>
    <p:sldId id="660" r:id="rId95"/>
    <p:sldId id="661" r:id="rId96"/>
    <p:sldId id="663" r:id="rId97"/>
    <p:sldId id="665" r:id="rId98"/>
    <p:sldId id="662" r:id="rId99"/>
    <p:sldId id="666" r:id="rId100"/>
    <p:sldId id="667" r:id="rId101"/>
    <p:sldId id="581" r:id="rId10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5" autoAdjust="0"/>
    <p:restoredTop sz="90929"/>
  </p:normalViewPr>
  <p:slideViewPr>
    <p:cSldViewPr>
      <p:cViewPr varScale="1">
        <p:scale>
          <a:sx n="98" d="100"/>
          <a:sy n="98" d="100"/>
        </p:scale>
        <p:origin x="3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55D47-3F0E-46BA-8362-A2F89A8971DB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0E677-96DE-486E-98D3-2C44A094E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37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5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729637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14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52843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15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82107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16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08719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17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42012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18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37546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19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39276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20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45309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21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39775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22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67045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23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94259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5018C7-BF2F-4432-9048-6CC8CDC0F473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56898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24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96525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A4F62-7527-40DE-A547-7514A12211C5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50954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A4F62-7527-40DE-A547-7514A12211C5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87360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A4F62-7527-40DE-A547-7514A12211C5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72006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A4F62-7527-40DE-A547-7514A12211C5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60497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A4F62-7527-40DE-A547-7514A12211C5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999411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A4F62-7527-40DE-A547-7514A12211C5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21599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A4F62-7527-40DE-A547-7514A12211C5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574706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3743CB5-1FC2-4484-941C-594BFE72B797}" type="slidenum">
              <a:rPr lang="ru-RU" sz="1200" smtClean="0"/>
              <a:pPr eaLnBrk="1" hangingPunct="1"/>
              <a:t>32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4422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3743CB5-1FC2-4484-941C-594BFE72B797}" type="slidenum">
              <a:rPr lang="ru-RU" sz="1200" smtClean="0"/>
              <a:pPr eaLnBrk="1" hangingPunct="1"/>
              <a:t>33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4560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5018C7-BF2F-4432-9048-6CC8CDC0F473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63302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76627-56E7-4C05-B929-FEDA91D3AC97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257358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76627-56E7-4C05-B929-FEDA91D3AC97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492878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93C913-7B60-4BDE-B5AA-04340D4F4676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17127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93C913-7B60-4BDE-B5AA-04340D4F4676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686598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A40B7E-91F3-4CA1-9216-5E96604F046A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132578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A40B7E-91F3-4CA1-9216-5E96604F046A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197843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E9F8AA0-7FDD-4D97-92C1-76EB350EDEDB}" type="slidenum">
              <a:rPr lang="ru-RU" sz="1200" smtClean="0"/>
              <a:pPr eaLnBrk="1" hangingPunct="1"/>
              <a:t>40</a:t>
            </a:fld>
            <a:endParaRPr lang="ru-RU" sz="12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099839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E9F8AA0-7FDD-4D97-92C1-76EB350EDEDB}" type="slidenum">
              <a:rPr lang="ru-RU" sz="1200" smtClean="0"/>
              <a:pPr eaLnBrk="1" hangingPunct="1"/>
              <a:t>41</a:t>
            </a:fld>
            <a:endParaRPr lang="ru-RU" sz="12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82399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3E7188A-256E-43F2-A2F8-664D5A81EB07}" type="slidenum">
              <a:rPr lang="ru-RU" sz="1200" smtClean="0"/>
              <a:pPr eaLnBrk="1" hangingPunct="1"/>
              <a:t>42</a:t>
            </a:fld>
            <a:endParaRPr lang="ru-RU" sz="12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034695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43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01753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154CCB-3A41-4A2D-B486-9FDC852E3484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717550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44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248871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9F8C795-4358-41BE-A450-5C5958D78F28}" type="slidenum">
              <a:rPr lang="ru-RU" sz="1200"/>
              <a:pPr eaLnBrk="1" hangingPunct="1"/>
              <a:t>45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964051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DC28A-F8E1-4520-919B-4C9C240DD2C5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410085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DC28A-F8E1-4520-919B-4C9C240DD2C5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675687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FEDE6-8707-4BA9-867C-76B2303DFBD9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896077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FEDE6-8707-4BA9-867C-76B2303DFBD9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255687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C9DD9B-3591-472C-8EE8-066A98A5BEA2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444815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C9DD9B-3591-472C-8EE8-066A98A5BEA2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854089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9F8C795-4358-41BE-A450-5C5958D78F28}" type="slidenum">
              <a:rPr lang="ru-RU" sz="1200"/>
              <a:pPr eaLnBrk="1" hangingPunct="1"/>
              <a:t>52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633486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9F8C795-4358-41BE-A450-5C5958D78F28}" type="slidenum">
              <a:rPr lang="ru-RU" sz="1200"/>
              <a:pPr eaLnBrk="1" hangingPunct="1"/>
              <a:t>53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50495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154CCB-3A41-4A2D-B486-9FDC852E3484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103454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921734-780F-4F64-A494-DE784FF32A1D}" type="slidenum">
              <a:rPr lang="ru-RU" sz="1200"/>
              <a:pPr eaLnBrk="1" hangingPunct="1"/>
              <a:t>54</a:t>
            </a:fld>
            <a:endParaRPr lang="ru-RU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1574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921734-780F-4F64-A494-DE784FF32A1D}" type="slidenum">
              <a:rPr lang="ru-RU" sz="1200"/>
              <a:pPr eaLnBrk="1" hangingPunct="1"/>
              <a:t>55</a:t>
            </a:fld>
            <a:endParaRPr lang="ru-RU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662383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2221FF-5A51-49E2-9AD4-45B79AEAC790}" type="slidenum">
              <a:rPr lang="ru-RU" sz="1200"/>
              <a:pPr eaLnBrk="1" hangingPunct="1"/>
              <a:t>56</a:t>
            </a:fld>
            <a:endParaRPr lang="ru-RU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458938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2221FF-5A51-49E2-9AD4-45B79AEAC790}" type="slidenum">
              <a:rPr lang="ru-RU" sz="1200"/>
              <a:pPr eaLnBrk="1" hangingPunct="1"/>
              <a:t>57</a:t>
            </a:fld>
            <a:endParaRPr lang="ru-RU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020451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2221FF-5A51-49E2-9AD4-45B79AEAC790}" type="slidenum">
              <a:rPr lang="ru-RU" sz="1200"/>
              <a:pPr eaLnBrk="1" hangingPunct="1"/>
              <a:t>58</a:t>
            </a:fld>
            <a:endParaRPr lang="ru-RU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561384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2221FF-5A51-49E2-9AD4-45B79AEAC790}" type="slidenum">
              <a:rPr lang="ru-RU" sz="1200"/>
              <a:pPr eaLnBrk="1" hangingPunct="1"/>
              <a:t>59</a:t>
            </a:fld>
            <a:endParaRPr lang="ru-RU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362750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2221FF-5A51-49E2-9AD4-45B79AEAC790}" type="slidenum">
              <a:rPr lang="ru-RU" sz="1200"/>
              <a:pPr eaLnBrk="1" hangingPunct="1"/>
              <a:t>60</a:t>
            </a:fld>
            <a:endParaRPr lang="ru-RU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848882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2221FF-5A51-49E2-9AD4-45B79AEAC790}" type="slidenum">
              <a:rPr lang="ru-RU" sz="1200"/>
              <a:pPr eaLnBrk="1" hangingPunct="1"/>
              <a:t>61</a:t>
            </a:fld>
            <a:endParaRPr lang="ru-RU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632196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2221FF-5A51-49E2-9AD4-45B79AEAC790}" type="slidenum">
              <a:rPr lang="ru-RU" sz="1200"/>
              <a:pPr eaLnBrk="1" hangingPunct="1"/>
              <a:t>62</a:t>
            </a:fld>
            <a:endParaRPr lang="ru-RU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317206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2221FF-5A51-49E2-9AD4-45B79AEAC790}" type="slidenum">
              <a:rPr lang="ru-RU" sz="1200"/>
              <a:pPr eaLnBrk="1" hangingPunct="1"/>
              <a:t>63</a:t>
            </a:fld>
            <a:endParaRPr lang="ru-RU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83521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D5F638-31F1-4C21-8653-34755ED93D9D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784236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7CB029A-14AD-4475-B96C-083ACAB2B3D3}" type="slidenum">
              <a:rPr lang="ru-RU" sz="1200"/>
              <a:pPr eaLnBrk="1" hangingPunct="1"/>
              <a:t>64</a:t>
            </a:fld>
            <a:endParaRPr lang="ru-RU" sz="1200"/>
          </a:p>
        </p:txBody>
      </p:sp>
      <p:sp>
        <p:nvSpPr>
          <p:cNvPr id="645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178491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1637F-A7B7-470B-82D8-C77C3D27C921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475270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7CB029A-14AD-4475-B96C-083ACAB2B3D3}" type="slidenum">
              <a:rPr lang="ru-RU" sz="1200"/>
              <a:pPr eaLnBrk="1" hangingPunct="1"/>
              <a:t>66</a:t>
            </a:fld>
            <a:endParaRPr lang="ru-RU" sz="1200"/>
          </a:p>
        </p:txBody>
      </p:sp>
      <p:sp>
        <p:nvSpPr>
          <p:cNvPr id="645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819549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0742F1-37C0-4CCC-B983-CEE1C7C4A29F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8078032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0742F1-37C0-4CCC-B983-CEE1C7C4A29F}" type="slidenum">
              <a:rPr lang="ru-RU" altLang="ru-RU"/>
              <a:pPr/>
              <a:t>68</a:t>
            </a:fld>
            <a:endParaRPr lang="ru-RU" altLang="ru-RU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90954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C8D5E6-A4E1-41D2-8C2E-2A63628FB89A}" type="slidenum">
              <a:rPr lang="ru-RU" altLang="ru-RU" smtClean="0"/>
              <a:pPr>
                <a:spcBef>
                  <a:spcPct val="0"/>
                </a:spcBef>
              </a:pPr>
              <a:t>69</a:t>
            </a:fld>
            <a:endParaRPr lang="ru-RU" altLang="ru-RU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464260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BCEA8A-F01A-467B-8293-77A6BFADD12D}" type="slidenum">
              <a:rPr lang="ru-RU" altLang="ru-RU" smtClean="0"/>
              <a:pPr>
                <a:spcBef>
                  <a:spcPct val="0"/>
                </a:spcBef>
              </a:pPr>
              <a:t>70</a:t>
            </a:fld>
            <a:endParaRPr lang="ru-RU" alt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006433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B99506-0D5F-42CE-AF99-C7773A26C89B}" type="slidenum">
              <a:rPr lang="ru-RU" altLang="ru-RU" smtClean="0"/>
              <a:pPr>
                <a:spcBef>
                  <a:spcPct val="0"/>
                </a:spcBef>
              </a:pPr>
              <a:t>71</a:t>
            </a:fld>
            <a:endParaRPr lang="ru-RU" altLang="ru-RU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727128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217B435-0E48-469A-8335-04BD96BFA20E}" type="slidenum">
              <a:rPr lang="ru-RU" altLang="ru-RU" smtClean="0"/>
              <a:pPr>
                <a:spcBef>
                  <a:spcPct val="0"/>
                </a:spcBef>
              </a:pPr>
              <a:t>72</a:t>
            </a:fld>
            <a:endParaRPr lang="ru-RU" altLang="ru-RU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9714190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B389B5B-B42A-4AB0-9882-96D59B6106C7}" type="slidenum">
              <a:rPr lang="ru-RU" altLang="ru-RU" smtClean="0"/>
              <a:pPr>
                <a:spcBef>
                  <a:spcPct val="0"/>
                </a:spcBef>
              </a:pPr>
              <a:t>73</a:t>
            </a:fld>
            <a:endParaRPr lang="ru-RU" alt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66691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D5F638-31F1-4C21-8653-34755ED93D9D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241124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2FA2ACA-304F-4412-8D11-8F3984E5D7D2}" type="slidenum">
              <a:rPr lang="ru-RU" altLang="ru-RU" smtClean="0"/>
              <a:pPr>
                <a:spcBef>
                  <a:spcPct val="0"/>
                </a:spcBef>
              </a:pPr>
              <a:t>74</a:t>
            </a:fld>
            <a:endParaRPr lang="ru-RU" altLang="ru-RU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939577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C53390-E342-4FAA-849B-DC4D1C21E27D}" type="slidenum">
              <a:rPr lang="ru-RU" altLang="ru-RU" smtClean="0"/>
              <a:pPr>
                <a:spcBef>
                  <a:spcPct val="0"/>
                </a:spcBef>
              </a:pPr>
              <a:t>75</a:t>
            </a:fld>
            <a:endParaRPr lang="ru-RU" altLang="ru-RU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167722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CEE35D9-F750-4CEA-BB25-59ECEA2251ED}" type="slidenum">
              <a:rPr lang="ru-RU" altLang="ru-RU" smtClean="0"/>
              <a:pPr>
                <a:spcBef>
                  <a:spcPct val="0"/>
                </a:spcBef>
              </a:pPr>
              <a:t>76</a:t>
            </a:fld>
            <a:endParaRPr lang="ru-RU" altLang="ru-RU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697674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2E6919C-B136-4C5D-97E7-2711582D736C}" type="slidenum">
              <a:rPr lang="ru-RU" altLang="ru-RU" smtClean="0"/>
              <a:pPr>
                <a:spcBef>
                  <a:spcPct val="0"/>
                </a:spcBef>
              </a:pPr>
              <a:t>77</a:t>
            </a:fld>
            <a:endParaRPr lang="ru-RU" altLang="ru-RU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3388691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082B74-4522-4F9A-82F4-C0F3DFAA7155}" type="slidenum">
              <a:rPr lang="ru-RU" altLang="ru-RU" smtClean="0"/>
              <a:pPr>
                <a:spcBef>
                  <a:spcPct val="0"/>
                </a:spcBef>
              </a:pPr>
              <a:t>78</a:t>
            </a:fld>
            <a:endParaRPr lang="ru-RU" altLang="ru-RU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9209930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B895CA-AF6F-41E1-AADF-FB079A0884FF}" type="slidenum">
              <a:rPr lang="ru-RU" altLang="ru-RU" smtClean="0"/>
              <a:pPr>
                <a:spcBef>
                  <a:spcPct val="0"/>
                </a:spcBef>
              </a:pPr>
              <a:t>79</a:t>
            </a:fld>
            <a:endParaRPr lang="ru-RU" altLang="ru-RU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835732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43A5E3-8381-4000-862D-35A82746B9EA}" type="slidenum">
              <a:rPr lang="ru-RU" altLang="ru-RU" smtClean="0"/>
              <a:pPr>
                <a:spcBef>
                  <a:spcPct val="0"/>
                </a:spcBef>
              </a:pPr>
              <a:t>80</a:t>
            </a:fld>
            <a:endParaRPr lang="ru-RU" altLang="ru-RU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6675984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1CF81AC-6C1A-4754-BC8A-E45B357566A8}" type="slidenum">
              <a:rPr lang="ru-RU" altLang="ru-RU" smtClean="0"/>
              <a:pPr>
                <a:spcBef>
                  <a:spcPct val="0"/>
                </a:spcBef>
              </a:pPr>
              <a:t>81</a:t>
            </a:fld>
            <a:endParaRPr lang="ru-RU" altLang="ru-RU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50422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B891B7-9F51-44F9-BD09-E882B2789FAD}" type="slidenum">
              <a:rPr lang="ru-RU" altLang="ru-RU" smtClean="0"/>
              <a:pPr>
                <a:spcBef>
                  <a:spcPct val="0"/>
                </a:spcBef>
              </a:pPr>
              <a:t>82</a:t>
            </a:fld>
            <a:endParaRPr lang="ru-RU" altLang="ru-RU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6400836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349DF18-2F09-4185-9487-186552E3FCC8}" type="slidenum">
              <a:rPr lang="ru-RU" altLang="ru-RU" smtClean="0"/>
              <a:pPr>
                <a:spcBef>
                  <a:spcPct val="0"/>
                </a:spcBef>
              </a:pPr>
              <a:t>83</a:t>
            </a:fld>
            <a:endParaRPr lang="ru-RU" altLang="ru-RU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82329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A92C8C-24E1-4841-B2EC-67B545A28A73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7695440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0BE40AE-1E0D-447D-88BF-0A1D2283AEE9}" type="slidenum">
              <a:rPr lang="ru-RU" altLang="ru-RU" smtClean="0"/>
              <a:pPr>
                <a:spcBef>
                  <a:spcPct val="0"/>
                </a:spcBef>
              </a:pPr>
              <a:t>84</a:t>
            </a:fld>
            <a:endParaRPr lang="ru-RU" altLang="ru-RU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228827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99EDA4A-414E-4030-BC30-730FB3276208}" type="slidenum">
              <a:rPr lang="ru-RU" altLang="ru-RU" smtClean="0"/>
              <a:pPr>
                <a:spcBef>
                  <a:spcPct val="0"/>
                </a:spcBef>
              </a:pPr>
              <a:t>85</a:t>
            </a:fld>
            <a:endParaRPr lang="ru-RU" altLang="ru-RU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457529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50FF1BB-05D2-44FE-972A-F63F2D35B7BA}" type="slidenum">
              <a:rPr lang="ru-RU" altLang="ru-RU" smtClean="0"/>
              <a:pPr>
                <a:spcBef>
                  <a:spcPct val="0"/>
                </a:spcBef>
              </a:pPr>
              <a:t>86</a:t>
            </a:fld>
            <a:endParaRPr lang="ru-RU" altLang="ru-RU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7973614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87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172591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FDB81433-42A2-4B01-8ABE-46D5468F3345}" type="slidenum">
              <a:rPr lang="ru-RU" sz="1200"/>
              <a:pPr eaLnBrk="1" hangingPunct="1"/>
              <a:t>88</a:t>
            </a:fld>
            <a:endParaRPr lang="ru-RU" sz="12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7698897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FDB81433-42A2-4B01-8ABE-46D5468F3345}" type="slidenum">
              <a:rPr lang="ru-RU" sz="1200"/>
              <a:pPr eaLnBrk="1" hangingPunct="1"/>
              <a:t>89</a:t>
            </a:fld>
            <a:endParaRPr lang="ru-RU" sz="12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417118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FDB81433-42A2-4B01-8ABE-46D5468F3345}" type="slidenum">
              <a:rPr lang="ru-RU" sz="1200"/>
              <a:pPr eaLnBrk="1" hangingPunct="1"/>
              <a:t>90</a:t>
            </a:fld>
            <a:endParaRPr lang="ru-RU" sz="12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9964856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91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54200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92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2637565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93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63365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A92C8C-24E1-4841-B2EC-67B545A28A73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291880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94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590846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95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9645282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96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6481792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97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5917667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98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6566941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99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3203763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178147-FE39-4BA7-9129-CD46160AB6EC}" type="slidenum">
              <a:rPr lang="ru-RU" sz="1200" smtClean="0"/>
              <a:pPr eaLnBrk="1" hangingPunct="1"/>
              <a:t>100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25626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F3E6E-ACD7-4C5B-9184-CBB2281A20A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24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8AC7E-C8D9-46BB-8CC3-843BC5F61A9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64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C8890-0A13-48A7-B2DB-748B03F976E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6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68F22-11BA-4D0E-A233-0C76300652A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04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3D0DD-2DE3-4F4B-BE87-B98054DC041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00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406AD-5F0B-40F1-934D-680F7324E31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80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F0CA0-C365-4FE2-9BD4-31B8A5299E4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83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83536-8292-48C2-844E-10611AD0EA6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18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1DA6B-3281-4421-9C24-6F83840074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01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A880D-9C5E-481E-8043-7B6D0815C14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879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4A6CE-B59D-408F-8555-410423B014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60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89B32B0-1281-4E1A-B4F3-60148745A6E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101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geogebra.org/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ti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280920" cy="223224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Arial Black" pitchFamily="34" charset="0"/>
              </a:rPr>
              <a:t>Наглядная геометрия</a:t>
            </a:r>
            <a:br>
              <a:rPr lang="ru-RU" sz="36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Прямые, отрезки, углы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914400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180000" algn="just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доктор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физико-математических наук,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заведующий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кафедрой элементарной математики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МПГУ,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автор учебников по геометрии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для 5-6 7-9 и 10-11 классов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3200" dirty="0" smtClean="0"/>
              <a:t>3. </a:t>
            </a:r>
            <a:r>
              <a:rPr lang="ru-RU" altLang="ru-RU" sz="3200" dirty="0" smtClean="0">
                <a:cs typeface="Times New Roman" panose="02020603050405020304" pitchFamily="18" charset="0"/>
              </a:rPr>
              <a:t>Через </a:t>
            </a:r>
            <a:r>
              <a:rPr lang="ru-RU" altLang="ru-RU" sz="3200" dirty="0">
                <a:cs typeface="Times New Roman" panose="02020603050405020304" pitchFamily="18" charset="0"/>
              </a:rPr>
              <a:t>точку </a:t>
            </a:r>
            <a:r>
              <a:rPr lang="en-US" altLang="ru-RU" sz="3200" i="1" dirty="0">
                <a:cs typeface="Times New Roman" panose="02020603050405020304" pitchFamily="18" charset="0"/>
              </a:rPr>
              <a:t>C </a:t>
            </a:r>
            <a:r>
              <a:rPr lang="ru-RU" altLang="ru-RU" sz="3200" dirty="0">
                <a:cs typeface="Times New Roman" panose="02020603050405020304" pitchFamily="18" charset="0"/>
              </a:rPr>
              <a:t>проведите прямую, параллельную прямой </a:t>
            </a:r>
            <a:r>
              <a:rPr lang="en-US" altLang="ru-RU" sz="3200" i="1" dirty="0">
                <a:cs typeface="Times New Roman" panose="02020603050405020304" pitchFamily="18" charset="0"/>
              </a:rPr>
              <a:t>AB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70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88840"/>
            <a:ext cx="3119437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0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674"/>
            <a:ext cx="913345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	Используя инструмент «Угол», можно находить величину угла. Для этого нужно выбрать этот инструмент и нажать левой </a:t>
            </a:r>
            <a:r>
              <a:rPr lang="ru-RU" dirty="0"/>
              <a:t>кнопкой мыши </a:t>
            </a:r>
            <a:r>
              <a:rPr lang="ru-RU" dirty="0" smtClean="0"/>
              <a:t>последовательно на стороны угла. </a:t>
            </a:r>
            <a:r>
              <a:rPr lang="ru-RU" dirty="0"/>
              <a:t>На экране появится </a:t>
            </a:r>
            <a:r>
              <a:rPr lang="ru-RU" dirty="0" smtClean="0"/>
              <a:t>градусная величина угла с заданной точностью.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844824"/>
            <a:ext cx="6048672" cy="45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188640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1772816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дом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116632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2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098" name="Group 10"/>
          <p:cNvGrpSpPr>
            <a:grpSpLocks/>
          </p:cNvGrpSpPr>
          <p:nvPr/>
        </p:nvGrpSpPr>
        <p:grpSpPr bwMode="auto">
          <a:xfrm>
            <a:off x="972345" y="1700213"/>
            <a:ext cx="7924800" cy="3214688"/>
            <a:chOff x="-432" y="1071"/>
            <a:chExt cx="4992" cy="2025"/>
          </a:xfrm>
        </p:grpSpPr>
        <p:sp>
          <p:nvSpPr>
            <p:cNvPr id="217094" name="Text Box 6"/>
            <p:cNvSpPr txBox="1">
              <a:spLocks noChangeArrowheads="1"/>
            </p:cNvSpPr>
            <p:nvPr/>
          </p:nvSpPr>
          <p:spPr bwMode="auto">
            <a:xfrm>
              <a:off x="-432" y="1071"/>
              <a:ext cx="499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 </a:t>
              </a:r>
              <a:endParaRPr lang="ru-RU" altLang="ru-RU" sz="3200" dirty="0"/>
            </a:p>
          </p:txBody>
        </p:sp>
        <p:pic>
          <p:nvPicPr>
            <p:cNvPr id="21709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" y="1162"/>
              <a:ext cx="1965" cy="1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230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3200" dirty="0" smtClean="0"/>
              <a:t>4. </a:t>
            </a:r>
            <a:r>
              <a:rPr lang="ru-RU" altLang="ru-RU" sz="3200" dirty="0" smtClean="0">
                <a:cs typeface="Times New Roman" panose="02020603050405020304" pitchFamily="18" charset="0"/>
              </a:rPr>
              <a:t>Через </a:t>
            </a:r>
            <a:r>
              <a:rPr lang="ru-RU" altLang="ru-RU" sz="3200" dirty="0">
                <a:cs typeface="Times New Roman" panose="02020603050405020304" pitchFamily="18" charset="0"/>
              </a:rPr>
              <a:t>точку </a:t>
            </a:r>
            <a:r>
              <a:rPr lang="en-US" altLang="ru-RU" sz="3200" i="1" dirty="0">
                <a:cs typeface="Times New Roman" panose="02020603050405020304" pitchFamily="18" charset="0"/>
              </a:rPr>
              <a:t>C </a:t>
            </a:r>
            <a:r>
              <a:rPr lang="ru-RU" altLang="ru-RU" sz="3200" dirty="0">
                <a:cs typeface="Times New Roman" panose="02020603050405020304" pitchFamily="18" charset="0"/>
              </a:rPr>
              <a:t>проведите прямую, параллельную прямой </a:t>
            </a:r>
            <a:r>
              <a:rPr lang="en-US" altLang="ru-RU" sz="3200" i="1" dirty="0">
                <a:cs typeface="Times New Roman" panose="02020603050405020304" pitchFamily="18" charset="0"/>
              </a:rPr>
              <a:t>AB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91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6832"/>
            <a:ext cx="3130550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13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46" name="Group 10"/>
          <p:cNvGrpSpPr>
            <a:grpSpLocks/>
          </p:cNvGrpSpPr>
          <p:nvPr/>
        </p:nvGrpSpPr>
        <p:grpSpPr bwMode="auto">
          <a:xfrm>
            <a:off x="828130" y="1700213"/>
            <a:ext cx="7924800" cy="3162300"/>
            <a:chOff x="-795" y="1071"/>
            <a:chExt cx="4992" cy="1992"/>
          </a:xfrm>
        </p:grpSpPr>
        <p:sp>
          <p:nvSpPr>
            <p:cNvPr id="219142" name="Text Box 6"/>
            <p:cNvSpPr txBox="1">
              <a:spLocks noChangeArrowheads="1"/>
            </p:cNvSpPr>
            <p:nvPr/>
          </p:nvSpPr>
          <p:spPr bwMode="auto">
            <a:xfrm>
              <a:off x="-795" y="1071"/>
              <a:ext cx="499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 </a:t>
              </a:r>
              <a:endParaRPr lang="ru-RU" altLang="ru-RU" sz="3200" dirty="0"/>
            </a:p>
          </p:txBody>
        </p:sp>
        <p:pic>
          <p:nvPicPr>
            <p:cNvPr id="21914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" y="1117"/>
              <a:ext cx="1972" cy="1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3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9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-23812" y="727735"/>
            <a:ext cx="9167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200" dirty="0"/>
              <a:t>	</a:t>
            </a:r>
            <a:r>
              <a:rPr lang="ru-RU" sz="3200" dirty="0" smtClean="0"/>
              <a:t>5. Укажите </a:t>
            </a:r>
            <a:r>
              <a:rPr lang="ru-RU" sz="3200" dirty="0"/>
              <a:t>прямые, </a:t>
            </a:r>
            <a:r>
              <a:rPr lang="ru-RU" sz="3200" dirty="0" smtClean="0"/>
              <a:t>пересекающие </a:t>
            </a:r>
            <a:r>
              <a:rPr lang="ru-RU" sz="3200" dirty="0"/>
              <a:t>прямую </a:t>
            </a:r>
            <a:r>
              <a:rPr lang="en-US" sz="3200" i="1" dirty="0"/>
              <a:t>a</a:t>
            </a:r>
            <a:r>
              <a:rPr lang="ru-RU" sz="3200" dirty="0"/>
              <a:t>.</a:t>
            </a: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12510"/>
            <a:ext cx="3384376" cy="354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64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7504" y="666144"/>
            <a:ext cx="89289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ru-RU" sz="3200" dirty="0" smtClean="0">
                <a:cs typeface="Times New Roman" pitchFamily="18" charset="0"/>
              </a:rPr>
              <a:t>6. Укажите </a:t>
            </a:r>
            <a:r>
              <a:rPr lang="ru-RU" sz="3200" dirty="0">
                <a:cs typeface="Times New Roman" pitchFamily="18" charset="0"/>
              </a:rPr>
              <a:t>пары параллельных прямых.</a:t>
            </a:r>
            <a:r>
              <a:rPr lang="ru-RU" sz="3200" dirty="0"/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3335982" cy="339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43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476672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charset="0"/>
              </a:rPr>
              <a:t>	</a:t>
            </a:r>
            <a:r>
              <a:rPr lang="ru-RU" sz="3200" dirty="0" smtClean="0">
                <a:cs typeface="Times New Roman" charset="0"/>
              </a:rPr>
              <a:t>7. Какая </a:t>
            </a:r>
            <a:r>
              <a:rPr lang="ru-RU" sz="3200" dirty="0">
                <a:cs typeface="Times New Roman" charset="0"/>
              </a:rPr>
              <a:t>прямая, из указанных на рисунке, перпендикулярна прямой: а) </a:t>
            </a:r>
            <a:r>
              <a:rPr lang="en-US" sz="3200" i="1" dirty="0">
                <a:cs typeface="Times New Roman" charset="0"/>
              </a:rPr>
              <a:t>a</a:t>
            </a:r>
            <a:r>
              <a:rPr lang="ru-RU" sz="3200" dirty="0">
                <a:cs typeface="Times New Roman" charset="0"/>
              </a:rPr>
              <a:t>; б) </a:t>
            </a:r>
            <a:r>
              <a:rPr lang="en-US" sz="3200" i="1" dirty="0">
                <a:cs typeface="Times New Roman" charset="0"/>
              </a:rPr>
              <a:t>b</a:t>
            </a:r>
            <a:r>
              <a:rPr lang="ru-RU" sz="3200" dirty="0">
                <a:cs typeface="Times New Roman" charset="0"/>
              </a:rPr>
              <a:t>; в) </a:t>
            </a:r>
            <a:r>
              <a:rPr lang="ru-RU" sz="3200" i="1" dirty="0">
                <a:cs typeface="Times New Roman" charset="0"/>
              </a:rPr>
              <a:t>с</a:t>
            </a:r>
            <a:r>
              <a:rPr lang="ru-RU" sz="3200" dirty="0">
                <a:cs typeface="Times New Roman" charset="0"/>
              </a:rPr>
              <a:t>; г) </a:t>
            </a:r>
            <a:r>
              <a:rPr lang="en-US" sz="3200" i="1" dirty="0">
                <a:cs typeface="Times New Roman" charset="0"/>
              </a:rPr>
              <a:t>d</a:t>
            </a:r>
            <a:r>
              <a:rPr lang="ru-RU" sz="3200" dirty="0">
                <a:cs typeface="Times New Roman" charset="0"/>
              </a:rPr>
              <a:t>?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3066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63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93" y="21371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 smtClean="0"/>
              <a:t>	</a:t>
            </a:r>
            <a:r>
              <a:rPr lang="en-US" sz="2800" dirty="0"/>
              <a:t>8</a:t>
            </a:r>
            <a:r>
              <a:rPr lang="ru-RU" sz="2800" dirty="0" smtClean="0"/>
              <a:t>. На </a:t>
            </a:r>
            <a:r>
              <a:rPr lang="ru-RU" sz="2800" dirty="0"/>
              <a:t>клетчатой бумаге через точку </a:t>
            </a:r>
            <a:r>
              <a:rPr lang="en-US" sz="2800" i="1" dirty="0"/>
              <a:t>A</a:t>
            </a:r>
            <a:r>
              <a:rPr lang="en-US" sz="2800" i="1" dirty="0" smtClean="0"/>
              <a:t> </a:t>
            </a:r>
            <a:r>
              <a:rPr lang="ru-RU" sz="2800" dirty="0"/>
              <a:t>проведите прямую, перпендикулярную прямой </a:t>
            </a:r>
            <a:r>
              <a:rPr lang="en-US" sz="2800" i="1" dirty="0"/>
              <a:t>b</a:t>
            </a:r>
            <a:r>
              <a:rPr lang="ru-RU" sz="2800" dirty="0" smtClean="0"/>
              <a:t>. 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412776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15616" y="1461334"/>
            <a:ext cx="5208026" cy="3191802"/>
            <a:chOff x="1115616" y="1461334"/>
            <a:chExt cx="5208026" cy="3191802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115616" y="1461334"/>
              <a:ext cx="2016224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 </a:t>
              </a:r>
              <a:endParaRPr lang="ru-RU" altLang="ru-RU" sz="3200" dirty="0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1840" y="1461334"/>
              <a:ext cx="3191802" cy="31918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69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93" y="21371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 smtClean="0"/>
              <a:t>	</a:t>
            </a:r>
            <a:r>
              <a:rPr lang="ru-RU" sz="3200" dirty="0"/>
              <a:t>9</a:t>
            </a:r>
            <a:r>
              <a:rPr lang="ru-RU" sz="3200" dirty="0" smtClean="0"/>
              <a:t>. На </a:t>
            </a:r>
            <a:r>
              <a:rPr lang="ru-RU" sz="3200" dirty="0"/>
              <a:t>клетчатой бумаге через точку </a:t>
            </a:r>
            <a:r>
              <a:rPr lang="en-US" sz="3200" i="1" dirty="0"/>
              <a:t>A</a:t>
            </a:r>
            <a:r>
              <a:rPr lang="en-US" sz="3200" i="1" dirty="0" smtClean="0"/>
              <a:t> </a:t>
            </a:r>
            <a:r>
              <a:rPr lang="ru-RU" sz="3200" dirty="0"/>
              <a:t>проведите прямую, перпендикулярную прямой </a:t>
            </a:r>
            <a:r>
              <a:rPr lang="en-US" sz="3200" i="1" dirty="0"/>
              <a:t>b</a:t>
            </a:r>
            <a:r>
              <a:rPr lang="ru-RU" sz="3200" dirty="0" smtClean="0"/>
              <a:t>.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05" y="1412776"/>
            <a:ext cx="338437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8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179512" y="260648"/>
            <a:ext cx="89644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800" dirty="0" smtClean="0">
                <a:solidFill>
                  <a:srgbClr val="FF0000"/>
                </a:solidFill>
              </a:rPr>
              <a:t>Учебники по наглядной геометрии для 5, 6 классов издательства </a:t>
            </a:r>
            <a:r>
              <a:rPr lang="ru-RU" sz="2800" dirty="0">
                <a:solidFill>
                  <a:srgbClr val="FF0000"/>
                </a:solidFill>
              </a:rPr>
              <a:t>«Мнемозина</a:t>
            </a:r>
            <a:r>
              <a:rPr lang="ru-RU" sz="2800" dirty="0" smtClean="0">
                <a:solidFill>
                  <a:srgbClr val="FF0000"/>
                </a:solidFill>
              </a:rPr>
              <a:t>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4720"/>
            <a:ext cx="3525130" cy="49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22301"/>
            <a:ext cx="3515022" cy="491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5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899592" y="1411089"/>
            <a:ext cx="5114255" cy="3098031"/>
            <a:chOff x="899592" y="1123056"/>
            <a:chExt cx="5114255" cy="3098031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899592" y="1123056"/>
              <a:ext cx="2016224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 </a:t>
              </a:r>
              <a:endParaRPr lang="ru-RU" altLang="ru-RU" sz="3200" dirty="0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5816" y="1123056"/>
              <a:ext cx="3098031" cy="3098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53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93" y="21371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 smtClean="0"/>
              <a:t>	</a:t>
            </a:r>
            <a:r>
              <a:rPr lang="ru-RU" sz="3200" dirty="0" smtClean="0"/>
              <a:t>10. На </a:t>
            </a:r>
            <a:r>
              <a:rPr lang="ru-RU" sz="3200" dirty="0"/>
              <a:t>клетчатой бумаге через точку </a:t>
            </a:r>
            <a:r>
              <a:rPr lang="en-US" sz="3200" i="1" dirty="0"/>
              <a:t>A</a:t>
            </a:r>
            <a:r>
              <a:rPr lang="en-US" sz="3200" i="1" dirty="0" smtClean="0"/>
              <a:t> </a:t>
            </a:r>
            <a:r>
              <a:rPr lang="ru-RU" sz="3200" dirty="0"/>
              <a:t>проведите прямую, перпендикулярную прямой </a:t>
            </a:r>
            <a:r>
              <a:rPr lang="en-US" sz="3200" i="1" dirty="0"/>
              <a:t>b</a:t>
            </a:r>
            <a:r>
              <a:rPr lang="ru-RU" sz="3200" dirty="0" smtClean="0"/>
              <a:t>. 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268760"/>
            <a:ext cx="36004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043608" y="1317073"/>
            <a:ext cx="5568311" cy="3336063"/>
            <a:chOff x="1043608" y="1317073"/>
            <a:chExt cx="5568311" cy="3336063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043608" y="1317073"/>
              <a:ext cx="2016224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 </a:t>
              </a:r>
              <a:endParaRPr lang="ru-RU" altLang="ru-RU" sz="3200" dirty="0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5856" y="1317073"/>
              <a:ext cx="3336063" cy="3336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948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698" y="188640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 используя линейку, скажите, какие две линии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рисунке 3 изображают одну и ту же прямую. Ответ проверьте с помощью линейки.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58" y="1700808"/>
            <a:ext cx="3984248" cy="31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000" y="476672"/>
            <a:ext cx="88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 используя линейку, скажите, являются ли линии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изображённые на рисунке 4, прямыми или нет. Ответ проверьте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dirty="0" smtClean="0"/>
              <a:t> 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помощью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линейки.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101" y="1966708"/>
            <a:ext cx="5715798" cy="2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6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80227" y="4747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en-US" altLang="ru-RU" sz="2800" dirty="0" smtClean="0"/>
              <a:t>1</a:t>
            </a:r>
            <a:r>
              <a:rPr lang="en-US" altLang="ru-RU" sz="2800" dirty="0"/>
              <a:t>3</a:t>
            </a:r>
            <a:r>
              <a:rPr lang="en-US" altLang="ru-RU" sz="2800" dirty="0" smtClean="0"/>
              <a:t>. </a:t>
            </a:r>
            <a:r>
              <a:rPr lang="ru-RU" altLang="ru-RU" sz="2800" dirty="0" smtClean="0"/>
              <a:t>Изобразите три точки, как показано на рисунке. 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Проведите </a:t>
            </a:r>
            <a:r>
              <a:rPr lang="ru-RU" altLang="ru-RU" sz="2800" dirty="0">
                <a:cs typeface="Times New Roman" panose="02020603050405020304" pitchFamily="18" charset="0"/>
              </a:rPr>
              <a:t>прямые, проходящие через различные пары из данных точек. Сколько всего таких прямых?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772816"/>
            <a:ext cx="3184790" cy="26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4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259632" y="1689321"/>
            <a:ext cx="5085384" cy="2722530"/>
            <a:chOff x="1259632" y="1689321"/>
            <a:chExt cx="5085384" cy="2722530"/>
          </a:xfrm>
        </p:grpSpPr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259632" y="1689321"/>
              <a:ext cx="2514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 </a:t>
              </a:r>
              <a:r>
                <a:rPr lang="en-US" altLang="ru-RU" sz="3200" dirty="0"/>
                <a:t>3</a:t>
              </a:r>
              <a:r>
                <a:rPr lang="ru-RU" altLang="ru-RU" sz="3200" dirty="0" smtClean="0"/>
                <a:t>. </a:t>
              </a:r>
              <a:endParaRPr lang="ru-RU" altLang="ru-RU" sz="3200" dirty="0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5856" y="1844824"/>
              <a:ext cx="3069160" cy="2567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912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 smtClean="0"/>
              <a:t>1</a:t>
            </a:r>
            <a:r>
              <a:rPr lang="en-US" altLang="ru-RU" sz="2800" dirty="0" smtClean="0"/>
              <a:t>4</a:t>
            </a:r>
            <a:r>
              <a:rPr lang="ru-RU" altLang="ru-RU" sz="2800" dirty="0" smtClean="0"/>
              <a:t>. Изобразите четыре точки, как показано на рисунке. 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Проведите </a:t>
            </a:r>
            <a:r>
              <a:rPr lang="ru-RU" altLang="ru-RU" sz="2800" dirty="0">
                <a:cs typeface="Times New Roman" panose="02020603050405020304" pitchFamily="18" charset="0"/>
              </a:rPr>
              <a:t>прямые, проходящие через различные пары из данных точек. Сколько всего таких прямых?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420888"/>
            <a:ext cx="3160221" cy="316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9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83568" y="1916832"/>
            <a:ext cx="5616624" cy="2942536"/>
            <a:chOff x="683568" y="1916832"/>
            <a:chExt cx="5616624" cy="2942536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683568" y="1916832"/>
              <a:ext cx="2514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 </a:t>
              </a:r>
              <a:r>
                <a:rPr lang="en-US" altLang="ru-RU" sz="3200" dirty="0"/>
                <a:t>6</a:t>
              </a:r>
              <a:r>
                <a:rPr lang="ru-RU" altLang="ru-RU" sz="3200" dirty="0" smtClean="0"/>
                <a:t>. </a:t>
              </a:r>
              <a:endParaRPr lang="ru-RU" altLang="ru-RU" sz="3200" dirty="0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1916832"/>
              <a:ext cx="2952328" cy="2942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359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 smtClean="0"/>
              <a:t>1</a:t>
            </a:r>
            <a:r>
              <a:rPr lang="en-US" altLang="ru-RU" sz="2800" dirty="0" smtClean="0"/>
              <a:t>5</a:t>
            </a:r>
            <a:r>
              <a:rPr lang="ru-RU" altLang="ru-RU" sz="2800" dirty="0" smtClean="0"/>
              <a:t>. Изобразите пять точек, как показано на рисунке. 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Проведите </a:t>
            </a:r>
            <a:r>
              <a:rPr lang="ru-RU" altLang="ru-RU" sz="2800" dirty="0">
                <a:cs typeface="Times New Roman" panose="02020603050405020304" pitchFamily="18" charset="0"/>
              </a:rPr>
              <a:t>прямые, проходящие через различные пары из данных точек. Сколько всего таких прямых?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946" y="2420888"/>
            <a:ext cx="353810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2339752" y="476672"/>
            <a:ext cx="41764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800" dirty="0" smtClean="0">
                <a:solidFill>
                  <a:srgbClr val="FF0000"/>
                </a:solidFill>
              </a:rPr>
              <a:t>5 класс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99892"/>
            <a:ext cx="6989794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115616" y="2276872"/>
            <a:ext cx="5877224" cy="2881269"/>
            <a:chOff x="-396552" y="1767719"/>
            <a:chExt cx="5877224" cy="2881269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-396552" y="1767719"/>
              <a:ext cx="2514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 </a:t>
              </a:r>
              <a:r>
                <a:rPr lang="en-US" altLang="ru-RU" sz="3200" dirty="0" smtClean="0"/>
                <a:t>10</a:t>
              </a:r>
              <a:r>
                <a:rPr lang="ru-RU" altLang="ru-RU" sz="3200" dirty="0" smtClean="0"/>
                <a:t>. </a:t>
              </a:r>
              <a:endParaRPr lang="ru-RU" altLang="ru-RU" sz="3200" dirty="0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1720" y="1768668"/>
              <a:ext cx="3428952" cy="2880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523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sz="2800" dirty="0" smtClean="0"/>
              <a:t>1</a:t>
            </a:r>
            <a:r>
              <a:rPr lang="en-US" altLang="ru-RU" sz="2800" dirty="0" smtClean="0"/>
              <a:t>6*</a:t>
            </a:r>
            <a:r>
              <a:rPr lang="ru-RU" altLang="ru-RU" sz="2800" dirty="0" smtClean="0"/>
              <a:t>. </a:t>
            </a:r>
            <a:r>
              <a:rPr lang="ru-RU" sz="2800" dirty="0">
                <a:cs typeface="Times New Roman" pitchFamily="18" charset="0"/>
              </a:rPr>
              <a:t>Сколько прямых проходит через </a:t>
            </a:r>
            <a:r>
              <a:rPr lang="ru-RU" sz="2800" dirty="0"/>
              <a:t>различные пары </a:t>
            </a:r>
            <a:r>
              <a:rPr lang="ru-RU" sz="2800" dirty="0" smtClean="0"/>
              <a:t>из </a:t>
            </a:r>
            <a:r>
              <a:rPr lang="en-US" sz="2800" i="1" dirty="0" smtClean="0"/>
              <a:t>n</a:t>
            </a:r>
            <a:r>
              <a:rPr lang="ru-RU" sz="2800" dirty="0" smtClean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точ</a:t>
            </a:r>
            <a:r>
              <a:rPr lang="ru-RU" sz="2800" dirty="0"/>
              <a:t>ек, никакие три из которых не принадлежат одной прямой</a:t>
            </a:r>
            <a:r>
              <a:rPr lang="ru-RU" sz="2800" dirty="0">
                <a:cs typeface="Times New Roman" pitchFamily="18" charset="0"/>
              </a:rPr>
              <a:t>?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662" y="2070795"/>
            <a:ext cx="432867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95" name="Group 11"/>
          <p:cNvGrpSpPr>
            <a:grpSpLocks/>
          </p:cNvGrpSpPr>
          <p:nvPr/>
        </p:nvGrpSpPr>
        <p:grpSpPr bwMode="auto">
          <a:xfrm>
            <a:off x="47625" y="0"/>
            <a:ext cx="9144000" cy="6611936"/>
            <a:chOff x="30" y="0"/>
            <a:chExt cx="5760" cy="4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775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30" y="0"/>
                  <a:ext cx="5760" cy="27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just" eaLnBrk="1" hangingPunct="1">
                    <a:spcBef>
                      <a:spcPct val="50000"/>
                    </a:spcBef>
                  </a:pPr>
                  <a:r>
                    <a:rPr lang="ru-RU" sz="2000" dirty="0" smtClean="0">
                      <a:solidFill>
                        <a:srgbClr val="FF3300"/>
                      </a:solidFill>
                    </a:rPr>
                    <a:t>	</a:t>
                  </a:r>
                  <a:r>
                    <a:rPr lang="ru-RU" sz="2200" dirty="0" smtClean="0">
                      <a:solidFill>
                        <a:srgbClr val="FF3300"/>
                      </a:solidFill>
                    </a:rPr>
                    <a:t>Решение 1.</a:t>
                  </a:r>
                  <a:r>
                    <a:rPr lang="ru-RU" sz="2200" dirty="0" smtClean="0">
                      <a:solidFill>
                        <a:schemeClr val="accent1"/>
                      </a:solidFill>
                    </a:rPr>
                    <a:t> </a:t>
                  </a:r>
                  <a:r>
                    <a:rPr lang="ru-RU" sz="2200" dirty="0">
                      <a:cs typeface="Times New Roman" pitchFamily="18" charset="0"/>
                    </a:rPr>
                    <a:t>Пусть </a:t>
                  </a:r>
                  <a:r>
                    <a:rPr lang="en-US" sz="2200" i="1" dirty="0">
                      <a:cs typeface="Times New Roman" pitchFamily="18" charset="0"/>
                    </a:rPr>
                    <a:t>A</a:t>
                  </a:r>
                  <a:r>
                    <a:rPr lang="ru-RU" sz="2200" baseline="-30000" dirty="0">
                      <a:cs typeface="Times New Roman" pitchFamily="18" charset="0"/>
                    </a:rPr>
                    <a:t>1</a:t>
                  </a:r>
                  <a:r>
                    <a:rPr lang="ru-RU" sz="2200" dirty="0">
                      <a:cs typeface="Times New Roman" pitchFamily="18" charset="0"/>
                    </a:rPr>
                    <a:t>, …, </a:t>
                  </a:r>
                  <a:r>
                    <a:rPr lang="en-US" sz="2200" i="1" dirty="0">
                      <a:cs typeface="Times New Roman" pitchFamily="18" charset="0"/>
                    </a:rPr>
                    <a:t>A</a:t>
                  </a:r>
                  <a:r>
                    <a:rPr lang="en-US" sz="2200" i="1" baseline="-30000" dirty="0">
                      <a:cs typeface="Times New Roman" pitchFamily="18" charset="0"/>
                    </a:rPr>
                    <a:t>n</a:t>
                  </a:r>
                  <a:r>
                    <a:rPr lang="ru-RU" sz="2200" dirty="0">
                      <a:cs typeface="Times New Roman" pitchFamily="18" charset="0"/>
                    </a:rPr>
                    <a:t> – </a:t>
                  </a:r>
                  <a:r>
                    <a:rPr lang="en-US" sz="2200" i="1" dirty="0">
                      <a:cs typeface="Times New Roman" pitchFamily="18" charset="0"/>
                    </a:rPr>
                    <a:t>n</a:t>
                  </a:r>
                  <a:r>
                    <a:rPr lang="ru-RU" sz="2200" dirty="0">
                      <a:cs typeface="Times New Roman" pitchFamily="18" charset="0"/>
                    </a:rPr>
                    <a:t> точек, никакие три из которых не лежат на одной прямой. </a:t>
                  </a:r>
                  <a:r>
                    <a:rPr lang="ru-RU" sz="2200" dirty="0"/>
                    <a:t>Зафиксируем </a:t>
                  </a:r>
                  <a:r>
                    <a:rPr lang="ru-RU" sz="2200" dirty="0">
                      <a:cs typeface="Times New Roman" pitchFamily="18" charset="0"/>
                    </a:rPr>
                    <a:t>точку </a:t>
                  </a:r>
                  <a:r>
                    <a:rPr lang="en-US" sz="2200" i="1" dirty="0">
                      <a:cs typeface="Times New Roman" pitchFamily="18" charset="0"/>
                    </a:rPr>
                    <a:t>A</a:t>
                  </a:r>
                  <a:r>
                    <a:rPr lang="ru-RU" sz="2200" baseline="-30000" dirty="0">
                      <a:cs typeface="Times New Roman" pitchFamily="18" charset="0"/>
                    </a:rPr>
                    <a:t>1</a:t>
                  </a:r>
                  <a:r>
                    <a:rPr lang="ru-RU" sz="2200" dirty="0">
                      <a:cs typeface="Times New Roman" pitchFamily="18" charset="0"/>
                    </a:rPr>
                    <a:t>. Так как число оставшихся точек равно </a:t>
                  </a:r>
                  <a:r>
                    <a:rPr lang="en-US" sz="2200" i="1" dirty="0">
                      <a:cs typeface="Times New Roman" pitchFamily="18" charset="0"/>
                    </a:rPr>
                    <a:t>n</a:t>
                  </a:r>
                  <a:r>
                    <a:rPr lang="ru-RU" sz="2200" dirty="0">
                      <a:cs typeface="Times New Roman" pitchFamily="18" charset="0"/>
                    </a:rPr>
                    <a:t> – 1 и через каждую из них и точку </a:t>
                  </a:r>
                  <a:r>
                    <a:rPr lang="en-US" sz="2200" i="1" dirty="0">
                      <a:cs typeface="Times New Roman" pitchFamily="18" charset="0"/>
                    </a:rPr>
                    <a:t>A</a:t>
                  </a:r>
                  <a:r>
                    <a:rPr lang="ru-RU" sz="2200" baseline="-30000" dirty="0">
                      <a:cs typeface="Times New Roman" pitchFamily="18" charset="0"/>
                    </a:rPr>
                    <a:t>1</a:t>
                  </a:r>
                  <a:r>
                    <a:rPr lang="ru-RU" sz="2200" dirty="0">
                      <a:cs typeface="Times New Roman" pitchFamily="18" charset="0"/>
                    </a:rPr>
                    <a:t> проходит одна прямая, то </a:t>
                  </a:r>
                  <a:r>
                    <a:rPr lang="ru-RU" sz="2200" dirty="0"/>
                    <a:t>через точку </a:t>
                  </a:r>
                  <a:r>
                    <a:rPr lang="en-US" sz="2200" i="1" dirty="0"/>
                    <a:t>A</a:t>
                  </a:r>
                  <a:r>
                    <a:rPr lang="en-US" sz="2200" baseline="-25000" dirty="0"/>
                    <a:t>1</a:t>
                  </a:r>
                  <a:r>
                    <a:rPr lang="ru-RU" sz="2200" baseline="-25000" dirty="0"/>
                    <a:t> </a:t>
                  </a:r>
                  <a:r>
                    <a:rPr lang="ru-RU" sz="2200" dirty="0"/>
                    <a:t>будет проходить</a:t>
                  </a:r>
                  <a:r>
                    <a:rPr lang="ru-RU" sz="2200" dirty="0">
                      <a:cs typeface="Times New Roman" pitchFamily="18" charset="0"/>
                    </a:rPr>
                    <a:t> </a:t>
                  </a:r>
                  <a:r>
                    <a:rPr lang="en-US" sz="2200" i="1" dirty="0">
                      <a:cs typeface="Times New Roman" pitchFamily="18" charset="0"/>
                    </a:rPr>
                    <a:t>n</a:t>
                  </a:r>
                  <a:r>
                    <a:rPr lang="ru-RU" sz="2200" dirty="0">
                      <a:cs typeface="Times New Roman" pitchFamily="18" charset="0"/>
                    </a:rPr>
                    <a:t> – 1</a:t>
                  </a:r>
                  <a:r>
                    <a:rPr lang="ru-RU" sz="2200" dirty="0"/>
                    <a:t> прямая</a:t>
                  </a:r>
                  <a:r>
                    <a:rPr lang="ru-RU" sz="2200" dirty="0">
                      <a:cs typeface="Times New Roman" pitchFamily="18" charset="0"/>
                    </a:rPr>
                    <a:t>. Заметим, что рассуждения, проведенные для точки </a:t>
                  </a:r>
                  <a:r>
                    <a:rPr lang="en-US" sz="2200" i="1" dirty="0">
                      <a:cs typeface="Times New Roman" pitchFamily="18" charset="0"/>
                    </a:rPr>
                    <a:t>A</a:t>
                  </a:r>
                  <a:r>
                    <a:rPr lang="ru-RU" sz="2200" baseline="-30000" dirty="0">
                      <a:cs typeface="Times New Roman" pitchFamily="18" charset="0"/>
                    </a:rPr>
                    <a:t>1</a:t>
                  </a:r>
                  <a:r>
                    <a:rPr lang="ru-RU" sz="2200" dirty="0">
                      <a:cs typeface="Times New Roman" pitchFamily="18" charset="0"/>
                    </a:rPr>
                    <a:t>, справедливы для любой </a:t>
                  </a:r>
                  <a:r>
                    <a:rPr lang="ru-RU" sz="2200" dirty="0"/>
                    <a:t>другой </a:t>
                  </a:r>
                  <a:r>
                    <a:rPr lang="ru-RU" sz="2200" dirty="0">
                      <a:cs typeface="Times New Roman" pitchFamily="18" charset="0"/>
                    </a:rPr>
                    <a:t>точки. Поскольку всего </a:t>
                  </a:r>
                  <a:r>
                    <a:rPr lang="en-US" sz="2200" i="1" dirty="0"/>
                    <a:t>n</a:t>
                  </a:r>
                  <a:r>
                    <a:rPr lang="ru-RU" sz="2200" dirty="0"/>
                    <a:t> </a:t>
                  </a:r>
                  <a:r>
                    <a:rPr lang="ru-RU" sz="2200" dirty="0">
                      <a:cs typeface="Times New Roman" pitchFamily="18" charset="0"/>
                    </a:rPr>
                    <a:t>точек и через каждую из них проходит </a:t>
                  </a:r>
                  <a:r>
                    <a:rPr lang="en-US" sz="2200" i="1" dirty="0">
                      <a:cs typeface="Times New Roman" pitchFamily="18" charset="0"/>
                    </a:rPr>
                    <a:t>n</a:t>
                  </a:r>
                  <a:r>
                    <a:rPr lang="ru-RU" sz="2200" dirty="0">
                      <a:cs typeface="Times New Roman" pitchFamily="18" charset="0"/>
                    </a:rPr>
                    <a:t> – 1 прямая, то число </a:t>
                  </a:r>
                  <a:r>
                    <a:rPr lang="ru-RU" sz="2200" dirty="0"/>
                    <a:t>прямых, </a:t>
                  </a:r>
                  <a:r>
                    <a:rPr lang="ru-RU" sz="2200" dirty="0">
                      <a:cs typeface="Times New Roman" pitchFamily="18" charset="0"/>
                    </a:rPr>
                    <a:t>посчитанных </a:t>
                  </a:r>
                  <a:r>
                    <a:rPr lang="ru-RU" sz="2200" dirty="0"/>
                    <a:t>для всех точек,</a:t>
                  </a:r>
                  <a:r>
                    <a:rPr lang="ru-RU" sz="2200" dirty="0">
                      <a:cs typeface="Times New Roman" pitchFamily="18" charset="0"/>
                    </a:rPr>
                    <a:t> будет равно </a:t>
                  </a:r>
                  <a:r>
                    <a:rPr lang="en-US" sz="2200" i="1" dirty="0">
                      <a:cs typeface="Times New Roman" pitchFamily="18" charset="0"/>
                    </a:rPr>
                    <a:t>n</a:t>
                  </a:r>
                  <a:r>
                    <a:rPr lang="ru-RU" sz="2200" dirty="0">
                      <a:cs typeface="Times New Roman" pitchFamily="18" charset="0"/>
                    </a:rPr>
                    <a:t>(</a:t>
                  </a:r>
                  <a:r>
                    <a:rPr lang="en-US" sz="2200" i="1" dirty="0">
                      <a:cs typeface="Times New Roman" pitchFamily="18" charset="0"/>
                    </a:rPr>
                    <a:t>n</a:t>
                  </a:r>
                  <a:r>
                    <a:rPr lang="ru-RU" sz="2200" dirty="0">
                      <a:cs typeface="Times New Roman" pitchFamily="18" charset="0"/>
                    </a:rPr>
                    <a:t> – 1). </a:t>
                  </a:r>
                  <a:r>
                    <a:rPr lang="ru-RU" sz="2200" dirty="0"/>
                    <a:t>При этом, поскольку одна прямая проходит через две точки, то </a:t>
                  </a:r>
                  <a:r>
                    <a:rPr lang="ru-RU" sz="2200" dirty="0">
                      <a:cs typeface="Times New Roman" pitchFamily="18" charset="0"/>
                    </a:rPr>
                    <a:t>каждую прямую посчита</a:t>
                  </a:r>
                  <a:r>
                    <a:rPr lang="ru-RU" sz="2200" dirty="0"/>
                    <a:t>ем</a:t>
                  </a:r>
                  <a:r>
                    <a:rPr lang="ru-RU" sz="2200" dirty="0">
                      <a:cs typeface="Times New Roman" pitchFamily="18" charset="0"/>
                    </a:rPr>
                    <a:t> дважды</a:t>
                  </a:r>
                  <a:r>
                    <a:rPr lang="ru-RU" sz="2200" dirty="0"/>
                    <a:t>, один раз как прямую, проходящую через одну точку, а другой – как прямую, проходящую через вторую точку.</a:t>
                  </a:r>
                  <a:r>
                    <a:rPr lang="ru-RU" sz="2200" dirty="0">
                      <a:cs typeface="Times New Roman" pitchFamily="18" charset="0"/>
                    </a:rPr>
                    <a:t> </a:t>
                  </a:r>
                  <a:r>
                    <a:rPr lang="ru-RU" sz="2200" dirty="0" smtClean="0"/>
                    <a:t>Следовательно, </a:t>
                  </a:r>
                  <a:r>
                    <a:rPr lang="ru-RU" sz="2200" dirty="0" smtClean="0">
                      <a:cs typeface="Times New Roman" pitchFamily="18" charset="0"/>
                    </a:rPr>
                    <a:t>число </a:t>
                  </a:r>
                  <a:r>
                    <a:rPr lang="ru-RU" sz="2200" dirty="0">
                      <a:cs typeface="Times New Roman" pitchFamily="18" charset="0"/>
                    </a:rPr>
                    <a:t>прямых, проходящих через различные пары из </a:t>
                  </a:r>
                  <a:r>
                    <a:rPr lang="en-US" sz="2200" i="1" dirty="0">
                      <a:cs typeface="Times New Roman" pitchFamily="18" charset="0"/>
                    </a:rPr>
                    <a:t>n</a:t>
                  </a:r>
                  <a:r>
                    <a:rPr lang="ru-RU" sz="2200" dirty="0">
                      <a:cs typeface="Times New Roman" pitchFamily="18" charset="0"/>
                    </a:rPr>
                    <a:t> данных точек, </a:t>
                  </a:r>
                  <a:r>
                    <a:rPr lang="ru-RU" sz="2200" dirty="0"/>
                    <a:t>будет </a:t>
                  </a:r>
                  <a:r>
                    <a:rPr lang="ru-RU" sz="2200" dirty="0">
                      <a:cs typeface="Times New Roman" pitchFamily="18" charset="0"/>
                    </a:rPr>
                    <a:t>равно </a:t>
                  </a:r>
                  <a:r>
                    <a:rPr lang="ru-RU" sz="2200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−1)</m:t>
                          </m:r>
                        </m:num>
                        <m:den>
                          <m:r>
                            <a:rPr lang="ru-RU" sz="22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200" b="0" i="0" smtClean="0">
                          <a:latin typeface="Cambria Math"/>
                        </a:rPr>
                        <m:t>.</m:t>
                      </m:r>
                    </m:oMath>
                  </a14:m>
                  <a:r>
                    <a:rPr lang="ru-RU" sz="2200" dirty="0" smtClean="0"/>
                    <a:t> </a:t>
                  </a:r>
                  <a:r>
                    <a:rPr lang="ru-RU" sz="2000" dirty="0" smtClean="0">
                      <a:cs typeface="Times New Roman" pitchFamily="18" charset="0"/>
                    </a:rPr>
                    <a:t> </a:t>
                  </a:r>
                  <a:endParaRPr lang="ru-RU" sz="2000" dirty="0"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2775" name="Text 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0" y="0"/>
                  <a:ext cx="5760" cy="2715"/>
                </a:xfrm>
                <a:prstGeom prst="rect">
                  <a:avLst/>
                </a:prstGeom>
                <a:blipFill>
                  <a:blip r:embed="rId3"/>
                  <a:stretch>
                    <a:fillRect l="-867" t="-990" r="-867" b="-14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7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" y="2478"/>
              <a:ext cx="1878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914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775" name="Text Box 4"/>
              <p:cNvSpPr txBox="1">
                <a:spLocks noChangeArrowheads="1"/>
              </p:cNvSpPr>
              <p:nvPr/>
            </p:nvSpPr>
            <p:spPr bwMode="auto">
              <a:xfrm>
                <a:off x="-28575" y="5358"/>
                <a:ext cx="9144000" cy="39550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0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3300"/>
                    </a:solidFill>
                  </a:rPr>
                  <a:t>Решение 2. </a:t>
                </a:r>
                <a:r>
                  <a:rPr lang="ru-RU" dirty="0" smtClean="0"/>
                  <a:t>Выясним</a:t>
                </a:r>
                <a:r>
                  <a:rPr lang="ru-RU" dirty="0"/>
                  <a:t>, на сколько увеличивается число прямых при добавлении новой точки к данным. Через две точки проходит одна прямая. Если к данным точкам добавляется третья точка, то к этой прямой добавляется две прямые, проходящие через третью точку и одну из двух данных. Аналогично, если добавить </a:t>
                </a:r>
                <a:r>
                  <a:rPr lang="en-US" i="1" dirty="0"/>
                  <a:t>n</a:t>
                </a:r>
                <a:r>
                  <a:rPr lang="ru-RU" dirty="0"/>
                  <a:t>-ю точку </a:t>
                </a:r>
                <a:r>
                  <a:rPr lang="en-US" i="1" dirty="0"/>
                  <a:t>A</a:t>
                </a:r>
                <a:r>
                  <a:rPr lang="en-US" i="1" baseline="-25000" dirty="0"/>
                  <a:t>n</a:t>
                </a:r>
                <a:r>
                  <a:rPr lang="en-US" i="1" dirty="0"/>
                  <a:t> </a:t>
                </a:r>
                <a:r>
                  <a:rPr lang="ru-RU" dirty="0"/>
                  <a:t>к данным </a:t>
                </a:r>
                <a:r>
                  <a:rPr lang="en-US" i="1" dirty="0"/>
                  <a:t>n</a:t>
                </a:r>
                <a:r>
                  <a:rPr lang="ru-RU" dirty="0"/>
                  <a:t> – 1 точкам </a:t>
                </a:r>
                <a:r>
                  <a:rPr lang="en-US" i="1" dirty="0"/>
                  <a:t>A</a:t>
                </a:r>
                <a:r>
                  <a:rPr lang="ru-RU" baseline="-25000" dirty="0"/>
                  <a:t>1</a:t>
                </a:r>
                <a:r>
                  <a:rPr lang="ru-RU" dirty="0"/>
                  <a:t>, …, </a:t>
                </a:r>
                <a:r>
                  <a:rPr lang="en-US" i="1" dirty="0"/>
                  <a:t>A</a:t>
                </a:r>
                <a:r>
                  <a:rPr lang="en-US" i="1" baseline="-25000" dirty="0"/>
                  <a:t>n</a:t>
                </a:r>
                <a:r>
                  <a:rPr lang="ru-RU" baseline="-25000" dirty="0"/>
                  <a:t>-1</a:t>
                </a:r>
                <a:r>
                  <a:rPr lang="ru-RU" dirty="0"/>
                  <a:t>, то к числу прямых, проходящих через различные пары из точек </a:t>
                </a:r>
                <a:r>
                  <a:rPr lang="en-US" i="1" dirty="0"/>
                  <a:t>A</a:t>
                </a:r>
                <a:r>
                  <a:rPr lang="ru-RU" baseline="-25000" dirty="0"/>
                  <a:t>1</a:t>
                </a:r>
                <a:r>
                  <a:rPr lang="ru-RU" dirty="0"/>
                  <a:t>, …, </a:t>
                </a:r>
                <a:r>
                  <a:rPr lang="en-US" i="1" dirty="0"/>
                  <a:t>A</a:t>
                </a:r>
                <a:r>
                  <a:rPr lang="en-US" i="1" baseline="-25000" dirty="0"/>
                  <a:t>n</a:t>
                </a:r>
                <a:r>
                  <a:rPr lang="ru-RU" baseline="-25000" dirty="0"/>
                  <a:t>-1</a:t>
                </a:r>
                <a:r>
                  <a:rPr lang="ru-RU" dirty="0"/>
                  <a:t>, </a:t>
                </a:r>
                <a:r>
                  <a:rPr lang="ru-RU" dirty="0" smtClean="0"/>
                  <a:t>добавится   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 </a:t>
                </a:r>
                <a:r>
                  <a:rPr lang="ru-RU" dirty="0"/>
                  <a:t>– 1 </a:t>
                </a:r>
                <a:r>
                  <a:rPr lang="ru-RU" dirty="0" smtClean="0"/>
                  <a:t>прямая, </a:t>
                </a:r>
                <a:r>
                  <a:rPr lang="ru-RU" dirty="0"/>
                  <a:t>проходящих через точку </a:t>
                </a:r>
                <a:r>
                  <a:rPr lang="en-US" i="1" dirty="0"/>
                  <a:t>A</a:t>
                </a:r>
                <a:r>
                  <a:rPr lang="en-US" i="1" baseline="-25000" dirty="0"/>
                  <a:t>n</a:t>
                </a:r>
                <a:r>
                  <a:rPr lang="en-US" i="1" dirty="0"/>
                  <a:t> </a:t>
                </a:r>
                <a:r>
                  <a:rPr lang="ru-RU" dirty="0"/>
                  <a:t>и одну из точек. Таким образом, общее число прямых равно сумме 1 + 2 + … + </a:t>
                </a:r>
                <a:r>
                  <a:rPr lang="en-US" i="1" dirty="0"/>
                  <a:t>n</a:t>
                </a:r>
                <a:r>
                  <a:rPr lang="ru-RU" dirty="0"/>
                  <a:t> – 1. Эта сумма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𝑛</m:t>
                        </m:r>
                        <m:r>
                          <a:rPr lang="ru-RU" i="1">
                            <a:latin typeface="Cambria Math"/>
                          </a:rPr>
                          <m:t>(</m:t>
                        </m:r>
                        <m:r>
                          <a:rPr lang="ru-RU" i="1">
                            <a:latin typeface="Cambria Math"/>
                          </a:rPr>
                          <m:t>𝑛</m:t>
                        </m:r>
                        <m:r>
                          <a:rPr lang="ru-RU" i="1">
                            <a:latin typeface="Cambria Math"/>
                          </a:rPr>
                          <m:t>−1)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77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8575" y="5358"/>
                <a:ext cx="9144000" cy="3955057"/>
              </a:xfrm>
              <a:prstGeom prst="rect">
                <a:avLst/>
              </a:prstGeom>
              <a:blipFill>
                <a:blip r:embed="rId3"/>
                <a:stretch>
                  <a:fillRect l="-1000" t="-1233" r="-1067" b="-4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17032"/>
            <a:ext cx="2981325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5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0" y="48795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3200" dirty="0" smtClean="0"/>
              <a:t>1</a:t>
            </a:r>
            <a:r>
              <a:rPr lang="en-US" altLang="ru-RU" sz="3200" dirty="0" smtClean="0"/>
              <a:t>7</a:t>
            </a:r>
            <a:r>
              <a:rPr lang="ru-RU" altLang="ru-RU" sz="3200" dirty="0" smtClean="0"/>
              <a:t>. </a:t>
            </a:r>
            <a:r>
              <a:rPr lang="ru-RU" altLang="ru-RU" sz="3200" dirty="0" smtClean="0">
                <a:cs typeface="Times New Roman" panose="02020603050405020304" pitchFamily="18" charset="0"/>
              </a:rPr>
              <a:t>Сколько различных точек </a:t>
            </a:r>
            <a:r>
              <a:rPr lang="ru-RU" altLang="ru-RU" sz="3200" dirty="0">
                <a:cs typeface="Times New Roman" panose="02020603050405020304" pitchFamily="18" charset="0"/>
              </a:rPr>
              <a:t>попарных пересечений могут иметь </a:t>
            </a:r>
            <a:r>
              <a:rPr lang="ru-RU" altLang="ru-RU" sz="3200" dirty="0"/>
              <a:t>три</a:t>
            </a:r>
            <a:r>
              <a:rPr lang="ru-RU" altLang="ru-RU" sz="3200" dirty="0">
                <a:cs typeface="Times New Roman" panose="02020603050405020304" pitchFamily="18" charset="0"/>
              </a:rPr>
              <a:t> прямые? Изобразите различные случаи. </a:t>
            </a:r>
          </a:p>
        </p:txBody>
      </p:sp>
    </p:spTree>
    <p:extLst>
      <p:ext uri="{BB962C8B-B14F-4D97-AF65-F5344CB8AC3E}">
        <p14:creationId xmlns:p14="http://schemas.microsoft.com/office/powerpoint/2010/main" val="42874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99592" y="1119337"/>
            <a:ext cx="7924800" cy="4175125"/>
            <a:chOff x="431" y="161"/>
            <a:chExt cx="4992" cy="2630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31" y="161"/>
              <a:ext cx="499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 </a:t>
              </a:r>
              <a:r>
                <a:rPr lang="ru-RU" altLang="ru-RU" sz="3200" dirty="0" smtClean="0">
                  <a:solidFill>
                    <a:srgbClr val="FF3300"/>
                  </a:solidFill>
                </a:rPr>
                <a:t>а) </a:t>
              </a:r>
              <a:r>
                <a:rPr lang="ru-RU" altLang="ru-RU" sz="3200" dirty="0" smtClean="0"/>
                <a:t>0; б) 1; в) 2; г) </a:t>
              </a:r>
              <a:r>
                <a:rPr lang="ru-RU" altLang="ru-RU" sz="3200" dirty="0"/>
                <a:t>3. </a:t>
              </a: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618"/>
              <a:ext cx="2639" cy="2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146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0" y="404664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3200" dirty="0" smtClean="0"/>
              <a:t>1</a:t>
            </a:r>
            <a:r>
              <a:rPr lang="en-US" altLang="ru-RU" sz="3200" dirty="0" smtClean="0"/>
              <a:t>8</a:t>
            </a:r>
            <a:r>
              <a:rPr lang="ru-RU" altLang="ru-RU" sz="3200" dirty="0" smtClean="0"/>
              <a:t>. </a:t>
            </a:r>
            <a:r>
              <a:rPr lang="ru-RU" altLang="ru-RU" sz="3200" dirty="0" smtClean="0">
                <a:cs typeface="Times New Roman" panose="02020603050405020304" pitchFamily="18" charset="0"/>
              </a:rPr>
              <a:t>Изобразите </a:t>
            </a:r>
            <a:r>
              <a:rPr lang="ru-RU" altLang="ru-RU" sz="3200" dirty="0">
                <a:cs typeface="Times New Roman" panose="02020603050405020304" pitchFamily="18" charset="0"/>
              </a:rPr>
              <a:t>четыре прямые так, чтобы у них было шесть точек попарных пересечений.</a:t>
            </a:r>
          </a:p>
        </p:txBody>
      </p:sp>
    </p:spTree>
    <p:extLst>
      <p:ext uri="{BB962C8B-B14F-4D97-AF65-F5344CB8AC3E}">
        <p14:creationId xmlns:p14="http://schemas.microsoft.com/office/powerpoint/2010/main" val="29746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55452" y="1412701"/>
            <a:ext cx="7924800" cy="2922588"/>
            <a:chOff x="755452" y="1412701"/>
            <a:chExt cx="7924800" cy="2922588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755452" y="1412701"/>
              <a:ext cx="79248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</a:t>
              </a:r>
              <a:endParaRPr lang="ru-RU" altLang="ru-RU" sz="3200" dirty="0"/>
            </a:p>
          </p:txBody>
        </p:sp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8877" y="2204864"/>
              <a:ext cx="3484563" cy="2130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963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3200" dirty="0" smtClean="0"/>
              <a:t>1</a:t>
            </a:r>
            <a:r>
              <a:rPr lang="en-US" altLang="ru-RU" sz="3200" dirty="0" smtClean="0"/>
              <a:t>9</a:t>
            </a:r>
            <a:r>
              <a:rPr lang="ru-RU" altLang="ru-RU" sz="3200" dirty="0" smtClean="0"/>
              <a:t>. </a:t>
            </a:r>
            <a:r>
              <a:rPr lang="ru-RU" altLang="ru-RU" sz="3200" dirty="0" smtClean="0">
                <a:cs typeface="Times New Roman" panose="02020603050405020304" pitchFamily="18" charset="0"/>
              </a:rPr>
              <a:t>Изобразите </a:t>
            </a:r>
            <a:r>
              <a:rPr lang="ru-RU" altLang="ru-RU" sz="3200" dirty="0">
                <a:cs typeface="Times New Roman" panose="02020603050405020304" pitchFamily="18" charset="0"/>
              </a:rPr>
              <a:t>пять прямых так, чтобы у них было десять точек попарных пересечений. </a:t>
            </a:r>
          </a:p>
        </p:txBody>
      </p:sp>
    </p:spTree>
    <p:extLst>
      <p:ext uri="{BB962C8B-B14F-4D97-AF65-F5344CB8AC3E}">
        <p14:creationId xmlns:p14="http://schemas.microsoft.com/office/powerpoint/2010/main" val="19235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609600" y="954608"/>
            <a:ext cx="7924800" cy="3001963"/>
            <a:chOff x="431" y="12"/>
            <a:chExt cx="4992" cy="1891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31" y="12"/>
              <a:ext cx="499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</a:t>
              </a:r>
              <a:endParaRPr lang="ru-RU" altLang="ru-RU" sz="3200" dirty="0"/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482"/>
              <a:ext cx="1535" cy="1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930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2195736" y="404664"/>
            <a:ext cx="41764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800" dirty="0">
                <a:solidFill>
                  <a:srgbClr val="FF0000"/>
                </a:solidFill>
              </a:rPr>
              <a:t>6</a:t>
            </a:r>
            <a:r>
              <a:rPr lang="ru-RU" sz="2800" dirty="0" smtClean="0">
                <a:solidFill>
                  <a:srgbClr val="FF0000"/>
                </a:solidFill>
              </a:rPr>
              <a:t> класс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27884"/>
            <a:ext cx="6803358" cy="565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4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762" y="404664"/>
            <a:ext cx="913923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en-US" sz="2800" dirty="0" smtClean="0">
                <a:cs typeface="Times New Roman" pitchFamily="18" charset="0"/>
              </a:rPr>
              <a:t>20</a:t>
            </a:r>
            <a:r>
              <a:rPr lang="ru-RU" sz="2800" dirty="0" smtClean="0">
                <a:cs typeface="Times New Roman" pitchFamily="18" charset="0"/>
              </a:rPr>
              <a:t>*. Какое наибольшее число точек </a:t>
            </a:r>
            <a:r>
              <a:rPr lang="ru-RU" sz="2800" dirty="0">
                <a:cs typeface="Times New Roman" pitchFamily="18" charset="0"/>
              </a:rPr>
              <a:t>попарных пересечений могут  </a:t>
            </a:r>
            <a:r>
              <a:rPr lang="ru-RU" sz="2800" dirty="0" smtClean="0">
                <a:cs typeface="Times New Roman" pitchFamily="18" charset="0"/>
              </a:rPr>
              <a:t>иметь </a:t>
            </a:r>
            <a:r>
              <a:rPr lang="en-US" sz="2800" i="1" dirty="0" smtClean="0">
                <a:cs typeface="Times New Roman" pitchFamily="18" charset="0"/>
              </a:rPr>
              <a:t>n </a:t>
            </a:r>
            <a:r>
              <a:rPr lang="ru-RU" sz="2800" dirty="0" smtClean="0">
                <a:cs typeface="Times New Roman" pitchFamily="18" charset="0"/>
              </a:rPr>
              <a:t>прямых? </a:t>
            </a:r>
            <a:endParaRPr lang="ru-RU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1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16632"/>
            <a:ext cx="9144000" cy="6048672"/>
            <a:chOff x="0" y="116632"/>
            <a:chExt cx="9144000" cy="60486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0" y="116632"/>
                  <a:ext cx="9144000" cy="36020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just" eaLnBrk="1" hangingPunct="1">
                    <a:spcBef>
                      <a:spcPct val="50000"/>
                    </a:spcBef>
                  </a:pPr>
                  <a:r>
                    <a:rPr lang="en-US" dirty="0" smtClean="0">
                      <a:solidFill>
                        <a:srgbClr val="FF3300"/>
                      </a:solidFill>
                    </a:rPr>
                    <a:t>	</a:t>
                  </a:r>
                  <a:r>
                    <a:rPr lang="ru-RU" dirty="0" smtClean="0">
                      <a:solidFill>
                        <a:srgbClr val="FF3300"/>
                      </a:solidFill>
                    </a:rPr>
                    <a:t>Решение 1.</a:t>
                  </a:r>
                  <a:r>
                    <a:rPr lang="en-US" dirty="0" smtClean="0">
                      <a:solidFill>
                        <a:srgbClr val="FF3300"/>
                      </a:solidFill>
                    </a:rPr>
                    <a:t> </a:t>
                  </a:r>
                  <a:r>
                    <a:rPr lang="ru-RU" dirty="0" smtClean="0">
                      <a:cs typeface="Times New Roman" pitchFamily="18" charset="0"/>
                    </a:rPr>
                    <a:t>Заметим</a:t>
                  </a:r>
                  <a:r>
                    <a:rPr lang="ru-RU" dirty="0">
                      <a:cs typeface="Times New Roman" pitchFamily="18" charset="0"/>
                    </a:rPr>
                    <a:t>, что наибольшее число точек попарных пересечений получается, если каждая прямая пересекается с каждой</a:t>
                  </a:r>
                  <a:r>
                    <a:rPr lang="ru-RU" dirty="0" smtClean="0">
                      <a:cs typeface="Times New Roman" pitchFamily="18" charset="0"/>
                    </a:rPr>
                    <a:t>, </a:t>
                  </a:r>
                  <a:r>
                    <a:rPr lang="ru-RU" dirty="0">
                      <a:cs typeface="Times New Roman" pitchFamily="18" charset="0"/>
                    </a:rPr>
                    <a:t>при этом никакие три прямые не пересекаются в одной точке. В этом случае каждая прямая имеет </a:t>
                  </a:r>
                  <a:r>
                    <a:rPr lang="en-US" i="1" dirty="0">
                      <a:cs typeface="Times New Roman" pitchFamily="18" charset="0"/>
                    </a:rPr>
                    <a:t>n</a:t>
                  </a:r>
                  <a:r>
                    <a:rPr lang="ru-RU" dirty="0">
                      <a:cs typeface="Times New Roman" pitchFamily="18" charset="0"/>
                    </a:rPr>
                    <a:t> – 1 точку пересечения с остальными прямыми, и мы находимся в ситуации, аналогичной ситуации задачи </a:t>
                  </a:r>
                  <a:r>
                    <a:rPr lang="ru-RU" dirty="0" smtClean="0">
                      <a:cs typeface="Times New Roman" pitchFamily="18" charset="0"/>
                    </a:rPr>
                    <a:t>1</a:t>
                  </a:r>
                  <a:r>
                    <a:rPr lang="ru-RU" dirty="0" smtClean="0"/>
                    <a:t>4</a:t>
                  </a:r>
                  <a:r>
                    <a:rPr lang="ru-RU" dirty="0" smtClean="0">
                      <a:cs typeface="Times New Roman" pitchFamily="18" charset="0"/>
                    </a:rPr>
                    <a:t>. </a:t>
                  </a:r>
                  <a:r>
                    <a:rPr lang="ru-RU" dirty="0"/>
                    <a:t>Имеется</a:t>
                  </a:r>
                  <a:r>
                    <a:rPr lang="ru-RU" dirty="0">
                      <a:cs typeface="Times New Roman" pitchFamily="18" charset="0"/>
                    </a:rPr>
                    <a:t> </a:t>
                  </a:r>
                  <a:r>
                    <a:rPr lang="en-US" i="1" dirty="0">
                      <a:cs typeface="Times New Roman" pitchFamily="18" charset="0"/>
                    </a:rPr>
                    <a:t>n</a:t>
                  </a:r>
                  <a:r>
                    <a:rPr lang="ru-RU" dirty="0"/>
                    <a:t> прямых</a:t>
                  </a:r>
                  <a:r>
                    <a:rPr lang="ru-RU" dirty="0">
                      <a:cs typeface="Times New Roman" pitchFamily="18" charset="0"/>
                    </a:rPr>
                    <a:t> и на каждой прямой </a:t>
                  </a:r>
                  <a:r>
                    <a:rPr lang="en-US" i="1" dirty="0">
                      <a:cs typeface="Times New Roman" pitchFamily="18" charset="0"/>
                    </a:rPr>
                    <a:t>n </a:t>
                  </a:r>
                  <a:r>
                    <a:rPr lang="ru-RU" dirty="0">
                      <a:cs typeface="Times New Roman" pitchFamily="18" charset="0"/>
                    </a:rPr>
                    <a:t>– 1 точка</a:t>
                  </a:r>
                  <a:r>
                    <a:rPr lang="ru-RU" dirty="0"/>
                    <a:t>. При этом</a:t>
                  </a:r>
                  <a:r>
                    <a:rPr lang="ru-RU" dirty="0">
                      <a:cs typeface="Times New Roman" pitchFamily="18" charset="0"/>
                    </a:rPr>
                    <a:t>, </a:t>
                  </a:r>
                  <a:r>
                    <a:rPr lang="ru-RU" dirty="0"/>
                    <a:t>каждая точка принадлежит ровно двум прямым. Следовательно, </a:t>
                  </a:r>
                  <a:r>
                    <a:rPr lang="ru-RU" dirty="0">
                      <a:cs typeface="Times New Roman" pitchFamily="18" charset="0"/>
                    </a:rPr>
                    <a:t>число точек </a:t>
                  </a:r>
                  <a:r>
                    <a:rPr lang="ru-RU" dirty="0"/>
                    <a:t>попарных </a:t>
                  </a:r>
                  <a:r>
                    <a:rPr lang="ru-RU" dirty="0">
                      <a:cs typeface="Times New Roman" pitchFamily="18" charset="0"/>
                    </a:rPr>
                    <a:t>пересечени</a:t>
                  </a:r>
                  <a:r>
                    <a:rPr lang="ru-RU" dirty="0"/>
                    <a:t>й</a:t>
                  </a:r>
                  <a:r>
                    <a:rPr lang="ru-RU" dirty="0">
                      <a:cs typeface="Times New Roman" pitchFamily="18" charset="0"/>
                    </a:rPr>
                    <a:t> будет равно</a:t>
                  </a:r>
                  <a:r>
                    <a:rPr lang="ru-RU" dirty="0" smtClean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−1)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</m:oMath>
                  </a14:m>
                  <a:endParaRPr lang="ru-RU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 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116632"/>
                  <a:ext cx="9144000" cy="3602038"/>
                </a:xfrm>
                <a:prstGeom prst="rect">
                  <a:avLst/>
                </a:prstGeom>
                <a:blipFill>
                  <a:blip r:embed="rId3"/>
                  <a:stretch>
                    <a:fillRect l="-1000" t="-1354" r="-10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3429000"/>
              <a:ext cx="3611719" cy="2736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165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6840"/>
            <a:ext cx="9144000" cy="4597968"/>
            <a:chOff x="0" y="-16840"/>
            <a:chExt cx="9144000" cy="45979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869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0" y="-16840"/>
                  <a:ext cx="9144000" cy="17390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just" eaLnBrk="1" hangingPunct="1">
                    <a:spcBef>
                      <a:spcPct val="50000"/>
                    </a:spcBef>
                  </a:pPr>
                  <a:r>
                    <a:rPr lang="en-US" dirty="0" smtClean="0">
                      <a:solidFill>
                        <a:srgbClr val="FF3300"/>
                      </a:solidFill>
                    </a:rPr>
                    <a:t>	</a:t>
                  </a:r>
                  <a:r>
                    <a:rPr lang="ru-RU" dirty="0" smtClean="0">
                      <a:solidFill>
                        <a:srgbClr val="FF3300"/>
                      </a:solidFill>
                    </a:rPr>
                    <a:t>Решение 2.</a:t>
                  </a:r>
                  <a:r>
                    <a:rPr lang="en-US" dirty="0" smtClean="0">
                      <a:solidFill>
                        <a:srgbClr val="FF3300"/>
                      </a:solidFill>
                    </a:rPr>
                    <a:t> </a:t>
                  </a:r>
                  <a:r>
                    <a:rPr lang="ru-RU" dirty="0" smtClean="0"/>
                    <a:t>Для </a:t>
                  </a:r>
                  <a:r>
                    <a:rPr lang="ru-RU" dirty="0"/>
                    <a:t>того, чтобы подсчитать количество точек пересечения, достаточно подсчитать, количество пар прямых, которые можно образовать из данных </a:t>
                  </a:r>
                  <a:r>
                    <a:rPr lang="ru-RU" i="1" dirty="0"/>
                    <a:t>n </a:t>
                  </a:r>
                  <a:r>
                    <a:rPr lang="ru-RU" dirty="0"/>
                    <a:t>прямых. Как мы знаем, это число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latin typeface="Cambria Math"/>
                            </a:rPr>
                            <m:t>−1)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ru-RU" dirty="0"/>
                    <a:t> .</a:t>
                  </a:r>
                  <a:endParaRPr lang="ru-RU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6869" name="Text 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-16840"/>
                  <a:ext cx="9144000" cy="1739066"/>
                </a:xfrm>
                <a:prstGeom prst="rect">
                  <a:avLst/>
                </a:prstGeom>
                <a:blipFill>
                  <a:blip r:embed="rId3"/>
                  <a:stretch>
                    <a:fillRect l="-1000" t="-2797" r="-1000" b="-209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844824"/>
              <a:ext cx="3611719" cy="2736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34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93" y="116632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en-US" dirty="0" smtClean="0"/>
              <a:t>	</a:t>
            </a:r>
            <a:r>
              <a:rPr lang="en-US" sz="2800" dirty="0" smtClean="0"/>
              <a:t>21</a:t>
            </a:r>
            <a:r>
              <a:rPr lang="ru-RU" sz="2800" dirty="0" smtClean="0"/>
              <a:t>. На какое наибольшее число частей могут делить плоскость:</a:t>
            </a:r>
            <a:r>
              <a:rPr lang="ru-RU" sz="2800" dirty="0"/>
              <a:t>	</a:t>
            </a:r>
            <a:r>
              <a:rPr lang="ru-RU" sz="2800" dirty="0" smtClean="0"/>
              <a:t>а) две прямые;</a:t>
            </a:r>
            <a:r>
              <a:rPr lang="en-US" sz="2800" dirty="0" smtClean="0"/>
              <a:t> </a:t>
            </a:r>
            <a:r>
              <a:rPr lang="ru-RU" sz="2800" dirty="0" smtClean="0"/>
              <a:t>б) три прямые;</a:t>
            </a:r>
            <a:r>
              <a:rPr lang="en-US" sz="2800" dirty="0" smtClean="0"/>
              <a:t> </a:t>
            </a:r>
            <a:r>
              <a:rPr lang="ru-RU" sz="2800" dirty="0" smtClean="0"/>
              <a:t>в) четыре прямые?</a:t>
            </a:r>
            <a:r>
              <a:rPr lang="en-US" sz="2800" dirty="0" smtClean="0"/>
              <a:t> </a:t>
            </a:r>
            <a:r>
              <a:rPr lang="ru-RU" sz="2800" dirty="0" smtClean="0"/>
              <a:t>Изобразите соответствующие ситуации.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7484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22671" y="1844824"/>
            <a:ext cx="8700243" cy="3501175"/>
            <a:chOff x="251520" y="404664"/>
            <a:chExt cx="8700243" cy="3501175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827584" y="404664"/>
              <a:ext cx="497470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Ответ</a:t>
              </a:r>
              <a:r>
                <a:rPr lang="ru-RU" sz="2800" dirty="0" smtClean="0">
                  <a:solidFill>
                    <a:srgbClr val="FF3300"/>
                  </a:solidFill>
                </a:rPr>
                <a:t>: </a:t>
              </a:r>
              <a:r>
                <a:rPr lang="ru-RU" sz="2800" dirty="0" smtClean="0"/>
                <a:t>а) 4</a:t>
              </a:r>
              <a:r>
                <a:rPr lang="en-US" sz="2800" dirty="0" smtClean="0"/>
                <a:t>; </a:t>
              </a:r>
              <a:r>
                <a:rPr lang="ru-RU" sz="2800" dirty="0" smtClean="0"/>
                <a:t>б) </a:t>
              </a:r>
              <a:r>
                <a:rPr lang="ru-RU" sz="2800" dirty="0"/>
                <a:t>7</a:t>
              </a:r>
              <a:r>
                <a:rPr lang="en-US" sz="2800" dirty="0" smtClean="0"/>
                <a:t>; </a:t>
              </a:r>
              <a:r>
                <a:rPr lang="ru-RU" sz="2800" dirty="0" smtClean="0"/>
                <a:t>в) 11</a:t>
              </a:r>
              <a:r>
                <a:rPr lang="ru-RU" sz="2800" dirty="0" smtClean="0">
                  <a:cs typeface="Times New Roman" pitchFamily="18" charset="0"/>
                </a:rPr>
                <a:t>.</a:t>
              </a:r>
              <a:r>
                <a:rPr lang="ru-RU" sz="2800" dirty="0" smtClean="0">
                  <a:solidFill>
                    <a:schemeClr val="accent1"/>
                  </a:solidFill>
                  <a:cs typeface="Times New Roman" pitchFamily="18" charset="0"/>
                </a:rPr>
                <a:t> </a:t>
              </a:r>
              <a:endParaRPr lang="ru-RU" sz="2800" dirty="0">
                <a:solidFill>
                  <a:schemeClr val="accent1"/>
                </a:solidFill>
                <a:cs typeface="Times New Roman" pitchFamily="18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1825236"/>
              <a:ext cx="2589267" cy="2056284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8734" y="1417943"/>
              <a:ext cx="2310408" cy="248789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7089" y="1073274"/>
              <a:ext cx="2844674" cy="2808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02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831651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en-US" sz="3200" dirty="0" smtClean="0"/>
              <a:t>1. </a:t>
            </a:r>
            <a:r>
              <a:rPr lang="ru-RU" sz="2800" dirty="0" smtClean="0"/>
              <a:t>На </a:t>
            </a:r>
            <a:r>
              <a:rPr lang="ru-RU" sz="2800" dirty="0"/>
              <a:t>рисунке у</a:t>
            </a:r>
            <a:r>
              <a:rPr lang="ru-RU" sz="2800" dirty="0">
                <a:cs typeface="Times New Roman" charset="0"/>
              </a:rPr>
              <a:t>кажите равные отрезки.</a:t>
            </a:r>
            <a:r>
              <a:rPr lang="ru-RU" sz="2800" dirty="0"/>
              <a:t> </a:t>
            </a:r>
          </a:p>
        </p:txBody>
      </p:sp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35849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-264971" y="14322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 smtClean="0">
                <a:solidFill>
                  <a:srgbClr val="FF0000"/>
                </a:solidFill>
              </a:rPr>
              <a:t>II. </a:t>
            </a:r>
            <a:r>
              <a:rPr lang="ru-RU" sz="3200" dirty="0" smtClean="0">
                <a:solidFill>
                  <a:srgbClr val="FF0000"/>
                </a:solidFill>
              </a:rPr>
              <a:t>Отрезки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7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1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en-US" altLang="ru-RU" sz="3200" dirty="0" smtClean="0"/>
              <a:t>2</a:t>
            </a:r>
            <a:r>
              <a:rPr lang="ru-RU" altLang="ru-RU" sz="3200" dirty="0" smtClean="0"/>
              <a:t>. </a:t>
            </a:r>
            <a:r>
              <a:rPr lang="ru-RU" altLang="ru-RU" sz="3200" dirty="0" smtClean="0">
                <a:cs typeface="Times New Roman" panose="02020603050405020304" pitchFamily="18" charset="0"/>
              </a:rPr>
              <a:t>От </a:t>
            </a:r>
            <a:r>
              <a:rPr lang="ru-RU" altLang="ru-RU" sz="3200" dirty="0">
                <a:cs typeface="Times New Roman" panose="02020603050405020304" pitchFamily="18" charset="0"/>
              </a:rPr>
              <a:t>вершины </a:t>
            </a:r>
            <a:r>
              <a:rPr lang="en-US" altLang="ru-RU" sz="3200" i="1" dirty="0">
                <a:cs typeface="Times New Roman" panose="02020603050405020304" pitchFamily="18" charset="0"/>
              </a:rPr>
              <a:t>C </a:t>
            </a:r>
            <a:r>
              <a:rPr lang="ru-RU" altLang="ru-RU" sz="3200" dirty="0">
                <a:cs typeface="Times New Roman" panose="02020603050405020304" pitchFamily="18" charset="0"/>
              </a:rPr>
              <a:t>луча </a:t>
            </a:r>
            <a:r>
              <a:rPr lang="en-US" altLang="ru-RU" sz="3200" i="1" dirty="0">
                <a:cs typeface="Times New Roman" panose="02020603050405020304" pitchFamily="18" charset="0"/>
              </a:rPr>
              <a:t>CE </a:t>
            </a:r>
            <a:r>
              <a:rPr lang="ru-RU" altLang="ru-RU" sz="3200" dirty="0">
                <a:cs typeface="Times New Roman" panose="02020603050405020304" pitchFamily="18" charset="0"/>
              </a:rPr>
              <a:t>отложите отрезок </a:t>
            </a:r>
            <a:r>
              <a:rPr lang="en-US" altLang="ru-RU" sz="3200" i="1" dirty="0">
                <a:cs typeface="Times New Roman" panose="02020603050405020304" pitchFamily="18" charset="0"/>
              </a:rPr>
              <a:t>CD</a:t>
            </a:r>
            <a:r>
              <a:rPr lang="ru-RU" altLang="ru-RU" sz="3200" dirty="0">
                <a:cs typeface="Times New Roman" panose="02020603050405020304" pitchFamily="18" charset="0"/>
              </a:rPr>
              <a:t>, равный отрезку </a:t>
            </a:r>
            <a:r>
              <a:rPr lang="en-US" altLang="ru-RU" sz="3200" i="1" dirty="0">
                <a:cs typeface="Times New Roman" panose="02020603050405020304" pitchFamily="18" charset="0"/>
              </a:rPr>
              <a:t>AB</a:t>
            </a:r>
            <a:r>
              <a:rPr lang="ru-RU" altLang="ru-RU" sz="3200" dirty="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99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60848"/>
            <a:ext cx="312102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3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013" name="Group 5"/>
          <p:cNvGrpSpPr>
            <a:grpSpLocks/>
          </p:cNvGrpSpPr>
          <p:nvPr/>
        </p:nvGrpSpPr>
        <p:grpSpPr bwMode="auto">
          <a:xfrm>
            <a:off x="1044029" y="2060575"/>
            <a:ext cx="5427663" cy="3100388"/>
            <a:chOff x="-659" y="1298"/>
            <a:chExt cx="3419" cy="1953"/>
          </a:xfrm>
        </p:grpSpPr>
        <p:sp>
          <p:nvSpPr>
            <p:cNvPr id="299014" name="Text Box 6"/>
            <p:cNvSpPr txBox="1">
              <a:spLocks noChangeArrowheads="1"/>
            </p:cNvSpPr>
            <p:nvPr/>
          </p:nvSpPr>
          <p:spPr bwMode="auto">
            <a:xfrm>
              <a:off x="-659" y="1298"/>
              <a:ext cx="158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</a:t>
              </a:r>
              <a:endParaRPr lang="ru-RU" altLang="ru-RU" sz="3200" dirty="0"/>
            </a:p>
          </p:txBody>
        </p:sp>
        <p:pic>
          <p:nvPicPr>
            <p:cNvPr id="29901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310"/>
              <a:ext cx="1968" cy="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914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3200" dirty="0" smtClean="0"/>
              <a:t>3. </a:t>
            </a:r>
            <a:r>
              <a:rPr lang="ru-RU" altLang="ru-RU" sz="3200" dirty="0" smtClean="0">
                <a:cs typeface="Times New Roman" panose="02020603050405020304" pitchFamily="18" charset="0"/>
              </a:rPr>
              <a:t>От </a:t>
            </a:r>
            <a:r>
              <a:rPr lang="ru-RU" altLang="ru-RU" sz="3200" dirty="0">
                <a:cs typeface="Times New Roman" panose="02020603050405020304" pitchFamily="18" charset="0"/>
              </a:rPr>
              <a:t>вершины </a:t>
            </a:r>
            <a:r>
              <a:rPr lang="en-US" altLang="ru-RU" sz="3200" i="1" dirty="0">
                <a:cs typeface="Times New Roman" panose="02020603050405020304" pitchFamily="18" charset="0"/>
              </a:rPr>
              <a:t>C </a:t>
            </a:r>
            <a:r>
              <a:rPr lang="ru-RU" altLang="ru-RU" sz="3200" dirty="0">
                <a:cs typeface="Times New Roman" panose="02020603050405020304" pitchFamily="18" charset="0"/>
              </a:rPr>
              <a:t>луча </a:t>
            </a:r>
            <a:r>
              <a:rPr lang="en-US" altLang="ru-RU" sz="3200" i="1" dirty="0">
                <a:cs typeface="Times New Roman" panose="02020603050405020304" pitchFamily="18" charset="0"/>
              </a:rPr>
              <a:t>CE </a:t>
            </a:r>
            <a:r>
              <a:rPr lang="ru-RU" altLang="ru-RU" sz="3200" dirty="0">
                <a:cs typeface="Times New Roman" panose="02020603050405020304" pitchFamily="18" charset="0"/>
              </a:rPr>
              <a:t>отложите отрезок </a:t>
            </a:r>
            <a:r>
              <a:rPr lang="en-US" altLang="ru-RU" sz="3200" i="1" dirty="0">
                <a:cs typeface="Times New Roman" panose="02020603050405020304" pitchFamily="18" charset="0"/>
              </a:rPr>
              <a:t>CD</a:t>
            </a:r>
            <a:r>
              <a:rPr lang="ru-RU" altLang="ru-RU" sz="3200" dirty="0">
                <a:cs typeface="Times New Roman" panose="02020603050405020304" pitchFamily="18" charset="0"/>
              </a:rPr>
              <a:t>, равный отрезку </a:t>
            </a:r>
            <a:r>
              <a:rPr lang="en-US" altLang="ru-RU" sz="3200" i="1" dirty="0">
                <a:cs typeface="Times New Roman" panose="02020603050405020304" pitchFamily="18" charset="0"/>
              </a:rPr>
              <a:t>AB</a:t>
            </a:r>
            <a:r>
              <a:rPr lang="ru-RU" altLang="ru-RU" sz="3200" dirty="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01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60848"/>
            <a:ext cx="312102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0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061" name="Group 5"/>
          <p:cNvGrpSpPr>
            <a:grpSpLocks/>
          </p:cNvGrpSpPr>
          <p:nvPr/>
        </p:nvGrpSpPr>
        <p:grpSpPr bwMode="auto">
          <a:xfrm>
            <a:off x="1476275" y="1989137"/>
            <a:ext cx="4851400" cy="3297238"/>
            <a:chOff x="-296" y="1253"/>
            <a:chExt cx="3056" cy="2077"/>
          </a:xfrm>
        </p:grpSpPr>
        <p:sp>
          <p:nvSpPr>
            <p:cNvPr id="301062" name="Text Box 6"/>
            <p:cNvSpPr txBox="1">
              <a:spLocks noChangeArrowheads="1"/>
            </p:cNvSpPr>
            <p:nvPr/>
          </p:nvSpPr>
          <p:spPr bwMode="auto">
            <a:xfrm>
              <a:off x="-296" y="1253"/>
              <a:ext cx="158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</a:t>
              </a:r>
              <a:endParaRPr lang="ru-RU" altLang="ru-RU" sz="3200" dirty="0"/>
            </a:p>
          </p:txBody>
        </p:sp>
        <p:pic>
          <p:nvPicPr>
            <p:cNvPr id="30106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389"/>
              <a:ext cx="1968" cy="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412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2" y="492388"/>
            <a:ext cx="7313932" cy="6334780"/>
          </a:xfrm>
          <a:prstGeom prst="rect">
            <a:avLst/>
          </a:prstGeom>
          <a:noFill/>
          <a:ln>
            <a:solidFill>
              <a:srgbClr val="D2ECB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25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3200" dirty="0" smtClean="0"/>
              <a:t>4. </a:t>
            </a:r>
            <a:r>
              <a:rPr lang="ru-RU" altLang="ru-RU" sz="3200" dirty="0" smtClean="0">
                <a:cs typeface="Times New Roman" panose="02020603050405020304" pitchFamily="18" charset="0"/>
              </a:rPr>
              <a:t>От </a:t>
            </a:r>
            <a:r>
              <a:rPr lang="ru-RU" altLang="ru-RU" sz="3200" dirty="0">
                <a:cs typeface="Times New Roman" panose="02020603050405020304" pitchFamily="18" charset="0"/>
              </a:rPr>
              <a:t>вершины </a:t>
            </a:r>
            <a:r>
              <a:rPr lang="en-US" altLang="ru-RU" sz="3200" i="1" dirty="0">
                <a:cs typeface="Times New Roman" panose="02020603050405020304" pitchFamily="18" charset="0"/>
              </a:rPr>
              <a:t>C </a:t>
            </a:r>
            <a:r>
              <a:rPr lang="ru-RU" altLang="ru-RU" sz="3200" dirty="0">
                <a:cs typeface="Times New Roman" panose="02020603050405020304" pitchFamily="18" charset="0"/>
              </a:rPr>
              <a:t>луча </a:t>
            </a:r>
            <a:r>
              <a:rPr lang="en-US" altLang="ru-RU" sz="3200" i="1" dirty="0">
                <a:cs typeface="Times New Roman" panose="02020603050405020304" pitchFamily="18" charset="0"/>
              </a:rPr>
              <a:t>CE </a:t>
            </a:r>
            <a:r>
              <a:rPr lang="ru-RU" altLang="ru-RU" sz="3200" dirty="0">
                <a:cs typeface="Times New Roman" panose="02020603050405020304" pitchFamily="18" charset="0"/>
              </a:rPr>
              <a:t>отложите отрезок </a:t>
            </a:r>
            <a:r>
              <a:rPr lang="en-US" altLang="ru-RU" sz="3200" i="1" dirty="0">
                <a:cs typeface="Times New Roman" panose="02020603050405020304" pitchFamily="18" charset="0"/>
              </a:rPr>
              <a:t>CD</a:t>
            </a:r>
            <a:r>
              <a:rPr lang="ru-RU" altLang="ru-RU" sz="3200" dirty="0">
                <a:cs typeface="Times New Roman" panose="02020603050405020304" pitchFamily="18" charset="0"/>
              </a:rPr>
              <a:t>, равный отрезку </a:t>
            </a:r>
            <a:r>
              <a:rPr lang="en-US" altLang="ru-RU" sz="3200" i="1" dirty="0">
                <a:cs typeface="Times New Roman" panose="02020603050405020304" pitchFamily="18" charset="0"/>
              </a:rPr>
              <a:t>AB</a:t>
            </a:r>
            <a:r>
              <a:rPr lang="ru-RU" altLang="ru-RU" sz="3200" dirty="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03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312102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7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109" name="Group 5"/>
          <p:cNvGrpSpPr>
            <a:grpSpLocks/>
          </p:cNvGrpSpPr>
          <p:nvPr/>
        </p:nvGrpSpPr>
        <p:grpSpPr bwMode="auto">
          <a:xfrm>
            <a:off x="1044029" y="1995487"/>
            <a:ext cx="4995864" cy="3290888"/>
            <a:chOff x="-659" y="1257"/>
            <a:chExt cx="3147" cy="2073"/>
          </a:xfrm>
        </p:grpSpPr>
        <p:sp>
          <p:nvSpPr>
            <p:cNvPr id="303110" name="Text Box 6"/>
            <p:cNvSpPr txBox="1">
              <a:spLocks noChangeArrowheads="1"/>
            </p:cNvSpPr>
            <p:nvPr/>
          </p:nvSpPr>
          <p:spPr bwMode="auto">
            <a:xfrm>
              <a:off x="-659" y="1257"/>
              <a:ext cx="158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</a:t>
              </a:r>
              <a:endParaRPr lang="ru-RU" altLang="ru-RU" sz="3200" dirty="0"/>
            </a:p>
          </p:txBody>
        </p:sp>
        <p:pic>
          <p:nvPicPr>
            <p:cNvPr id="30311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1389"/>
              <a:ext cx="1968" cy="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243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396081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/>
              <a:t>	</a:t>
            </a:r>
            <a:r>
              <a:rPr lang="ru-RU" sz="2800" dirty="0" smtClean="0"/>
              <a:t>5. Расположите </a:t>
            </a:r>
            <a:r>
              <a:rPr lang="ru-RU" sz="2800" dirty="0"/>
              <a:t>номера в порядке возрастания соответствующих отрезков, изображённых на </a:t>
            </a:r>
            <a:r>
              <a:rPr lang="ru-RU" sz="2800" dirty="0" smtClean="0"/>
              <a:t>рисунке.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412776"/>
            <a:ext cx="338437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8911" y="404664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6. </a:t>
            </a:r>
            <a:r>
              <a:rPr lang="ru-RU" sz="2800" dirty="0" smtClean="0">
                <a:cs typeface="Times New Roman" charset="0"/>
              </a:rPr>
              <a:t>На </a:t>
            </a:r>
            <a:r>
              <a:rPr lang="ru-RU" sz="2800" dirty="0">
                <a:cs typeface="Times New Roman" charset="0"/>
              </a:rPr>
              <a:t>клетчатой бумаге изобразите отрезки </a:t>
            </a:r>
            <a:r>
              <a:rPr lang="en-US" sz="2800" i="1" dirty="0">
                <a:cs typeface="Times New Roman" charset="0"/>
              </a:rPr>
              <a:t>AB</a:t>
            </a:r>
            <a:r>
              <a:rPr lang="ru-RU" sz="2800" dirty="0">
                <a:cs typeface="Times New Roman" charset="0"/>
              </a:rPr>
              <a:t>, </a:t>
            </a:r>
            <a:r>
              <a:rPr lang="en-US" sz="2800" i="1" dirty="0">
                <a:cs typeface="Times New Roman" charset="0"/>
              </a:rPr>
              <a:t>CD</a:t>
            </a:r>
            <a:r>
              <a:rPr lang="ru-RU" sz="2800" dirty="0">
                <a:cs typeface="Times New Roman" charset="0"/>
              </a:rPr>
              <a:t>, </a:t>
            </a:r>
            <a:r>
              <a:rPr lang="en-US" sz="2800" i="1" dirty="0">
                <a:cs typeface="Times New Roman" charset="0"/>
              </a:rPr>
              <a:t>EF</a:t>
            </a:r>
            <a:r>
              <a:rPr lang="ru-RU" sz="2800" dirty="0">
                <a:cs typeface="Times New Roman" charset="0"/>
              </a:rPr>
              <a:t>, как показано на рисунке.</a:t>
            </a:r>
            <a:r>
              <a:rPr lang="ru-RU" sz="2800" i="1" dirty="0">
                <a:cs typeface="Times New Roman" charset="0"/>
              </a:rPr>
              <a:t> </a:t>
            </a:r>
            <a:r>
              <a:rPr lang="ru-RU" sz="2800" dirty="0">
                <a:cs typeface="Times New Roman" charset="0"/>
              </a:rPr>
              <a:t>С помощью линейки измерьте их длины.</a:t>
            </a:r>
            <a:endParaRPr lang="ru-RU" sz="28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295384" cy="325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59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7. Укажите </a:t>
            </a:r>
            <a:r>
              <a:rPr lang="ru-RU" sz="2800" dirty="0">
                <a:cs typeface="Times New Roman" pitchFamily="18" charset="0"/>
              </a:rPr>
              <a:t>середины отрезков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CD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EF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GH</a:t>
            </a:r>
            <a:r>
              <a:rPr lang="ru-RU" sz="2800" dirty="0">
                <a:cs typeface="Times New Roman" pitchFamily="18" charset="0"/>
              </a:rPr>
              <a:t>. 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56" y="1772816"/>
            <a:ext cx="3163888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21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187624" y="1828800"/>
            <a:ext cx="4852392" cy="3137620"/>
            <a:chOff x="1187624" y="1828800"/>
            <a:chExt cx="4852392" cy="3137620"/>
          </a:xfrm>
        </p:grpSpPr>
        <p:sp>
          <p:nvSpPr>
            <p:cNvPr id="15366" name="Text Box 6"/>
            <p:cNvSpPr txBox="1">
              <a:spLocks noChangeArrowheads="1"/>
            </p:cNvSpPr>
            <p:nvPr/>
          </p:nvSpPr>
          <p:spPr bwMode="auto">
            <a:xfrm>
              <a:off x="1187624" y="1828800"/>
              <a:ext cx="25146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Ответ:</a:t>
              </a:r>
              <a:endParaRPr lang="ru-RU" sz="2800" dirty="0"/>
            </a:p>
          </p:txBody>
        </p:sp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1916832"/>
              <a:ext cx="3124200" cy="304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195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332656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8. Укажите </a:t>
            </a:r>
            <a:r>
              <a:rPr lang="ru-RU" sz="2800" dirty="0">
                <a:cs typeface="Times New Roman" pitchFamily="18" charset="0"/>
              </a:rPr>
              <a:t>точки, делящие отрезки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CD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EF </a:t>
            </a:r>
            <a:r>
              <a:rPr lang="ru-RU" sz="2800" dirty="0">
                <a:cs typeface="Times New Roman" pitchFamily="18" charset="0"/>
              </a:rPr>
              <a:t>на три равные части.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2099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9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331640" y="1632743"/>
            <a:ext cx="4938117" cy="3181350"/>
            <a:chOff x="1331640" y="1632743"/>
            <a:chExt cx="4938117" cy="3181350"/>
          </a:xfrm>
        </p:grpSpPr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1331640" y="1632743"/>
              <a:ext cx="25146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Ответ:</a:t>
              </a:r>
              <a:endParaRPr lang="ru-RU" sz="2800" dirty="0"/>
            </a:p>
          </p:txBody>
        </p:sp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1632743"/>
              <a:ext cx="3209925" cy="318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467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000" y="188640"/>
            <a:ext cx="88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Является ли линия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ABCD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составленной из отрезков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или из кривых? Ответ проверьте с помощью линейки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918" y="1542787"/>
            <a:ext cx="3858163" cy="37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5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332656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en-US" sz="2800" dirty="0" smtClean="0">
                <a:cs typeface="Times New Roman" pitchFamily="18" charset="0"/>
              </a:rPr>
              <a:t>10</a:t>
            </a:r>
            <a:r>
              <a:rPr lang="ru-RU" sz="2800" dirty="0" smtClean="0">
                <a:cs typeface="Times New Roman" pitchFamily="18" charset="0"/>
              </a:rPr>
              <a:t>. </a:t>
            </a:r>
            <a:r>
              <a:rPr lang="ru-RU" sz="2800" dirty="0" smtClean="0"/>
              <a:t>Сравните </a:t>
            </a:r>
            <a:r>
              <a:rPr lang="ru-RU" sz="2800" dirty="0"/>
              <a:t>длины отрезков </a:t>
            </a:r>
            <a:r>
              <a:rPr lang="en-US" sz="2800" i="1" dirty="0"/>
              <a:t>AB </a:t>
            </a:r>
            <a:r>
              <a:rPr lang="ru-RU" sz="2800" dirty="0"/>
              <a:t>и </a:t>
            </a:r>
            <a:r>
              <a:rPr lang="en-US" sz="2800" i="1" dirty="0"/>
              <a:t>CD</a:t>
            </a:r>
            <a:r>
              <a:rPr lang="ru-RU" sz="2800" dirty="0"/>
              <a:t>, изображённых на </a:t>
            </a:r>
            <a:r>
              <a:rPr lang="ru-RU" sz="2800" dirty="0" smtClean="0"/>
              <a:t>рисунке.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916832"/>
            <a:ext cx="4983115" cy="2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3200" dirty="0" smtClean="0"/>
              <a:t>1. </a:t>
            </a:r>
            <a:r>
              <a:rPr lang="ru-RU" altLang="ru-RU" sz="3200" dirty="0" smtClean="0">
                <a:cs typeface="Times New Roman" panose="02020603050405020304" pitchFamily="18" charset="0"/>
              </a:rPr>
              <a:t>Через </a:t>
            </a:r>
            <a:r>
              <a:rPr lang="ru-RU" altLang="ru-RU" sz="3200" dirty="0">
                <a:cs typeface="Times New Roman" panose="02020603050405020304" pitchFamily="18" charset="0"/>
              </a:rPr>
              <a:t>точку </a:t>
            </a:r>
            <a:r>
              <a:rPr lang="en-US" altLang="ru-RU" sz="3200" i="1" dirty="0">
                <a:cs typeface="Times New Roman" panose="02020603050405020304" pitchFamily="18" charset="0"/>
              </a:rPr>
              <a:t>C </a:t>
            </a:r>
            <a:r>
              <a:rPr lang="ru-RU" altLang="ru-RU" sz="3200" dirty="0">
                <a:cs typeface="Times New Roman" panose="02020603050405020304" pitchFamily="18" charset="0"/>
              </a:rPr>
              <a:t>проведите прямую, параллельную прямой </a:t>
            </a:r>
            <a:r>
              <a:rPr lang="en-US" altLang="ru-RU" sz="3200" i="1" dirty="0">
                <a:cs typeface="Times New Roman" panose="02020603050405020304" pitchFamily="18" charset="0"/>
              </a:rPr>
              <a:t>AB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314325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en-US" altLang="ru-RU" sz="3600" dirty="0" smtClean="0">
                <a:solidFill>
                  <a:srgbClr val="FF3300"/>
                </a:solidFill>
              </a:rPr>
              <a:t>I. </a:t>
            </a:r>
            <a:r>
              <a:rPr lang="ru-RU" altLang="ru-RU" sz="3600" dirty="0" smtClean="0">
                <a:solidFill>
                  <a:srgbClr val="FF3300"/>
                </a:solidFill>
              </a:rPr>
              <a:t>Прямые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6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33265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/>
              <a:t>1</a:t>
            </a:r>
            <a:r>
              <a:rPr lang="en-US" sz="2800" dirty="0" smtClean="0"/>
              <a:t>1</a:t>
            </a:r>
            <a:r>
              <a:rPr lang="ru-RU" sz="2800" dirty="0" smtClean="0"/>
              <a:t>. Сравните </a:t>
            </a:r>
            <a:r>
              <a:rPr lang="ru-RU" sz="2800" dirty="0"/>
              <a:t>длины отрезков </a:t>
            </a:r>
            <a:r>
              <a:rPr lang="en-US" sz="2800" i="1" dirty="0"/>
              <a:t>AB </a:t>
            </a:r>
            <a:r>
              <a:rPr lang="ru-RU" sz="2800" dirty="0"/>
              <a:t>и </a:t>
            </a:r>
            <a:r>
              <a:rPr lang="en-US" sz="2800" i="1" dirty="0"/>
              <a:t>CD</a:t>
            </a:r>
            <a:r>
              <a:rPr lang="ru-RU" sz="2800" dirty="0"/>
              <a:t>, изображённых на </a:t>
            </a:r>
            <a:r>
              <a:rPr lang="ru-RU" sz="2800" dirty="0" smtClean="0"/>
              <a:t>рисунке.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286" y="1616957"/>
            <a:ext cx="4391922" cy="42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33265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/>
              <a:t>1</a:t>
            </a:r>
            <a:r>
              <a:rPr lang="en-US" sz="2800" dirty="0" smtClean="0"/>
              <a:t>2</a:t>
            </a:r>
            <a:r>
              <a:rPr lang="ru-RU" sz="2800" dirty="0" smtClean="0"/>
              <a:t>. Сравните </a:t>
            </a:r>
            <a:r>
              <a:rPr lang="ru-RU" sz="2800" dirty="0"/>
              <a:t>длины отрезков </a:t>
            </a:r>
            <a:r>
              <a:rPr lang="en-US" sz="2800" i="1" dirty="0"/>
              <a:t>AB </a:t>
            </a:r>
            <a:r>
              <a:rPr lang="ru-RU" sz="2800" dirty="0"/>
              <a:t>и </a:t>
            </a:r>
            <a:r>
              <a:rPr lang="en-US" sz="2800" i="1" dirty="0"/>
              <a:t>CD</a:t>
            </a:r>
            <a:r>
              <a:rPr lang="ru-RU" sz="2800" dirty="0"/>
              <a:t>, изображённых на </a:t>
            </a:r>
            <a:r>
              <a:rPr lang="ru-RU" sz="2800" dirty="0" smtClean="0"/>
              <a:t>рисунке.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700" y="1556792"/>
            <a:ext cx="2764599" cy="38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5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33265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/>
              <a:t>1</a:t>
            </a:r>
            <a:r>
              <a:rPr lang="en-US" sz="2800" dirty="0" smtClean="0"/>
              <a:t>3</a:t>
            </a:r>
            <a:r>
              <a:rPr lang="ru-RU" sz="2800" dirty="0" smtClean="0"/>
              <a:t>. Сравните </a:t>
            </a:r>
            <a:r>
              <a:rPr lang="ru-RU" sz="2800" dirty="0"/>
              <a:t>длины отрезков </a:t>
            </a:r>
            <a:r>
              <a:rPr lang="en-US" sz="2800" i="1" dirty="0"/>
              <a:t>AB </a:t>
            </a:r>
            <a:r>
              <a:rPr lang="ru-RU" sz="2800" dirty="0"/>
              <a:t>и </a:t>
            </a:r>
            <a:r>
              <a:rPr lang="en-US" sz="2800" i="1" dirty="0"/>
              <a:t>CD</a:t>
            </a:r>
            <a:r>
              <a:rPr lang="ru-RU" sz="2800" dirty="0"/>
              <a:t>, изображённых на </a:t>
            </a:r>
            <a:r>
              <a:rPr lang="ru-RU" sz="2800" dirty="0" smtClean="0"/>
              <a:t>рисунке.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652" y="1556792"/>
            <a:ext cx="2430696" cy="358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9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332656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1</a:t>
            </a:r>
            <a:r>
              <a:rPr lang="en-US" sz="2800" dirty="0" smtClean="0">
                <a:cs typeface="Times New Roman" pitchFamily="18" charset="0"/>
              </a:rPr>
              <a:t>4</a:t>
            </a:r>
            <a:r>
              <a:rPr lang="ru-RU" sz="2800" dirty="0" smtClean="0">
                <a:cs typeface="Times New Roman" pitchFamily="18" charset="0"/>
              </a:rPr>
              <a:t>.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ru-RU" sz="2800" dirty="0" smtClean="0"/>
              <a:t>Сравните </a:t>
            </a:r>
            <a:r>
              <a:rPr lang="ru-RU" sz="2800" dirty="0"/>
              <a:t>длины отрезков </a:t>
            </a:r>
            <a:r>
              <a:rPr lang="en-US" sz="2800" i="1" dirty="0" smtClean="0"/>
              <a:t>AC </a:t>
            </a:r>
            <a:r>
              <a:rPr lang="ru-RU" sz="2800" dirty="0"/>
              <a:t>и </a:t>
            </a:r>
            <a:r>
              <a:rPr lang="en-US" sz="2800" i="1" dirty="0" smtClean="0"/>
              <a:t>BC</a:t>
            </a:r>
            <a:r>
              <a:rPr lang="ru-RU" sz="2800" dirty="0" smtClean="0"/>
              <a:t>, </a:t>
            </a:r>
            <a:r>
              <a:rPr lang="ru-RU" sz="2800" dirty="0"/>
              <a:t>изображённых на </a:t>
            </a:r>
            <a:r>
              <a:rPr lang="ru-RU" sz="2800" dirty="0" smtClean="0"/>
              <a:t>рисунке.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700808"/>
            <a:ext cx="6030730" cy="20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027"/>
          <p:cNvSpPr txBox="1">
            <a:spLocks noChangeArrowheads="1"/>
          </p:cNvSpPr>
          <p:nvPr/>
        </p:nvSpPr>
        <p:spPr bwMode="auto">
          <a:xfrm>
            <a:off x="0" y="801743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1. Среди </a:t>
            </a:r>
            <a:r>
              <a:rPr lang="ru-RU" sz="2800" dirty="0"/>
              <a:t>углов, изображённых на </a:t>
            </a:r>
            <a:r>
              <a:rPr lang="ru-RU" sz="2800" dirty="0" smtClean="0"/>
              <a:t>рисунке, </a:t>
            </a:r>
            <a:r>
              <a:rPr lang="ru-RU" sz="2800" dirty="0"/>
              <a:t>укажите равные углы.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09549"/>
            <a:ext cx="3183037" cy="323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altLang="ru-RU" sz="3200" dirty="0" smtClean="0">
                <a:solidFill>
                  <a:srgbClr val="FF3300"/>
                </a:solidFill>
              </a:rPr>
              <a:t>III. </a:t>
            </a:r>
            <a:r>
              <a:rPr lang="ru-RU" altLang="ru-RU" sz="3200" dirty="0" smtClean="0">
                <a:solidFill>
                  <a:srgbClr val="FF3300"/>
                </a:solidFill>
              </a:rPr>
              <a:t>Углы</a:t>
            </a:r>
            <a:r>
              <a:rPr lang="ru-RU" altLang="ru-RU" sz="3600" dirty="0" smtClean="0">
                <a:solidFill>
                  <a:srgbClr val="FF33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6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1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dirty="0" smtClean="0"/>
              <a:t>2. Какой </a:t>
            </a:r>
            <a:r>
              <a:rPr lang="ru-RU" altLang="ru-RU" sz="2800" dirty="0"/>
              <a:t>из </a:t>
            </a:r>
            <a:r>
              <a:rPr lang="ru-RU" altLang="ru-RU" sz="2800" dirty="0">
                <a:cs typeface="Times New Roman" panose="02020603050405020304" pitchFamily="18" charset="0"/>
              </a:rPr>
              <a:t>углов, изображенных на рисунке, </a:t>
            </a:r>
            <a:r>
              <a:rPr lang="ru-RU" altLang="ru-RU" sz="2800" dirty="0"/>
              <a:t>больше? </a:t>
            </a:r>
          </a:p>
        </p:txBody>
      </p:sp>
      <p:pic>
        <p:nvPicPr>
          <p:cNvPr id="288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981200"/>
            <a:ext cx="5675313" cy="29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62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" y="67309"/>
            <a:ext cx="9204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3. Расположите </a:t>
            </a:r>
            <a:r>
              <a:rPr lang="ru-RU" sz="2800" dirty="0">
                <a:cs typeface="Times New Roman" pitchFamily="18" charset="0"/>
              </a:rPr>
              <a:t>номера в порядке возрастания  величины соответствующих углов.</a:t>
            </a:r>
            <a:r>
              <a:rPr lang="ru-RU" sz="2800" dirty="0"/>
              <a:t>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10720"/>
            <a:ext cx="314325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90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7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 smtClean="0">
                <a:cs typeface="Times New Roman" panose="02020603050405020304" pitchFamily="18" charset="0"/>
              </a:rPr>
              <a:t>4. От </a:t>
            </a:r>
            <a:r>
              <a:rPr lang="ru-RU" altLang="ru-RU" sz="3200" dirty="0">
                <a:cs typeface="Times New Roman" panose="02020603050405020304" pitchFamily="18" charset="0"/>
              </a:rPr>
              <a:t>луча </a:t>
            </a:r>
            <a:r>
              <a:rPr lang="en-US" altLang="ru-RU" sz="3200" i="1" dirty="0">
                <a:cs typeface="Times New Roman" panose="02020603050405020304" pitchFamily="18" charset="0"/>
              </a:rPr>
              <a:t>PQ </a:t>
            </a:r>
            <a:r>
              <a:rPr lang="ru-RU" altLang="ru-RU" sz="3200" dirty="0">
                <a:cs typeface="Times New Roman" panose="02020603050405020304" pitchFamily="18" charset="0"/>
              </a:rPr>
              <a:t>отложите  угол </a:t>
            </a:r>
            <a:r>
              <a:rPr lang="en-US" altLang="ru-RU" sz="3200" i="1" dirty="0">
                <a:cs typeface="Times New Roman" panose="02020603050405020304" pitchFamily="18" charset="0"/>
              </a:rPr>
              <a:t>QPR</a:t>
            </a:r>
            <a:r>
              <a:rPr lang="ru-RU" altLang="ru-RU" sz="3200" dirty="0">
                <a:cs typeface="Times New Roman" panose="02020603050405020304" pitchFamily="18" charset="0"/>
              </a:rPr>
              <a:t>, равный углу </a:t>
            </a:r>
            <a:r>
              <a:rPr lang="en-US" altLang="ru-RU" sz="3200" i="1" dirty="0">
                <a:cs typeface="Times New Roman" panose="02020603050405020304" pitchFamily="18" charset="0"/>
              </a:rPr>
              <a:t>AOB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  <a:r>
              <a:rPr lang="ru-RU" altLang="ru-RU" sz="3200" dirty="0"/>
              <a:t> </a:t>
            </a:r>
          </a:p>
        </p:txBody>
      </p:sp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7" y="1988840"/>
            <a:ext cx="312102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1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869" name="Group 5"/>
          <p:cNvGrpSpPr>
            <a:grpSpLocks/>
          </p:cNvGrpSpPr>
          <p:nvPr/>
        </p:nvGrpSpPr>
        <p:grpSpPr bwMode="auto">
          <a:xfrm>
            <a:off x="1403252" y="1981200"/>
            <a:ext cx="8382000" cy="3101976"/>
            <a:chOff x="-390" y="1248"/>
            <a:chExt cx="5280" cy="1954"/>
          </a:xfrm>
        </p:grpSpPr>
        <p:sp>
          <p:nvSpPr>
            <p:cNvPr id="292870" name="Text Box 6"/>
            <p:cNvSpPr txBox="1">
              <a:spLocks noChangeArrowheads="1"/>
            </p:cNvSpPr>
            <p:nvPr/>
          </p:nvSpPr>
          <p:spPr bwMode="auto">
            <a:xfrm>
              <a:off x="-390" y="1248"/>
              <a:ext cx="52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3600" dirty="0">
                  <a:solidFill>
                    <a:srgbClr val="FF3300"/>
                  </a:solidFill>
                </a:rPr>
                <a:t>Ответ:</a:t>
              </a:r>
              <a:endParaRPr lang="ru-RU" altLang="ru-RU" sz="3600" dirty="0"/>
            </a:p>
          </p:txBody>
        </p:sp>
        <p:pic>
          <p:nvPicPr>
            <p:cNvPr id="29287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1261"/>
              <a:ext cx="1968" cy="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476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31" y="1628800"/>
            <a:ext cx="3900488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507767"/>
            <a:ext cx="58674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 smtClean="0"/>
              <a:t>5. На </a:t>
            </a:r>
            <a:r>
              <a:rPr lang="ru-RU" altLang="ru-RU" sz="2800" dirty="0"/>
              <a:t>рисунке найдите величины углов: </a:t>
            </a:r>
            <a:endParaRPr lang="en-US" altLang="ru-RU" sz="2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/>
              <a:t>а) </a:t>
            </a:r>
            <a:r>
              <a:rPr lang="en-US" altLang="ru-RU" sz="2800" i="1" dirty="0"/>
              <a:t>AOB</a:t>
            </a:r>
            <a:r>
              <a:rPr lang="en-US" altLang="ru-RU" sz="2800" dirty="0"/>
              <a:t>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/>
              <a:t>б) </a:t>
            </a:r>
            <a:r>
              <a:rPr lang="en-US" altLang="ru-RU" sz="2800" i="1" dirty="0"/>
              <a:t>AOC</a:t>
            </a:r>
            <a:r>
              <a:rPr lang="en-US" altLang="ru-RU" sz="2800" dirty="0"/>
              <a:t>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/>
              <a:t>в) </a:t>
            </a:r>
            <a:r>
              <a:rPr lang="en-US" altLang="ru-RU" sz="2800" i="1" dirty="0"/>
              <a:t>AOD</a:t>
            </a:r>
            <a:r>
              <a:rPr lang="en-US" altLang="ru-RU" sz="2800" dirty="0"/>
              <a:t>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/>
              <a:t>г</a:t>
            </a:r>
            <a:r>
              <a:rPr lang="en-US" altLang="ru-RU" sz="2800" dirty="0"/>
              <a:t>)</a:t>
            </a:r>
            <a:r>
              <a:rPr lang="ru-RU" altLang="ru-RU" sz="2800" dirty="0"/>
              <a:t> </a:t>
            </a:r>
            <a:r>
              <a:rPr lang="en-US" altLang="ru-RU" sz="2800" i="1" dirty="0"/>
              <a:t>BOC</a:t>
            </a:r>
            <a:r>
              <a:rPr lang="en-US" altLang="ru-RU" sz="2800" dirty="0"/>
              <a:t>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/>
              <a:t>д) </a:t>
            </a:r>
            <a:r>
              <a:rPr lang="en-US" altLang="ru-RU" sz="2800" i="1" dirty="0"/>
              <a:t>BOD</a:t>
            </a:r>
            <a:r>
              <a:rPr lang="en-US" altLang="ru-RU" sz="2800" dirty="0"/>
              <a:t>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/>
              <a:t>е) </a:t>
            </a:r>
            <a:r>
              <a:rPr lang="en-US" altLang="ru-RU" sz="2800" i="1" dirty="0"/>
              <a:t>COD</a:t>
            </a:r>
            <a:r>
              <a:rPr lang="en-US" altLang="ru-RU" sz="2800" dirty="0"/>
              <a:t>.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52215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00" name="Group 8"/>
          <p:cNvGrpSpPr>
            <a:grpSpLocks/>
          </p:cNvGrpSpPr>
          <p:nvPr/>
        </p:nvGrpSpPr>
        <p:grpSpPr bwMode="auto">
          <a:xfrm>
            <a:off x="1043459" y="1557338"/>
            <a:ext cx="7924800" cy="3243263"/>
            <a:chOff x="-614" y="981"/>
            <a:chExt cx="4992" cy="2043"/>
          </a:xfrm>
        </p:grpSpPr>
        <p:sp>
          <p:nvSpPr>
            <p:cNvPr id="212996" name="Text Box 4"/>
            <p:cNvSpPr txBox="1">
              <a:spLocks noChangeArrowheads="1"/>
            </p:cNvSpPr>
            <p:nvPr/>
          </p:nvSpPr>
          <p:spPr bwMode="auto">
            <a:xfrm>
              <a:off x="-614" y="981"/>
              <a:ext cx="499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 </a:t>
              </a:r>
              <a:endParaRPr lang="ru-RU" altLang="ru-RU" sz="3200" dirty="0"/>
            </a:p>
          </p:txBody>
        </p:sp>
        <p:pic>
          <p:nvPicPr>
            <p:cNvPr id="21299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" y="1071"/>
              <a:ext cx="1980" cy="1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316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0" y="685800"/>
            <a:ext cx="91440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/>
              <a:t>	</a:t>
            </a:r>
            <a:r>
              <a:rPr lang="ru-RU" altLang="ru-RU" sz="2800" dirty="0" smtClean="0"/>
              <a:t>6. Изобразите </a:t>
            </a:r>
            <a:r>
              <a:rPr lang="ru-RU" altLang="ru-RU" sz="2800" dirty="0"/>
              <a:t>углы, равные данным на рисунке. С помощью транспортира найдите их приближенную градусную величину.</a:t>
            </a:r>
          </a:p>
        </p:txBody>
      </p:sp>
      <p:pic>
        <p:nvPicPr>
          <p:cNvPr id="25606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348880"/>
            <a:ext cx="314325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08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0" y="685800"/>
            <a:ext cx="91440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7. Найдите </a:t>
            </a:r>
            <a:r>
              <a:rPr lang="ru-RU" altLang="ru-RU" sz="2800" dirty="0">
                <a:cs typeface="Times New Roman" panose="02020603050405020304" pitchFamily="18" charset="0"/>
              </a:rPr>
              <a:t>величину угла</a:t>
            </a:r>
            <a:r>
              <a:rPr lang="ru-RU" altLang="ru-RU" sz="2800" i="1" dirty="0">
                <a:cs typeface="Times New Roman" panose="02020603050405020304" pitchFamily="18" charset="0"/>
              </a:rPr>
              <a:t> </a:t>
            </a:r>
            <a:r>
              <a:rPr lang="en-US" altLang="ru-RU" sz="2800" i="1" dirty="0">
                <a:cs typeface="Times New Roman" panose="02020603050405020304" pitchFamily="18" charset="0"/>
              </a:rPr>
              <a:t>AOB</a:t>
            </a:r>
            <a:r>
              <a:rPr lang="ru-RU" altLang="ru-RU" sz="2800" dirty="0">
                <a:cs typeface="Times New Roman" panose="02020603050405020304" pitchFamily="18" charset="0"/>
              </a:rPr>
              <a:t>, изображенного на рисунке</a:t>
            </a:r>
            <a:r>
              <a:rPr lang="ru-RU" altLang="ru-RU" sz="2800" dirty="0"/>
              <a:t>: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  <a:endParaRPr lang="en-US" altLang="ru-RU" sz="2800" dirty="0"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/>
              <a:t>	</a:t>
            </a:r>
            <a:r>
              <a:rPr lang="ru-RU" altLang="ru-RU" sz="2800" dirty="0" smtClean="0"/>
              <a:t>	      а</a:t>
            </a:r>
            <a:r>
              <a:rPr lang="ru-RU" altLang="ru-RU" sz="2800" dirty="0"/>
              <a:t>)                                           б)</a:t>
            </a:r>
          </a:p>
        </p:txBody>
      </p:sp>
      <p:pic>
        <p:nvPicPr>
          <p:cNvPr id="2151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58652"/>
            <a:ext cx="3414464" cy="299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82088"/>
            <a:ext cx="3414464" cy="29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76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/>
              <a:t>	</a:t>
            </a:r>
            <a:r>
              <a:rPr lang="ru-RU" altLang="ru-RU" sz="2800" dirty="0" smtClean="0"/>
              <a:t>8. На </a:t>
            </a:r>
            <a:r>
              <a:rPr lang="ru-RU" altLang="ru-RU" sz="2800" dirty="0"/>
              <a:t>клетчатой бумаге изобразите углы, равные: а) 30</a:t>
            </a:r>
            <a:r>
              <a:rPr lang="ru-RU" altLang="ru-RU" sz="2800" baseline="30000" dirty="0"/>
              <a:t>о</a:t>
            </a:r>
            <a:r>
              <a:rPr lang="ru-RU" altLang="ru-RU" sz="2800" dirty="0"/>
              <a:t>; б) 45</a:t>
            </a:r>
            <a:r>
              <a:rPr lang="ru-RU" altLang="ru-RU" sz="2800" baseline="30000" dirty="0"/>
              <a:t>о</a:t>
            </a:r>
            <a:r>
              <a:rPr lang="ru-RU" altLang="ru-RU" sz="2800" dirty="0"/>
              <a:t>; в) 60</a:t>
            </a:r>
            <a:r>
              <a:rPr lang="ru-RU" altLang="ru-RU" sz="2800" baseline="30000" dirty="0"/>
              <a:t>о</a:t>
            </a:r>
            <a:r>
              <a:rPr lang="ru-RU" altLang="ru-RU" sz="2800" dirty="0"/>
              <a:t>; г) 120</a:t>
            </a:r>
            <a:r>
              <a:rPr lang="ru-RU" altLang="ru-RU" sz="2800" baseline="30000" dirty="0"/>
              <a:t>о</a:t>
            </a:r>
            <a:r>
              <a:rPr lang="ru-RU" altLang="ru-RU" sz="2800" dirty="0"/>
              <a:t>; д) 135</a:t>
            </a:r>
            <a:r>
              <a:rPr lang="ru-RU" altLang="ru-RU" sz="2800" baseline="30000" dirty="0"/>
              <a:t>о</a:t>
            </a:r>
            <a:r>
              <a:rPr lang="ru-RU" altLang="ru-RU" sz="2800" dirty="0"/>
              <a:t>; е) 150</a:t>
            </a:r>
            <a:r>
              <a:rPr lang="ru-RU" altLang="ru-RU" sz="2800" baseline="30000" dirty="0"/>
              <a:t>о</a:t>
            </a:r>
            <a:r>
              <a:rPr lang="ru-RU" altLang="ru-RU" sz="2800" dirty="0"/>
              <a:t>. Проверьте правильность Вашего изображения с помощью транспортира.</a:t>
            </a:r>
          </a:p>
        </p:txBody>
      </p:sp>
    </p:spTree>
    <p:extLst>
      <p:ext uri="{BB962C8B-B14F-4D97-AF65-F5344CB8AC3E}">
        <p14:creationId xmlns:p14="http://schemas.microsoft.com/office/powerpoint/2010/main" val="26181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533400" y="762000"/>
            <a:ext cx="80772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9. Колесо </a:t>
            </a:r>
            <a:r>
              <a:rPr lang="ru-RU" altLang="ru-RU" sz="2800" dirty="0">
                <a:cs typeface="Times New Roman" panose="02020603050405020304" pitchFamily="18" charset="0"/>
              </a:rPr>
              <a:t>имеет 12 спиц. Найдите величину угла (в градусах), который образуют две соседние спицы.</a:t>
            </a:r>
          </a:p>
        </p:txBody>
      </p:sp>
      <p:pic>
        <p:nvPicPr>
          <p:cNvPr id="8704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67000"/>
            <a:ext cx="274320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5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33400" y="762000"/>
            <a:ext cx="80772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10. Колесо </a:t>
            </a:r>
            <a:r>
              <a:rPr lang="ru-RU" altLang="ru-RU" sz="2800" dirty="0">
                <a:cs typeface="Times New Roman" panose="02020603050405020304" pitchFamily="18" charset="0"/>
              </a:rPr>
              <a:t>имеет 18 спиц. Найдите величину угла (в градусах), который образуют две соседние спицы. </a:t>
            </a:r>
          </a:p>
        </p:txBody>
      </p:sp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90800"/>
            <a:ext cx="2667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58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533400" y="762000"/>
            <a:ext cx="8077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11. Сколько </a:t>
            </a:r>
            <a:r>
              <a:rPr lang="ru-RU" altLang="ru-RU" sz="2800" dirty="0">
                <a:cs typeface="Times New Roman" panose="02020603050405020304" pitchFamily="18" charset="0"/>
              </a:rPr>
              <a:t>спиц в колесе, если углы между соседними спицами равны 18</a:t>
            </a:r>
            <a:r>
              <a:rPr lang="ru-RU" altLang="ru-RU" sz="28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9114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57400"/>
            <a:ext cx="28194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68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0" y="762000"/>
            <a:ext cx="91440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12. Сколько </a:t>
            </a:r>
            <a:r>
              <a:rPr lang="ru-RU" altLang="ru-RU" sz="2800" dirty="0">
                <a:cs typeface="Times New Roman" panose="02020603050405020304" pitchFamily="18" charset="0"/>
              </a:rPr>
              <a:t>зубцов имеет колесо зубчатой передачи, если дуга окружности этого колеса, заключенная между двумя соседними зубцами, равна 12</a:t>
            </a:r>
            <a:r>
              <a:rPr lang="ru-RU" altLang="ru-RU" sz="28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931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2582852"/>
            <a:ext cx="2684553" cy="282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3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0" y="7620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13. На </a:t>
            </a:r>
            <a:r>
              <a:rPr lang="ru-RU" altLang="ru-RU" sz="2800" dirty="0">
                <a:cs typeface="Times New Roman" panose="02020603050405020304" pitchFamily="18" charset="0"/>
              </a:rPr>
              <a:t>сколько градусов повернется минутная стрелка за 10 мин? </a:t>
            </a:r>
          </a:p>
        </p:txBody>
      </p:sp>
      <p:pic>
        <p:nvPicPr>
          <p:cNvPr id="9523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26289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17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0" y="7620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14. На </a:t>
            </a:r>
            <a:r>
              <a:rPr lang="ru-RU" altLang="ru-RU" sz="2800" dirty="0">
                <a:cs typeface="Times New Roman" panose="02020603050405020304" pitchFamily="18" charset="0"/>
              </a:rPr>
              <a:t>сколько градусов повернется минутная стрелка за </a:t>
            </a:r>
            <a:r>
              <a:rPr lang="en-US" altLang="ru-RU" sz="2800" dirty="0">
                <a:cs typeface="Times New Roman" panose="02020603050405020304" pitchFamily="18" charset="0"/>
              </a:rPr>
              <a:t>25</a:t>
            </a:r>
            <a:r>
              <a:rPr lang="ru-RU" altLang="ru-RU" sz="2800" dirty="0">
                <a:cs typeface="Times New Roman" panose="02020603050405020304" pitchFamily="18" charset="0"/>
              </a:rPr>
              <a:t> мин? </a:t>
            </a:r>
          </a:p>
        </p:txBody>
      </p:sp>
      <p:pic>
        <p:nvPicPr>
          <p:cNvPr id="10138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09800"/>
            <a:ext cx="26289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06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0" y="7620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15. На </a:t>
            </a:r>
            <a:r>
              <a:rPr lang="ru-RU" altLang="ru-RU" sz="2800" dirty="0">
                <a:cs typeface="Times New Roman" panose="02020603050405020304" pitchFamily="18" charset="0"/>
              </a:rPr>
              <a:t>сколько градусов повернется минутная стрелка за </a:t>
            </a:r>
            <a:r>
              <a:rPr lang="en-US" altLang="ru-RU" sz="2800" dirty="0">
                <a:cs typeface="Times New Roman" panose="02020603050405020304" pitchFamily="18" charset="0"/>
              </a:rPr>
              <a:t>40</a:t>
            </a:r>
            <a:r>
              <a:rPr lang="ru-RU" altLang="ru-RU" sz="2800" dirty="0">
                <a:cs typeface="Times New Roman" panose="02020603050405020304" pitchFamily="18" charset="0"/>
              </a:rPr>
              <a:t> мин? </a:t>
            </a:r>
          </a:p>
        </p:txBody>
      </p:sp>
      <p:pic>
        <p:nvPicPr>
          <p:cNvPr id="1054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09800"/>
            <a:ext cx="271462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01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3200" dirty="0" smtClean="0"/>
              <a:t>2. </a:t>
            </a:r>
            <a:r>
              <a:rPr lang="ru-RU" altLang="ru-RU" sz="3200" dirty="0" smtClean="0">
                <a:cs typeface="Times New Roman" panose="02020603050405020304" pitchFamily="18" charset="0"/>
              </a:rPr>
              <a:t>Через </a:t>
            </a:r>
            <a:r>
              <a:rPr lang="ru-RU" altLang="ru-RU" sz="3200" dirty="0">
                <a:cs typeface="Times New Roman" panose="02020603050405020304" pitchFamily="18" charset="0"/>
              </a:rPr>
              <a:t>точку </a:t>
            </a:r>
            <a:r>
              <a:rPr lang="en-US" altLang="ru-RU" sz="3200" i="1" dirty="0">
                <a:cs typeface="Times New Roman" panose="02020603050405020304" pitchFamily="18" charset="0"/>
              </a:rPr>
              <a:t>C </a:t>
            </a:r>
            <a:r>
              <a:rPr lang="ru-RU" altLang="ru-RU" sz="3200" dirty="0">
                <a:cs typeface="Times New Roman" panose="02020603050405020304" pitchFamily="18" charset="0"/>
              </a:rPr>
              <a:t>проведите прямую, параллельную прямой </a:t>
            </a:r>
            <a:r>
              <a:rPr lang="en-US" altLang="ru-RU" sz="3200" i="1" dirty="0">
                <a:cs typeface="Times New Roman" panose="02020603050405020304" pitchFamily="18" charset="0"/>
              </a:rPr>
              <a:t>AB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50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3078163" cy="303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47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0" y="7620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16. На </a:t>
            </a:r>
            <a:r>
              <a:rPr lang="ru-RU" altLang="ru-RU" sz="2800" dirty="0">
                <a:cs typeface="Times New Roman" panose="02020603050405020304" pitchFamily="18" charset="0"/>
              </a:rPr>
              <a:t>сколько градусов повернется часовая стрелка за 20 мин? </a:t>
            </a:r>
          </a:p>
        </p:txBody>
      </p:sp>
      <p:pic>
        <p:nvPicPr>
          <p:cNvPr id="10957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27146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03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0" y="7620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/>
              <a:t>	</a:t>
            </a:r>
            <a:r>
              <a:rPr lang="ru-RU" altLang="ru-RU" sz="2800" dirty="0" smtClean="0"/>
              <a:t>17. Какой </a:t>
            </a:r>
            <a:r>
              <a:rPr lang="ru-RU" altLang="ru-RU" sz="2800" dirty="0"/>
              <a:t>угол образуют часовая и минутная стрелки в 1 ч 30 мин</a:t>
            </a:r>
            <a:r>
              <a:rPr lang="ru-RU" altLang="ru-RU" sz="2800" dirty="0"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2265363"/>
            <a:ext cx="2351087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65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0" y="7620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/>
              <a:t>	</a:t>
            </a:r>
            <a:r>
              <a:rPr lang="ru-RU" altLang="ru-RU" sz="2800" dirty="0" smtClean="0"/>
              <a:t>18. Какой </a:t>
            </a:r>
            <a:r>
              <a:rPr lang="ru-RU" altLang="ru-RU" sz="2800" dirty="0"/>
              <a:t>угол образуют часовая и минутная стрелки в 2 ч 20 мин</a:t>
            </a:r>
            <a:r>
              <a:rPr lang="ru-RU" altLang="ru-RU" sz="2800" dirty="0"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2351088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35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8763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19. </a:t>
            </a:r>
            <a:r>
              <a:rPr lang="ru-RU" altLang="ru-RU" sz="2800" dirty="0">
                <a:cs typeface="Times New Roman" panose="02020603050405020304" pitchFamily="18" charset="0"/>
              </a:rPr>
              <a:t>Н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а </a:t>
            </a:r>
            <a:r>
              <a:rPr lang="ru-RU" altLang="ru-RU" sz="2800" dirty="0">
                <a:cs typeface="Times New Roman" panose="02020603050405020304" pitchFamily="18" charset="0"/>
              </a:rPr>
              <a:t>сколько градусов повернется Земля вокруг своей оси за 8 часов? </a:t>
            </a:r>
          </a:p>
        </p:txBody>
      </p:sp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27432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7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8763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20. За </a:t>
            </a:r>
            <a:r>
              <a:rPr lang="ru-RU" altLang="ru-RU" sz="2800" dirty="0">
                <a:cs typeface="Times New Roman" panose="02020603050405020304" pitchFamily="18" charset="0"/>
              </a:rPr>
              <a:t>сколько часов Земля повернется вокруг своей оси на 90</a:t>
            </a:r>
            <a:r>
              <a:rPr lang="ru-RU" altLang="ru-RU" sz="28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27432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59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0" y="762000"/>
            <a:ext cx="91440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/>
              <a:t>	</a:t>
            </a:r>
            <a:r>
              <a:rPr lang="ru-RU" altLang="ru-RU" sz="2800" dirty="0" smtClean="0"/>
              <a:t>21. Под </a:t>
            </a:r>
            <a:r>
              <a:rPr lang="ru-RU" altLang="ru-RU" sz="2800" dirty="0"/>
              <a:t>каким углом виден наблюдателю с Земли диск Солнца? Укажите примерную градусную величину этого угла.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19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0" y="762000"/>
            <a:ext cx="91440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3600" dirty="0"/>
              <a:t>	</a:t>
            </a:r>
            <a:r>
              <a:rPr lang="ru-RU" altLang="ru-RU" sz="2800" dirty="0" smtClean="0"/>
              <a:t>22. Под </a:t>
            </a:r>
            <a:r>
              <a:rPr lang="ru-RU" altLang="ru-RU" sz="2800" dirty="0"/>
              <a:t>каким углом виден наблюдателю с Земли диск Луны? Укажите примерную градусную величину этого угла.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1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32656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Программа </a:t>
            </a:r>
            <a:r>
              <a:rPr lang="en-US" dirty="0" err="1"/>
              <a:t>GeoGebra</a:t>
            </a:r>
            <a:r>
              <a:rPr lang="en-US" dirty="0"/>
              <a:t> </a:t>
            </a:r>
            <a:r>
              <a:rPr lang="ru-RU" dirty="0"/>
              <a:t>это свободно распространяемая программа, которую можно скачать с официального сайта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geogebra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org</a:t>
            </a:r>
            <a:r>
              <a:rPr lang="ru-RU" u="sng" dirty="0"/>
              <a:t>.</a:t>
            </a:r>
            <a:r>
              <a:rPr lang="ru-RU" dirty="0"/>
              <a:t> </a:t>
            </a:r>
          </a:p>
          <a:p>
            <a:pPr algn="just"/>
            <a:r>
              <a:rPr lang="ru-RU" dirty="0"/>
              <a:t>	Она позволяет моделировать и решать различные алгебраические и геометрические задачи, строить графики функций, находить наибольшие и наименьшие значения, пределы, производные интегралы, получать изображения плоских и пространственных фигур, проводить дополнительные построения, создавать анимацию рисунков. </a:t>
            </a:r>
          </a:p>
          <a:p>
            <a:pPr algn="just"/>
            <a:r>
              <a:rPr lang="ru-RU" dirty="0"/>
              <a:t>	Кроме того, эта программа позволяет ставить геометрические опыты, проводить эксперименты, иллюстрировать формулы и теоремы, устанавливать зависимости между геометрическими величинами и мн. др.</a:t>
            </a:r>
          </a:p>
          <a:p>
            <a:pPr algn="just"/>
            <a:r>
              <a:rPr lang="ru-RU" dirty="0"/>
              <a:t>	Здесь мы рассмотрим возможности </a:t>
            </a:r>
            <a:r>
              <a:rPr lang="en-US" dirty="0" err="1"/>
              <a:t>GeoGebra</a:t>
            </a:r>
            <a:r>
              <a:rPr lang="en-US" dirty="0"/>
              <a:t> </a:t>
            </a:r>
            <a:r>
              <a:rPr lang="ru-RU" dirty="0"/>
              <a:t>для использования её в обучении </a:t>
            </a:r>
            <a:r>
              <a:rPr lang="ru-RU" dirty="0" smtClean="0"/>
              <a:t>наглядной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66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19251" y="11663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ru-RU" dirty="0" smtClean="0"/>
              <a:t>	</a:t>
            </a:r>
            <a:r>
              <a:rPr lang="ru-RU" dirty="0"/>
              <a:t>Рабочее окно этой программы имеет вид, показанный на </a:t>
            </a:r>
            <a:r>
              <a:rPr lang="ru-RU" dirty="0" smtClean="0"/>
              <a:t>рисунке</a:t>
            </a:r>
            <a:r>
              <a:rPr lang="en-US" dirty="0"/>
              <a:t>.</a:t>
            </a:r>
            <a:endParaRPr lang="ru-RU" dirty="0">
              <a:cs typeface="Times New Roman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48462"/>
            <a:ext cx="3885260" cy="2913419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017947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ru-RU" dirty="0" smtClean="0"/>
              <a:t>	</a:t>
            </a:r>
            <a:r>
              <a:rPr lang="ru-RU" dirty="0"/>
              <a:t>В верхней части рабочего окна имеется панель инструментов - строка с окошками с изображением инструментов. </a:t>
            </a:r>
            <a:endParaRPr lang="ru-RU" dirty="0" smtClean="0"/>
          </a:p>
          <a:p>
            <a:pPr algn="just"/>
            <a:r>
              <a:rPr lang="ru-RU" dirty="0"/>
              <a:t>	</a:t>
            </a:r>
            <a:r>
              <a:rPr lang="ru-RU" dirty="0" smtClean="0"/>
              <a:t>Если </a:t>
            </a:r>
            <a:r>
              <a:rPr lang="ru-RU" dirty="0"/>
              <a:t>нажать левой кнопкой мыши на одно из этих окошек, то появятся дополнительные окошки с инструментами, которые позволяют изображать различные геометрические фигуры, проводить дополнительные построения, измерять геометрические величины</a:t>
            </a:r>
            <a:r>
              <a:rPr lang="en-US" dirty="0" smtClean="0"/>
              <a:t>.</a:t>
            </a:r>
            <a:r>
              <a:rPr lang="ru-RU" dirty="0"/>
              <a:t>	</a:t>
            </a:r>
            <a:endParaRPr lang="ru-RU" dirty="0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7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425"/>
            <a:ext cx="4349105" cy="32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889"/>
            <a:ext cx="4355976" cy="326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429000"/>
            <a:ext cx="4349105" cy="32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51" y="3429000"/>
            <a:ext cx="4335380" cy="325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89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0" name="Group 10"/>
          <p:cNvGrpSpPr>
            <a:grpSpLocks/>
          </p:cNvGrpSpPr>
          <p:nvPr/>
        </p:nvGrpSpPr>
        <p:grpSpPr bwMode="auto">
          <a:xfrm>
            <a:off x="755998" y="1844675"/>
            <a:ext cx="7924800" cy="3181351"/>
            <a:chOff x="-659" y="1162"/>
            <a:chExt cx="4992" cy="2004"/>
          </a:xfrm>
        </p:grpSpPr>
        <p:sp>
          <p:nvSpPr>
            <p:cNvPr id="215046" name="Text Box 6"/>
            <p:cNvSpPr txBox="1">
              <a:spLocks noChangeArrowheads="1"/>
            </p:cNvSpPr>
            <p:nvPr/>
          </p:nvSpPr>
          <p:spPr bwMode="auto">
            <a:xfrm>
              <a:off x="-659" y="1162"/>
              <a:ext cx="499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 </a:t>
              </a:r>
              <a:endParaRPr lang="ru-RU" altLang="ru-RU" sz="3200" dirty="0"/>
            </a:p>
          </p:txBody>
        </p:sp>
        <p:pic>
          <p:nvPicPr>
            <p:cNvPr id="21504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253"/>
              <a:ext cx="1945" cy="1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080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329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256" y="147886"/>
            <a:ext cx="4350816" cy="326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05" y="3546326"/>
            <a:ext cx="4356067" cy="32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0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275" y="0"/>
            <a:ext cx="913345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	Для </a:t>
            </a:r>
            <a:r>
              <a:rPr lang="ru-RU" dirty="0"/>
              <a:t>получения изображения точек нужно сначала нажать левой кнопкой мыши на инструмент «Точка» с изображением точки </a:t>
            </a:r>
            <a:r>
              <a:rPr lang="en-US" dirty="0"/>
              <a:t>A</a:t>
            </a:r>
            <a:r>
              <a:rPr lang="ru-RU" dirty="0" smtClean="0"/>
              <a:t>. Затем </a:t>
            </a:r>
            <a:r>
              <a:rPr lang="ru-RU" dirty="0"/>
              <a:t>левой кнопкой мыши на полотне нужно отметить точки. На </a:t>
            </a:r>
            <a:r>
              <a:rPr lang="ru-RU" dirty="0" smtClean="0"/>
              <a:t>рисунке </a:t>
            </a:r>
            <a:r>
              <a:rPr lang="ru-RU" dirty="0"/>
              <a:t>показано изображение точек, полученных таким образом.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32696"/>
            <a:ext cx="6348966" cy="47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23386"/>
            <a:ext cx="9133453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200" dirty="0"/>
              <a:t>Для получения изображения прямой нужно сначала нажать левой кнопкой мыши на инструмент «Прямая» с изображением прямой. Затем левой кнопкой мыши на полотне нужно отметить две точки. На экране появится изображение этих точек и прямой, через них </a:t>
            </a:r>
            <a:r>
              <a:rPr lang="ru-RU" sz="2200" dirty="0" smtClean="0"/>
              <a:t>проходящей.</a:t>
            </a:r>
          </a:p>
          <a:p>
            <a:pPr algn="just"/>
            <a:r>
              <a:rPr lang="ru-RU" sz="2200" dirty="0" smtClean="0"/>
              <a:t>	Цвет</a:t>
            </a:r>
            <a:r>
              <a:rPr lang="ru-RU" sz="2200" dirty="0"/>
              <a:t>, размеры и обозначения </a:t>
            </a:r>
            <a:r>
              <a:rPr lang="ru-RU" sz="2200" dirty="0" smtClean="0"/>
              <a:t>прямой </a:t>
            </a:r>
            <a:r>
              <a:rPr lang="ru-RU" sz="2200" dirty="0"/>
              <a:t>можно изменять. </a:t>
            </a:r>
            <a:r>
              <a:rPr lang="ru-RU" sz="2200" dirty="0" smtClean="0"/>
              <a:t>Например</a:t>
            </a:r>
            <a:r>
              <a:rPr lang="ru-RU" sz="2200" dirty="0"/>
              <a:t>, если нажать правой кнопкой мыши по надписи «Прямая», то откроется дополнительное окно, в котором, нажав на строку «Свойства», можно выбрать обозначение, цвет и стиль прямой</a:t>
            </a:r>
            <a:r>
              <a:rPr lang="ru-RU" sz="2200" dirty="0" smtClean="0"/>
              <a:t>. </a:t>
            </a:r>
            <a:r>
              <a:rPr lang="ru-RU" sz="2200" dirty="0"/>
              <a:t>	</a:t>
            </a:r>
          </a:p>
          <a:p>
            <a:r>
              <a:rPr lang="ru-RU" sz="2200" dirty="0"/>
              <a:t>	Пример такого выбора показан на </a:t>
            </a:r>
            <a:r>
              <a:rPr lang="ru-RU" sz="2200" dirty="0" smtClean="0"/>
              <a:t>рисунке.</a:t>
            </a: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8999"/>
            <a:ext cx="4229754" cy="3171825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8999"/>
            <a:ext cx="42291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8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35406"/>
            <a:ext cx="913345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/>
              <a:t>Инструмент «Параллельная прямая» позволяет проводить прямую, проходящую через данную точку и параллельную данной прямой. Для этого нужно левой кнопкой мыши указать точку и прямую. На </a:t>
            </a:r>
            <a:r>
              <a:rPr lang="ru-RU" dirty="0" smtClean="0"/>
              <a:t>рисунке </a:t>
            </a:r>
            <a:r>
              <a:rPr lang="ru-RU" dirty="0"/>
              <a:t>показана прямая </a:t>
            </a:r>
            <a:r>
              <a:rPr lang="en-US" dirty="0"/>
              <a:t>g</a:t>
            </a:r>
            <a:r>
              <a:rPr lang="ru-RU" dirty="0"/>
              <a:t>, проходящая через точку </a:t>
            </a:r>
            <a:r>
              <a:rPr lang="en-US" dirty="0"/>
              <a:t>C</a:t>
            </a:r>
            <a:r>
              <a:rPr lang="ru-RU" dirty="0"/>
              <a:t>, и параллельная прямой </a:t>
            </a:r>
            <a:r>
              <a:rPr lang="en-US" dirty="0"/>
              <a:t>f</a:t>
            </a:r>
            <a:r>
              <a:rPr lang="ru-RU" dirty="0"/>
              <a:t>.</a:t>
            </a: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66950"/>
            <a:ext cx="5709948" cy="428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35406"/>
            <a:ext cx="913345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/>
              <a:t>Инструмент «Перпендикулярная прямая» позволяет проводить прямую, проходящую через данную точку и перпендикулярную данной прямой. Для этого нужно левой кнопкой мыши указать точку и прямую. На </a:t>
            </a:r>
            <a:r>
              <a:rPr lang="ru-RU" dirty="0" smtClean="0"/>
              <a:t>рисунке </a:t>
            </a:r>
            <a:r>
              <a:rPr lang="ru-RU" dirty="0"/>
              <a:t>показана прямая </a:t>
            </a:r>
            <a:r>
              <a:rPr lang="en-US" dirty="0"/>
              <a:t>g</a:t>
            </a:r>
            <a:r>
              <a:rPr lang="ru-RU" dirty="0"/>
              <a:t>, проходящая через точку </a:t>
            </a:r>
            <a:r>
              <a:rPr lang="en-US" dirty="0"/>
              <a:t>C</a:t>
            </a:r>
            <a:r>
              <a:rPr lang="ru-RU" dirty="0"/>
              <a:t> и перпендикулярная прямой </a:t>
            </a:r>
            <a:r>
              <a:rPr lang="en-US" dirty="0"/>
              <a:t>f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04864"/>
            <a:ext cx="5792721" cy="43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0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35406"/>
            <a:ext cx="913345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/>
              <a:t>Для получения изображения отрезка нужно сначала нажать левой кнопкой мыши на инструмент «Отрезок» с изображением </a:t>
            </a:r>
            <a:r>
              <a:rPr lang="ru-RU" dirty="0" smtClean="0"/>
              <a:t>отрезка. Затем </a:t>
            </a:r>
            <a:r>
              <a:rPr lang="ru-RU" dirty="0"/>
              <a:t>левой кнопкой мыши на полотне нужно отметить две точки. На экране появится изображение этих точек и отрезка, соединяющего эти </a:t>
            </a:r>
            <a:r>
              <a:rPr lang="ru-RU" dirty="0" smtClean="0"/>
              <a:t>точки.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55" y="2204864"/>
            <a:ext cx="5678142" cy="425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0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320072"/>
            <a:ext cx="913345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/>
              <a:t>Для получения изображения </a:t>
            </a:r>
            <a:r>
              <a:rPr lang="ru-RU" dirty="0" smtClean="0"/>
              <a:t>середины отрезка </a:t>
            </a:r>
            <a:r>
              <a:rPr lang="ru-RU" dirty="0"/>
              <a:t>нужно </a:t>
            </a:r>
            <a:r>
              <a:rPr lang="ru-RU" dirty="0" smtClean="0"/>
              <a:t>сначала построить отрезок. Затем выбрать инструмент «Середина или центр» и нажать левой </a:t>
            </a:r>
            <a:r>
              <a:rPr lang="ru-RU" dirty="0"/>
              <a:t>кнопкой мыши на </a:t>
            </a:r>
            <a:r>
              <a:rPr lang="ru-RU" dirty="0" smtClean="0"/>
              <a:t>изображение отрезка. </a:t>
            </a:r>
            <a:r>
              <a:rPr lang="ru-RU" dirty="0"/>
              <a:t>На экране появится изображение </a:t>
            </a:r>
            <a:r>
              <a:rPr lang="ru-RU" dirty="0" smtClean="0"/>
              <a:t>середины данного отрезка.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060848"/>
            <a:ext cx="5543525" cy="418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1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320072"/>
            <a:ext cx="913345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	Используя инструмент «Расстояние или длина», можно находить длину отрезка. Для этого нужно выбрать этот инструмент и нажать левой </a:t>
            </a:r>
            <a:r>
              <a:rPr lang="ru-RU" dirty="0"/>
              <a:t>кнопкой мыши на </a:t>
            </a:r>
            <a:r>
              <a:rPr lang="ru-RU" dirty="0" smtClean="0"/>
              <a:t>изображение отрезка. </a:t>
            </a:r>
            <a:r>
              <a:rPr lang="ru-RU" dirty="0"/>
              <a:t>На экране появится </a:t>
            </a:r>
            <a:r>
              <a:rPr lang="ru-RU" dirty="0" smtClean="0"/>
              <a:t>длина отрезка с заданной точностью.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060848"/>
            <a:ext cx="5783568" cy="43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9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16632"/>
            <a:ext cx="91334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/>
              <a:t>Для получения изображения луча нужно выбрать инструмент «Луч», а затем указать вершину луча и точку на </a:t>
            </a:r>
            <a:r>
              <a:rPr lang="ru-RU" dirty="0" smtClean="0"/>
              <a:t>нём.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156926" cy="46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16632"/>
            <a:ext cx="91334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	Используя инструмент «</a:t>
            </a:r>
            <a:r>
              <a:rPr lang="ru-RU" dirty="0"/>
              <a:t>Луч», </a:t>
            </a:r>
            <a:r>
              <a:rPr lang="ru-RU" dirty="0" smtClean="0"/>
              <a:t>можно получить изображение угла, образованного двумя лучами с общей вершиной.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196752"/>
            <a:ext cx="6394747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1205</Words>
  <Application>Microsoft Office PowerPoint</Application>
  <PresentationFormat>Экран (4:3)</PresentationFormat>
  <Paragraphs>332</Paragraphs>
  <Slides>101</Slides>
  <Notes>96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101</vt:i4>
      </vt:variant>
    </vt:vector>
  </HeadingPairs>
  <TitlesOfParts>
    <vt:vector size="107" baseType="lpstr">
      <vt:lpstr>Arial</vt:lpstr>
      <vt:lpstr>Arial Black</vt:lpstr>
      <vt:lpstr>Calibri</vt:lpstr>
      <vt:lpstr>Cambria Math</vt:lpstr>
      <vt:lpstr>Times New Roman</vt:lpstr>
      <vt:lpstr>Оформление по умолчанию</vt:lpstr>
      <vt:lpstr>Наглядная геометрия Прямые, отрезки, 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I. Прямые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III. Углы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*</dc:creator>
  <cp:lastModifiedBy>Пользователь</cp:lastModifiedBy>
  <cp:revision>169</cp:revision>
  <dcterms:created xsi:type="dcterms:W3CDTF">2009-11-04T05:06:28Z</dcterms:created>
  <dcterms:modified xsi:type="dcterms:W3CDTF">2020-09-10T04:41:16Z</dcterms:modified>
</cp:coreProperties>
</file>