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9"/>
  </p:notesMasterIdLst>
  <p:sldIdLst>
    <p:sldId id="435" r:id="rId2"/>
    <p:sldId id="437" r:id="rId3"/>
    <p:sldId id="769" r:id="rId4"/>
    <p:sldId id="583" r:id="rId5"/>
    <p:sldId id="584" r:id="rId6"/>
    <p:sldId id="637" r:id="rId7"/>
    <p:sldId id="721" r:id="rId8"/>
    <p:sldId id="722" r:id="rId9"/>
    <p:sldId id="723" r:id="rId10"/>
    <p:sldId id="724" r:id="rId11"/>
    <p:sldId id="767" r:id="rId12"/>
    <p:sldId id="768" r:id="rId13"/>
    <p:sldId id="656" r:id="rId14"/>
    <p:sldId id="657" r:id="rId15"/>
    <p:sldId id="658" r:id="rId16"/>
    <p:sldId id="659" r:id="rId17"/>
    <p:sldId id="666" r:id="rId18"/>
    <p:sldId id="727" r:id="rId19"/>
    <p:sldId id="667" r:id="rId20"/>
    <p:sldId id="728" r:id="rId21"/>
    <p:sldId id="668" r:id="rId22"/>
    <p:sldId id="729" r:id="rId23"/>
    <p:sldId id="669" r:id="rId24"/>
    <p:sldId id="757" r:id="rId25"/>
    <p:sldId id="670" r:id="rId26"/>
    <p:sldId id="758" r:id="rId27"/>
    <p:sldId id="671" r:id="rId28"/>
    <p:sldId id="672" r:id="rId29"/>
    <p:sldId id="730" r:id="rId30"/>
    <p:sldId id="673" r:id="rId31"/>
    <p:sldId id="675" r:id="rId32"/>
    <p:sldId id="691" r:id="rId33"/>
    <p:sldId id="731" r:id="rId34"/>
    <p:sldId id="692" r:id="rId35"/>
    <p:sldId id="732" r:id="rId36"/>
    <p:sldId id="693" r:id="rId37"/>
    <p:sldId id="733" r:id="rId38"/>
    <p:sldId id="694" r:id="rId39"/>
    <p:sldId id="734" r:id="rId40"/>
    <p:sldId id="695" r:id="rId41"/>
    <p:sldId id="735" r:id="rId42"/>
    <p:sldId id="697" r:id="rId43"/>
    <p:sldId id="736" r:id="rId44"/>
    <p:sldId id="696" r:id="rId45"/>
    <p:sldId id="737" r:id="rId46"/>
    <p:sldId id="698" r:id="rId47"/>
    <p:sldId id="738" r:id="rId48"/>
    <p:sldId id="699" r:id="rId49"/>
    <p:sldId id="739" r:id="rId50"/>
    <p:sldId id="700" r:id="rId51"/>
    <p:sldId id="740" r:id="rId52"/>
    <p:sldId id="701" r:id="rId53"/>
    <p:sldId id="741" r:id="rId54"/>
    <p:sldId id="725" r:id="rId55"/>
    <p:sldId id="742" r:id="rId56"/>
    <p:sldId id="702" r:id="rId57"/>
    <p:sldId id="743" r:id="rId58"/>
    <p:sldId id="703" r:id="rId59"/>
    <p:sldId id="744" r:id="rId60"/>
    <p:sldId id="704" r:id="rId61"/>
    <p:sldId id="745" r:id="rId62"/>
    <p:sldId id="705" r:id="rId63"/>
    <p:sldId id="746" r:id="rId64"/>
    <p:sldId id="706" r:id="rId65"/>
    <p:sldId id="747" r:id="rId66"/>
    <p:sldId id="707" r:id="rId67"/>
    <p:sldId id="748" r:id="rId68"/>
    <p:sldId id="713" r:id="rId69"/>
    <p:sldId id="749" r:id="rId70"/>
    <p:sldId id="714" r:id="rId71"/>
    <p:sldId id="750" r:id="rId72"/>
    <p:sldId id="715" r:id="rId73"/>
    <p:sldId id="751" r:id="rId74"/>
    <p:sldId id="716" r:id="rId75"/>
    <p:sldId id="752" r:id="rId76"/>
    <p:sldId id="717" r:id="rId77"/>
    <p:sldId id="753" r:id="rId78"/>
    <p:sldId id="708" r:id="rId79"/>
    <p:sldId id="754" r:id="rId80"/>
    <p:sldId id="726" r:id="rId81"/>
    <p:sldId id="709" r:id="rId82"/>
    <p:sldId id="677" r:id="rId83"/>
    <p:sldId id="678" r:id="rId84"/>
    <p:sldId id="760" r:id="rId85"/>
    <p:sldId id="761" r:id="rId86"/>
    <p:sldId id="762" r:id="rId87"/>
    <p:sldId id="763" r:id="rId88"/>
    <p:sldId id="679" r:id="rId89"/>
    <p:sldId id="680" r:id="rId90"/>
    <p:sldId id="764" r:id="rId91"/>
    <p:sldId id="765" r:id="rId92"/>
    <p:sldId id="681" r:id="rId93"/>
    <p:sldId id="766" r:id="rId94"/>
    <p:sldId id="759" r:id="rId95"/>
    <p:sldId id="688" r:id="rId96"/>
    <p:sldId id="755" r:id="rId97"/>
    <p:sldId id="689" r:id="rId98"/>
    <p:sldId id="690" r:id="rId99"/>
    <p:sldId id="756" r:id="rId100"/>
    <p:sldId id="654" r:id="rId101"/>
    <p:sldId id="710" r:id="rId102"/>
    <p:sldId id="712" r:id="rId103"/>
    <p:sldId id="711" r:id="rId104"/>
    <p:sldId id="718" r:id="rId105"/>
    <p:sldId id="719" r:id="rId106"/>
    <p:sldId id="720" r:id="rId107"/>
    <p:sldId id="581" r:id="rId10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9" autoAdjust="0"/>
    <p:restoredTop sz="90929"/>
  </p:normalViewPr>
  <p:slideViewPr>
    <p:cSldViewPr>
      <p:cViewPr varScale="1">
        <p:scale>
          <a:sx n="101" d="100"/>
          <a:sy n="101" d="100"/>
        </p:scale>
        <p:origin x="126" y="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notesMaster" Target="notesMasters/notesMaster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55D47-3F0E-46BA-8362-A2F89A8971DB}" type="datetimeFigureOut">
              <a:rPr lang="ru-RU" smtClean="0"/>
              <a:t>24.09.2020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30E677-96DE-486E-98D3-2C44A094E8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3758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0B1704D-11F1-4E80-9660-30AE0B73B75A}" type="slidenum">
              <a:rPr lang="ru-RU" sz="1200"/>
              <a:pPr eaLnBrk="1" hangingPunct="1"/>
              <a:t>6</a:t>
            </a:fld>
            <a:endParaRPr lang="ru-RU" sz="1200"/>
          </a:p>
        </p:txBody>
      </p:sp>
      <p:sp>
        <p:nvSpPr>
          <p:cNvPr id="3174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dirty="0" smtClean="0"/>
              <a:t>В режиме слайдов ответы появляются после </a:t>
            </a:r>
            <a:r>
              <a:rPr lang="ru-RU" dirty="0" err="1" smtClean="0"/>
              <a:t>кликанья</a:t>
            </a:r>
            <a:r>
              <a:rPr lang="ru-RU" dirty="0" smtClean="0"/>
              <a:t> мышкой</a:t>
            </a:r>
          </a:p>
        </p:txBody>
      </p:sp>
    </p:spTree>
    <p:extLst>
      <p:ext uri="{BB962C8B-B14F-4D97-AF65-F5344CB8AC3E}">
        <p14:creationId xmlns:p14="http://schemas.microsoft.com/office/powerpoint/2010/main" val="7296375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6071C0-BA13-4E90-A329-207D299D1263}" type="slidenum">
              <a:rPr lang="ru-RU" altLang="ru-RU"/>
              <a:pPr/>
              <a:t>17</a:t>
            </a:fld>
            <a:endParaRPr lang="ru-RU" altLang="ru-RU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6918771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6071C0-BA13-4E90-A329-207D299D1263}" type="slidenum">
              <a:rPr lang="ru-RU" altLang="ru-RU"/>
              <a:pPr/>
              <a:t>18</a:t>
            </a:fld>
            <a:endParaRPr lang="ru-RU" altLang="ru-RU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5291365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3CB249-DC67-4573-A986-5260E6E9AE19}" type="slidenum">
              <a:rPr lang="ru-RU" altLang="ru-RU"/>
              <a:pPr/>
              <a:t>19</a:t>
            </a:fld>
            <a:endParaRPr lang="ru-RU" altLang="ru-RU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7089645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3CB249-DC67-4573-A986-5260E6E9AE19}" type="slidenum">
              <a:rPr lang="ru-RU" altLang="ru-RU"/>
              <a:pPr/>
              <a:t>20</a:t>
            </a:fld>
            <a:endParaRPr lang="ru-RU" altLang="ru-RU"/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568897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8DCFB8-CD44-4CCD-AB0C-F576A6BB12E3}" type="slidenum">
              <a:rPr lang="ru-RU" altLang="ru-RU"/>
              <a:pPr/>
              <a:t>21</a:t>
            </a:fld>
            <a:endParaRPr lang="ru-RU" altLang="ru-RU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6944913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88DCFB8-CD44-4CCD-AB0C-F576A6BB12E3}" type="slidenum">
              <a:rPr lang="ru-RU" altLang="ru-RU"/>
              <a:pPr/>
              <a:t>22</a:t>
            </a:fld>
            <a:endParaRPr lang="ru-RU" altLang="ru-RU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1775687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6E36B0-B15D-4ECC-A163-FB9DDB7269B5}" type="slidenum">
              <a:rPr lang="ru-RU" altLang="ru-RU"/>
              <a:pPr/>
              <a:t>23</a:t>
            </a:fld>
            <a:endParaRPr lang="ru-RU" altLang="ru-RU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8137264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6E36B0-B15D-4ECC-A163-FB9DDB7269B5}" type="slidenum">
              <a:rPr lang="ru-RU" altLang="ru-RU"/>
              <a:pPr/>
              <a:t>24</a:t>
            </a:fld>
            <a:endParaRPr lang="ru-RU" altLang="ru-RU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676974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E4452E-12CE-4B9A-92DB-4CCF12D78AB9}" type="slidenum">
              <a:rPr lang="ru-RU" altLang="ru-RU"/>
              <a:pPr/>
              <a:t>25</a:t>
            </a:fld>
            <a:endParaRPr lang="ru-RU" altLang="ru-RU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7755856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E4452E-12CE-4B9A-92DB-4CCF12D78AB9}" type="slidenum">
              <a:rPr lang="ru-RU" altLang="ru-RU"/>
              <a:pPr/>
              <a:t>26</a:t>
            </a:fld>
            <a:endParaRPr lang="ru-RU" altLang="ru-RU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890606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9F6CF3-D17D-4323-90E3-8206DEB00B21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0495929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A4BBFC-91A2-461B-8A26-BC6DBD8D4E1C}" type="slidenum">
              <a:rPr lang="ru-RU" altLang="ru-RU"/>
              <a:pPr/>
              <a:t>27</a:t>
            </a:fld>
            <a:endParaRPr lang="ru-RU" altLang="ru-RU"/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7460629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7D9D20-6434-4CA1-8F45-85EDED0E59BA}" type="slidenum">
              <a:rPr lang="ru-RU" altLang="ru-RU"/>
              <a:pPr/>
              <a:t>28</a:t>
            </a:fld>
            <a:endParaRPr lang="ru-RU" altLang="ru-RU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52131146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7D9D20-6434-4CA1-8F45-85EDED0E59BA}" type="slidenum">
              <a:rPr lang="ru-RU" altLang="ru-RU"/>
              <a:pPr/>
              <a:t>29</a:t>
            </a:fld>
            <a:endParaRPr lang="ru-RU" altLang="ru-RU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2228506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784D59-8E3E-4AFA-9A97-CD717136C459}" type="slidenum">
              <a:rPr lang="ru-RU" altLang="ru-RU"/>
              <a:pPr/>
              <a:t>30</a:t>
            </a:fld>
            <a:endParaRPr lang="ru-RU" altLang="ru-RU"/>
          </a:p>
        </p:txBody>
      </p:sp>
      <p:sp>
        <p:nvSpPr>
          <p:cNvPr id="158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5494782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fld id="{5C2FDFC0-543E-4511-A6C8-047CFE930525}" type="slidenum">
              <a:rPr lang="ru-RU" altLang="ru-RU" sz="1200"/>
              <a:pPr eaLnBrk="1" hangingPunct="1"/>
              <a:t>31</a:t>
            </a:fld>
            <a:endParaRPr lang="ru-RU" altLang="ru-RU" sz="120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31318576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1B4472-2585-4B9B-B7FE-BDD8B64F807A}" type="slidenum">
              <a:rPr lang="ru-RU" altLang="ru-RU"/>
              <a:pPr/>
              <a:t>32</a:t>
            </a:fld>
            <a:endParaRPr lang="ru-RU" altLang="ru-RU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2612980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01B4472-2585-4B9B-B7FE-BDD8B64F807A}" type="slidenum">
              <a:rPr lang="ru-RU" altLang="ru-RU"/>
              <a:pPr/>
              <a:t>33</a:t>
            </a:fld>
            <a:endParaRPr lang="ru-RU" altLang="ru-RU"/>
          </a:p>
        </p:txBody>
      </p:sp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1393581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20AE99-E1E9-4944-BF84-1AB350812316}" type="slidenum">
              <a:rPr lang="ru-RU" altLang="ru-RU"/>
              <a:pPr/>
              <a:t>34</a:t>
            </a:fld>
            <a:endParaRPr lang="ru-RU" altLang="ru-RU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4462612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20AE99-E1E9-4944-BF84-1AB350812316}" type="slidenum">
              <a:rPr lang="ru-RU" altLang="ru-RU"/>
              <a:pPr/>
              <a:t>35</a:t>
            </a:fld>
            <a:endParaRPr lang="ru-RU" altLang="ru-RU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5586995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433093-8EE6-4850-8566-E900F0AFE7ED}" type="slidenum">
              <a:rPr lang="ru-RU" altLang="ru-RU"/>
              <a:pPr/>
              <a:t>36</a:t>
            </a:fld>
            <a:endParaRPr lang="ru-RU" altLang="ru-RU"/>
          </a:p>
        </p:txBody>
      </p:sp>
      <p:sp>
        <p:nvSpPr>
          <p:cNvPr id="1464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715818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770221B-71D7-47E1-B739-7C56294A4E59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91301644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433093-8EE6-4850-8566-E900F0AFE7ED}" type="slidenum">
              <a:rPr lang="ru-RU" altLang="ru-RU"/>
              <a:pPr/>
              <a:t>37</a:t>
            </a:fld>
            <a:endParaRPr lang="ru-RU" altLang="ru-RU"/>
          </a:p>
        </p:txBody>
      </p:sp>
      <p:sp>
        <p:nvSpPr>
          <p:cNvPr id="14643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7472143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C18827-F577-478B-B52B-041A93FD2154}" type="slidenum">
              <a:rPr lang="ru-RU" altLang="ru-RU"/>
              <a:pPr/>
              <a:t>38</a:t>
            </a:fld>
            <a:endParaRPr lang="ru-RU" altLang="ru-RU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4415975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C18827-F577-478B-B52B-041A93FD2154}" type="slidenum">
              <a:rPr lang="ru-RU" altLang="ru-RU"/>
              <a:pPr/>
              <a:t>39</a:t>
            </a:fld>
            <a:endParaRPr lang="ru-RU" altLang="ru-RU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738524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D1AED0-2FC1-4330-9FEE-DEA4723DA477}" type="slidenum">
              <a:rPr lang="ru-RU" altLang="ru-RU"/>
              <a:pPr/>
              <a:t>40</a:t>
            </a:fld>
            <a:endParaRPr lang="ru-RU" altLang="ru-RU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2896370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D1AED0-2FC1-4330-9FEE-DEA4723DA477}" type="slidenum">
              <a:rPr lang="ru-RU" altLang="ru-RU"/>
              <a:pPr/>
              <a:t>41</a:t>
            </a:fld>
            <a:endParaRPr lang="ru-RU" altLang="ru-RU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63566554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CD58FE-57C2-4727-8F78-E29E987B184D}" type="slidenum">
              <a:rPr lang="ru-RU" altLang="ru-RU"/>
              <a:pPr/>
              <a:t>42</a:t>
            </a:fld>
            <a:endParaRPr lang="ru-RU" altLang="ru-RU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62135119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CD58FE-57C2-4727-8F78-E29E987B184D}" type="slidenum">
              <a:rPr lang="ru-RU" altLang="ru-RU"/>
              <a:pPr/>
              <a:t>43</a:t>
            </a:fld>
            <a:endParaRPr lang="ru-RU" altLang="ru-RU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54254207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926F77-9925-4E8E-9E82-58FB1BBE2923}" type="slidenum">
              <a:rPr lang="ru-RU" altLang="ru-RU"/>
              <a:pPr/>
              <a:t>44</a:t>
            </a:fld>
            <a:endParaRPr lang="ru-RU" altLang="ru-RU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42452553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926F77-9925-4E8E-9E82-58FB1BBE2923}" type="slidenum">
              <a:rPr lang="ru-RU" altLang="ru-RU"/>
              <a:pPr/>
              <a:t>45</a:t>
            </a:fld>
            <a:endParaRPr lang="ru-RU" altLang="ru-RU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96844981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424ACD-E6EC-44E5-A2BE-F9E1882CDD76}" type="slidenum">
              <a:rPr lang="ru-RU" altLang="ru-RU"/>
              <a:pPr/>
              <a:t>46</a:t>
            </a:fld>
            <a:endParaRPr lang="ru-RU" altLang="ru-RU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8952835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6375B0-004E-46EC-A401-7468CB352BCE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37771901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424ACD-E6EC-44E5-A2BE-F9E1882CDD76}" type="slidenum">
              <a:rPr lang="ru-RU" altLang="ru-RU"/>
              <a:pPr/>
              <a:t>47</a:t>
            </a:fld>
            <a:endParaRPr lang="ru-RU" altLang="ru-RU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50224828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9F0CE0-9378-4FF2-8975-5AD8DBBA21F5}" type="slidenum">
              <a:rPr lang="ru-RU" altLang="ru-RU"/>
              <a:pPr/>
              <a:t>48</a:t>
            </a:fld>
            <a:endParaRPr lang="ru-RU" altLang="ru-RU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59014051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9F0CE0-9378-4FF2-8975-5AD8DBBA21F5}" type="slidenum">
              <a:rPr lang="ru-RU" altLang="ru-RU"/>
              <a:pPr/>
              <a:t>49</a:t>
            </a:fld>
            <a:endParaRPr lang="ru-RU" altLang="ru-RU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67826895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7CDD21-5227-4291-884F-E51B65750D01}" type="slidenum">
              <a:rPr lang="ru-RU" altLang="ru-RU"/>
              <a:pPr/>
              <a:t>50</a:t>
            </a:fld>
            <a:endParaRPr lang="ru-RU" altLang="ru-RU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84187004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7CDD21-5227-4291-884F-E51B65750D01}" type="slidenum">
              <a:rPr lang="ru-RU" altLang="ru-RU"/>
              <a:pPr/>
              <a:t>51</a:t>
            </a:fld>
            <a:endParaRPr lang="ru-RU" altLang="ru-RU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12367096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5366D5-9362-4CF0-9275-237A4DE14902}" type="slidenum">
              <a:rPr lang="ru-RU" altLang="ru-RU"/>
              <a:pPr/>
              <a:t>52</a:t>
            </a:fld>
            <a:endParaRPr lang="ru-RU" altLang="ru-RU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88191027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5366D5-9362-4CF0-9275-237A4DE14902}" type="slidenum">
              <a:rPr lang="ru-RU" altLang="ru-RU"/>
              <a:pPr/>
              <a:t>53</a:t>
            </a:fld>
            <a:endParaRPr lang="ru-RU" altLang="ru-RU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32162943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5366D5-9362-4CF0-9275-237A4DE14902}" type="slidenum">
              <a:rPr lang="ru-RU" altLang="ru-RU"/>
              <a:pPr/>
              <a:t>54</a:t>
            </a:fld>
            <a:endParaRPr lang="ru-RU" altLang="ru-RU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11361124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5366D5-9362-4CF0-9275-237A4DE14902}" type="slidenum">
              <a:rPr lang="ru-RU" altLang="ru-RU"/>
              <a:pPr/>
              <a:t>55</a:t>
            </a:fld>
            <a:endParaRPr lang="ru-RU" altLang="ru-RU"/>
          </a:p>
        </p:txBody>
      </p:sp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76317941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B2BBC9-F526-4CF6-8AA8-5733837FB288}" type="slidenum">
              <a:rPr lang="ru-RU" altLang="ru-RU"/>
              <a:pPr/>
              <a:t>56</a:t>
            </a:fld>
            <a:endParaRPr lang="ru-RU" altLang="ru-RU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5391035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5FF2CC-CB55-42BC-BF86-B193C9688C46}" type="slidenum">
              <a:rPr lang="ru-RU" altLang="ru-RU"/>
              <a:pPr/>
              <a:t>10</a:t>
            </a:fld>
            <a:endParaRPr lang="ru-RU" altLang="ru-RU"/>
          </a:p>
        </p:txBody>
      </p:sp>
      <p:sp>
        <p:nvSpPr>
          <p:cNvPr id="138242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Rectangle 205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68673408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B2BBC9-F526-4CF6-8AA8-5733837FB288}" type="slidenum">
              <a:rPr lang="ru-RU" altLang="ru-RU"/>
              <a:pPr/>
              <a:t>57</a:t>
            </a:fld>
            <a:endParaRPr lang="ru-RU" altLang="ru-RU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000920538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DE4F0E-70CF-4A3A-9A3E-0A15D82EDA86}" type="slidenum">
              <a:rPr lang="ru-RU" altLang="ru-RU"/>
              <a:pPr/>
              <a:t>58</a:t>
            </a:fld>
            <a:endParaRPr lang="ru-RU" altLang="ru-RU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20559568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DE4F0E-70CF-4A3A-9A3E-0A15D82EDA86}" type="slidenum">
              <a:rPr lang="ru-RU" altLang="ru-RU"/>
              <a:pPr/>
              <a:t>59</a:t>
            </a:fld>
            <a:endParaRPr lang="ru-RU" altLang="ru-RU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23253471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B95632-21C6-4305-91C7-1C6449265DB1}" type="slidenum">
              <a:rPr lang="ru-RU" altLang="ru-RU"/>
              <a:pPr/>
              <a:t>60</a:t>
            </a:fld>
            <a:endParaRPr lang="ru-RU" altLang="ru-RU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29243011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B95632-21C6-4305-91C7-1C6449265DB1}" type="slidenum">
              <a:rPr lang="ru-RU" altLang="ru-RU"/>
              <a:pPr/>
              <a:t>61</a:t>
            </a:fld>
            <a:endParaRPr lang="ru-RU" altLang="ru-RU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69250529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C2404D-1D27-4471-AFF3-089B4A5BAF99}" type="slidenum">
              <a:rPr lang="ru-RU" altLang="ru-RU"/>
              <a:pPr/>
              <a:t>62</a:t>
            </a:fld>
            <a:endParaRPr lang="ru-RU" altLang="ru-RU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54881619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C2404D-1D27-4471-AFF3-089B4A5BAF99}" type="slidenum">
              <a:rPr lang="ru-RU" altLang="ru-RU"/>
              <a:pPr/>
              <a:t>63</a:t>
            </a:fld>
            <a:endParaRPr lang="ru-RU" altLang="ru-RU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89746530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931A9E-1A27-4224-8006-87998A1BE8B5}" type="slidenum">
              <a:rPr lang="ru-RU" altLang="ru-RU"/>
              <a:pPr/>
              <a:t>64</a:t>
            </a:fld>
            <a:endParaRPr lang="ru-RU" altLang="ru-RU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67279462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931A9E-1A27-4224-8006-87998A1BE8B5}" type="slidenum">
              <a:rPr lang="ru-RU" altLang="ru-RU"/>
              <a:pPr/>
              <a:t>65</a:t>
            </a:fld>
            <a:endParaRPr lang="ru-RU" altLang="ru-RU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72234609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C32E11-A90C-4183-AD09-30D36CE218C1}" type="slidenum">
              <a:rPr lang="ru-RU" altLang="ru-RU"/>
              <a:pPr/>
              <a:t>66</a:t>
            </a:fld>
            <a:endParaRPr lang="ru-RU" altLang="ru-RU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560337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5F8C41D-CC60-4A7C-9C32-B746785B945B}" type="slidenum">
              <a:rPr lang="ru-RU" altLang="ru-RU"/>
              <a:pPr/>
              <a:t>13</a:t>
            </a:fld>
            <a:endParaRPr lang="ru-RU" altLang="ru-RU"/>
          </a:p>
        </p:txBody>
      </p:sp>
      <p:sp>
        <p:nvSpPr>
          <p:cNvPr id="144386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Rectangle 2051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69582735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C32E11-A90C-4183-AD09-30D36CE218C1}" type="slidenum">
              <a:rPr lang="ru-RU" altLang="ru-RU"/>
              <a:pPr/>
              <a:t>67</a:t>
            </a:fld>
            <a:endParaRPr lang="ru-RU" altLang="ru-RU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13842633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C3C01A-1271-488B-A03D-F7C16EE20D53}" type="slidenum">
              <a:rPr lang="ru-RU" altLang="ru-RU"/>
              <a:pPr/>
              <a:t>68</a:t>
            </a:fld>
            <a:endParaRPr lang="ru-RU" altLang="ru-RU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259404094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C3C01A-1271-488B-A03D-F7C16EE20D53}" type="slidenum">
              <a:rPr lang="ru-RU" altLang="ru-RU"/>
              <a:pPr/>
              <a:t>69</a:t>
            </a:fld>
            <a:endParaRPr lang="ru-RU" altLang="ru-RU"/>
          </a:p>
        </p:txBody>
      </p:sp>
      <p:sp>
        <p:nvSpPr>
          <p:cNvPr id="140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39323490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78889D-4F31-48CE-88F5-12A3852668C5}" type="slidenum">
              <a:rPr lang="ru-RU" altLang="ru-RU"/>
              <a:pPr/>
              <a:t>70</a:t>
            </a:fld>
            <a:endParaRPr lang="ru-RU" altLang="ru-RU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919917801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78889D-4F31-48CE-88F5-12A3852668C5}" type="slidenum">
              <a:rPr lang="ru-RU" altLang="ru-RU"/>
              <a:pPr/>
              <a:t>71</a:t>
            </a:fld>
            <a:endParaRPr lang="ru-RU" altLang="ru-RU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89479244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338FCB-11FD-4F9C-9E9A-60945A0DE286}" type="slidenum">
              <a:rPr lang="ru-RU" altLang="ru-RU"/>
              <a:pPr/>
              <a:t>72</a:t>
            </a:fld>
            <a:endParaRPr lang="ru-RU" altLang="ru-RU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7427201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338FCB-11FD-4F9C-9E9A-60945A0DE286}" type="slidenum">
              <a:rPr lang="ru-RU" altLang="ru-RU"/>
              <a:pPr/>
              <a:t>73</a:t>
            </a:fld>
            <a:endParaRPr lang="ru-RU" altLang="ru-RU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9188168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0DDEA7-CBCB-4E40-A58F-E84A12AB3A2F}" type="slidenum">
              <a:rPr lang="ru-RU" altLang="ru-RU"/>
              <a:pPr/>
              <a:t>74</a:t>
            </a:fld>
            <a:endParaRPr lang="ru-RU" altLang="ru-RU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206090028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0DDEA7-CBCB-4E40-A58F-E84A12AB3A2F}" type="slidenum">
              <a:rPr lang="ru-RU" altLang="ru-RU"/>
              <a:pPr/>
              <a:t>75</a:t>
            </a:fld>
            <a:endParaRPr lang="ru-RU" altLang="ru-RU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268347126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759BCB-F09A-4A02-AFA6-7F7FADF7AED7}" type="slidenum">
              <a:rPr lang="ru-RU" altLang="ru-RU"/>
              <a:pPr/>
              <a:t>76</a:t>
            </a:fld>
            <a:endParaRPr lang="ru-RU" altLang="ru-RU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831999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C8E7E5-822B-45E8-99B2-05ED2DB5C109}" type="slidenum">
              <a:rPr lang="ru-RU" altLang="ru-RU"/>
              <a:pPr/>
              <a:t>14</a:t>
            </a:fld>
            <a:endParaRPr lang="ru-RU" altLang="ru-RU"/>
          </a:p>
        </p:txBody>
      </p:sp>
      <p:sp>
        <p:nvSpPr>
          <p:cNvPr id="16691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691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6001006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759BCB-F09A-4A02-AFA6-7F7FADF7AED7}" type="slidenum">
              <a:rPr lang="ru-RU" altLang="ru-RU"/>
              <a:pPr/>
              <a:t>77</a:t>
            </a:fld>
            <a:endParaRPr lang="ru-RU" altLang="ru-RU"/>
          </a:p>
        </p:txBody>
      </p:sp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42188349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7E785A-603F-4F97-91DF-584C5CF6D643}" type="slidenum">
              <a:rPr lang="ru-RU" altLang="ru-RU"/>
              <a:pPr/>
              <a:t>78</a:t>
            </a:fld>
            <a:endParaRPr lang="ru-RU" altLang="ru-RU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839445460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7E785A-603F-4F97-91DF-584C5CF6D643}" type="slidenum">
              <a:rPr lang="ru-RU" altLang="ru-RU"/>
              <a:pPr/>
              <a:t>79</a:t>
            </a:fld>
            <a:endParaRPr lang="ru-RU" altLang="ru-RU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796057788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696A79F-954F-4208-BA9C-5C9220A9B0A4}" type="slidenum">
              <a:rPr lang="ru-RU" sz="1200"/>
              <a:pPr eaLnBrk="1" hangingPunct="1"/>
              <a:t>80</a:t>
            </a:fld>
            <a:endParaRPr lang="ru-RU" sz="120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979629676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2371B9-DA99-4C27-AD51-EBBAE28BFD68}" type="slidenum">
              <a:rPr lang="ru-RU" altLang="ru-RU"/>
              <a:pPr/>
              <a:t>81</a:t>
            </a:fld>
            <a:endParaRPr lang="ru-RU" altLang="ru-RU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822424088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BDEB51-E8A1-40ED-A954-3718D992E5AE}" type="slidenum">
              <a:rPr lang="ru-RU" altLang="ru-RU"/>
              <a:pPr/>
              <a:t>82</a:t>
            </a:fld>
            <a:endParaRPr lang="ru-RU" altLang="ru-RU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4081044157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5A9D3E-265B-49F6-B4C9-50277C3F562B}" type="slidenum">
              <a:rPr lang="ru-RU" altLang="ru-RU"/>
              <a:pPr/>
              <a:t>83</a:t>
            </a:fld>
            <a:endParaRPr lang="ru-RU" altLang="ru-RU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187870341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3CC02D-8B91-447B-A0F1-7052639FDBCC}" type="slidenum">
              <a:rPr lang="ru-RU" altLang="ru-RU"/>
              <a:pPr/>
              <a:t>84</a:t>
            </a:fld>
            <a:endParaRPr lang="ru-RU" altLang="ru-RU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112494346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B7162BA-67B3-4951-85FE-FF80662BFE0A}" type="slidenum">
              <a:rPr lang="ru-RU" altLang="ru-RU"/>
              <a:pPr/>
              <a:t>85</a:t>
            </a:fld>
            <a:endParaRPr lang="ru-RU" altLang="ru-RU"/>
          </a:p>
        </p:txBody>
      </p:sp>
      <p:sp>
        <p:nvSpPr>
          <p:cNvPr id="15667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5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463234178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BA6E2F2-AEF4-4421-AAA7-273F0A0A0750}" type="slidenum">
              <a:rPr lang="ru-RU" altLang="ru-RU"/>
              <a:pPr/>
              <a:t>86</a:t>
            </a:fld>
            <a:endParaRPr lang="ru-RU" altLang="ru-RU"/>
          </a:p>
        </p:txBody>
      </p:sp>
      <p:sp>
        <p:nvSpPr>
          <p:cNvPr id="162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301114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1D8CD5-D126-49EF-B1DC-6B6ED0229C2F}" type="slidenum">
              <a:rPr lang="ru-RU" altLang="ru-RU"/>
              <a:pPr/>
              <a:t>15</a:t>
            </a:fld>
            <a:endParaRPr lang="ru-RU" altLang="ru-RU"/>
          </a:p>
        </p:txBody>
      </p:sp>
      <p:sp>
        <p:nvSpPr>
          <p:cNvPr id="16281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281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5029006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835C68-809F-4109-9410-37F014945D0F}" type="slidenum">
              <a:rPr lang="ru-RU" altLang="ru-RU"/>
              <a:pPr/>
              <a:t>87</a:t>
            </a:fld>
            <a:endParaRPr lang="ru-RU" altLang="ru-RU"/>
          </a:p>
        </p:txBody>
      </p:sp>
      <p:sp>
        <p:nvSpPr>
          <p:cNvPr id="160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6845958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431073-AFAE-473C-A3BE-EF94007423A1}" type="slidenum">
              <a:rPr lang="ru-RU" altLang="ru-RU"/>
              <a:pPr/>
              <a:t>88</a:t>
            </a:fld>
            <a:endParaRPr lang="ru-RU" altLang="ru-RU"/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930308747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98E04B-FC63-4459-B185-146CC6EB0795}" type="slidenum">
              <a:rPr lang="ru-RU" altLang="ru-RU"/>
              <a:pPr/>
              <a:t>89</a:t>
            </a:fld>
            <a:endParaRPr lang="ru-RU" altLang="ru-RU"/>
          </a:p>
        </p:txBody>
      </p:sp>
      <p:sp>
        <p:nvSpPr>
          <p:cNvPr id="1689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720342826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98E04B-FC63-4459-B185-146CC6EB0795}" type="slidenum">
              <a:rPr lang="ru-RU" altLang="ru-RU"/>
              <a:pPr/>
              <a:t>90</a:t>
            </a:fld>
            <a:endParaRPr lang="ru-RU" altLang="ru-RU"/>
          </a:p>
        </p:txBody>
      </p:sp>
      <p:sp>
        <p:nvSpPr>
          <p:cNvPr id="1689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415049338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98E04B-FC63-4459-B185-146CC6EB0795}" type="slidenum">
              <a:rPr lang="ru-RU" altLang="ru-RU"/>
              <a:pPr/>
              <a:t>91</a:t>
            </a:fld>
            <a:endParaRPr lang="ru-RU" altLang="ru-RU"/>
          </a:p>
        </p:txBody>
      </p:sp>
      <p:sp>
        <p:nvSpPr>
          <p:cNvPr id="1689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656007436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9BD35C-5679-45C4-9C47-4003182378CD}" type="slidenum">
              <a:rPr lang="ru-RU" altLang="ru-RU"/>
              <a:pPr/>
              <a:t>92</a:t>
            </a:fld>
            <a:endParaRPr lang="ru-RU" altLang="ru-RU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05811752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B98E04B-FC63-4459-B185-146CC6EB0795}" type="slidenum">
              <a:rPr lang="ru-RU" altLang="ru-RU"/>
              <a:pPr/>
              <a:t>93</a:t>
            </a:fld>
            <a:endParaRPr lang="ru-RU" altLang="ru-RU"/>
          </a:p>
        </p:txBody>
      </p:sp>
      <p:sp>
        <p:nvSpPr>
          <p:cNvPr id="16896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013958398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9BD35C-5679-45C4-9C47-4003182378CD}" type="slidenum">
              <a:rPr lang="ru-RU" altLang="ru-RU"/>
              <a:pPr/>
              <a:t>94</a:t>
            </a:fld>
            <a:endParaRPr lang="ru-RU" altLang="ru-RU"/>
          </a:p>
        </p:txBody>
      </p:sp>
      <p:sp>
        <p:nvSpPr>
          <p:cNvPr id="171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198401269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5322DF-919E-458A-A9A0-D23B05911BCB}" type="slidenum">
              <a:rPr lang="ru-RU" altLang="ru-RU"/>
              <a:pPr/>
              <a:t>95</a:t>
            </a:fld>
            <a:endParaRPr lang="ru-RU" altLang="ru-RU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191568824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5322DF-919E-458A-A9A0-D23B05911BCB}" type="slidenum">
              <a:rPr lang="ru-RU" altLang="ru-RU"/>
              <a:pPr/>
              <a:t>96</a:t>
            </a:fld>
            <a:endParaRPr lang="ru-RU" altLang="ru-RU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9637406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685086-BE46-4418-BE16-B0DD8A73E2D1}" type="slidenum">
              <a:rPr lang="ru-RU" altLang="ru-RU"/>
              <a:pPr/>
              <a:t>16</a:t>
            </a:fld>
            <a:endParaRPr lang="ru-RU" altLang="ru-RU"/>
          </a:p>
        </p:txBody>
      </p:sp>
      <p:sp>
        <p:nvSpPr>
          <p:cNvPr id="164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721444869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5A8A04-7E52-4145-AD1F-6082ADB8E51E}" type="slidenum">
              <a:rPr lang="ru-RU" altLang="ru-RU"/>
              <a:pPr/>
              <a:t>97</a:t>
            </a:fld>
            <a:endParaRPr lang="ru-RU" altLang="ru-RU"/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858758053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C8005D-0722-43ED-8D47-53BB9AB6B04B}" type="slidenum">
              <a:rPr lang="ru-RU" altLang="ru-RU"/>
              <a:pPr/>
              <a:t>98</a:t>
            </a:fld>
            <a:endParaRPr lang="ru-RU" altLang="ru-RU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978436972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C8005D-0722-43ED-8D47-53BB9AB6B04B}" type="slidenum">
              <a:rPr lang="ru-RU" altLang="ru-RU"/>
              <a:pPr/>
              <a:t>99</a:t>
            </a:fld>
            <a:endParaRPr lang="ru-RU" altLang="ru-RU"/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1643208210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A178147-FE39-4BA7-9129-CD46160AB6EC}" type="slidenum">
              <a:rPr lang="ru-RU" sz="1200" smtClean="0"/>
              <a:pPr eaLnBrk="1" hangingPunct="1"/>
              <a:t>100</a:t>
            </a:fld>
            <a:endParaRPr lang="ru-RU" sz="1200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517259128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A178147-FE39-4BA7-9129-CD46160AB6EC}" type="slidenum">
              <a:rPr lang="ru-RU" sz="1200" smtClean="0"/>
              <a:pPr eaLnBrk="1" hangingPunct="1"/>
              <a:t>101</a:t>
            </a:fld>
            <a:endParaRPr lang="ru-RU" sz="1200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563894266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A178147-FE39-4BA7-9129-CD46160AB6EC}" type="slidenum">
              <a:rPr lang="ru-RU" sz="1200" smtClean="0"/>
              <a:pPr eaLnBrk="1" hangingPunct="1"/>
              <a:t>102</a:t>
            </a:fld>
            <a:endParaRPr lang="ru-RU" sz="1200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382580266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A178147-FE39-4BA7-9129-CD46160AB6EC}" type="slidenum">
              <a:rPr lang="ru-RU" sz="1200" smtClean="0"/>
              <a:pPr eaLnBrk="1" hangingPunct="1"/>
              <a:t>103</a:t>
            </a:fld>
            <a:endParaRPr lang="ru-RU" sz="1200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475071348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A178147-FE39-4BA7-9129-CD46160AB6EC}" type="slidenum">
              <a:rPr lang="ru-RU" sz="1200" smtClean="0"/>
              <a:pPr eaLnBrk="1" hangingPunct="1"/>
              <a:t>104</a:t>
            </a:fld>
            <a:endParaRPr lang="ru-RU" sz="1200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2338831663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A178147-FE39-4BA7-9129-CD46160AB6EC}" type="slidenum">
              <a:rPr lang="ru-RU" sz="1200" smtClean="0"/>
              <a:pPr eaLnBrk="1" hangingPunct="1"/>
              <a:t>105</a:t>
            </a:fld>
            <a:endParaRPr lang="ru-RU" sz="1200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670921230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A178147-FE39-4BA7-9129-CD46160AB6EC}" type="slidenum">
              <a:rPr lang="ru-RU" sz="1200" smtClean="0"/>
              <a:pPr eaLnBrk="1" hangingPunct="1"/>
              <a:t>106</a:t>
            </a:fld>
            <a:endParaRPr lang="ru-RU" sz="1200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smtClean="0"/>
              <a:t>В режиме слайдов ответы появляются после кликанья мышкой</a:t>
            </a:r>
          </a:p>
        </p:txBody>
      </p:sp>
    </p:spTree>
    <p:extLst>
      <p:ext uri="{BB962C8B-B14F-4D97-AF65-F5344CB8AC3E}">
        <p14:creationId xmlns:p14="http://schemas.microsoft.com/office/powerpoint/2010/main" val="3279053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2F3E6E-ACD7-4C5B-9184-CBB2281A20A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241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F8AC7E-C8D9-46BB-8CC3-843BC5F61A9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647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AC8890-0A13-48A7-B2DB-748B03F976E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461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A68F22-11BA-4D0E-A233-0C76300652A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045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33D0DD-2DE3-4F4B-BE87-B98054DC041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006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406AD-5F0B-40F1-934D-680F7324E31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809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EF0CA0-C365-4FE2-9BD4-31B8A5299E4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837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83536-8292-48C2-844E-10611AD0EA6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187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E1DA6B-3281-4421-9C24-6F83840074F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011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EA880D-9C5E-481E-8043-7B6D0815C14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879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34A6CE-B59D-408F-8555-410423B0143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601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89B32B0-1281-4E1A-B4F3-60148745A6E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hyperlink" Target="http://geogebra.org/" TargetMode="External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tif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nemozina.ru/" TargetMode="External"/><Relationship Id="rId7" Type="http://schemas.openxmlformats.org/officeDocument/2006/relationships/image" Target="../media/image96.png"/><Relationship Id="rId2" Type="http://schemas.openxmlformats.org/officeDocument/2006/relationships/hyperlink" Target="mailto:ioc@mnemozina.ru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ocketschool.ru/" TargetMode="External"/><Relationship Id="rId5" Type="http://schemas.openxmlformats.org/officeDocument/2006/relationships/hyperlink" Target="mailto:td@mnemozina.ru" TargetMode="External"/><Relationship Id="rId4" Type="http://schemas.openxmlformats.org/officeDocument/2006/relationships/hyperlink" Target="http://shop.mnemozina.ru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1.png"/><Relationship Id="rId4" Type="http://schemas.openxmlformats.org/officeDocument/2006/relationships/oleObject" Target="../embeddings/oleObject1.bin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2.png"/><Relationship Id="rId4" Type="http://schemas.openxmlformats.org/officeDocument/2006/relationships/oleObject" Target="../embeddings/oleObject2.bin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51520" y="2132856"/>
            <a:ext cx="8280920" cy="2232248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Arial Black" pitchFamily="34" charset="0"/>
              </a:rPr>
              <a:t>Наглядная геометрия</a:t>
            </a:r>
            <a:r>
              <a:rPr lang="ru-RU" sz="3600" dirty="0">
                <a:latin typeface="Arial Black" pitchFamily="34" charset="0"/>
              </a:rPr>
              <a:t>.</a:t>
            </a:r>
            <a:r>
              <a:rPr lang="ru-RU" sz="3600" dirty="0" smtClean="0">
                <a:latin typeface="Arial Black" pitchFamily="34" charset="0"/>
              </a:rPr>
              <a:t/>
            </a:r>
            <a:br>
              <a:rPr lang="ru-RU" sz="3600" dirty="0" smtClean="0">
                <a:latin typeface="Arial Black" pitchFamily="34" charset="0"/>
              </a:rPr>
            </a:br>
            <a:r>
              <a:rPr lang="ru-RU" sz="3200" dirty="0" smtClean="0">
                <a:latin typeface="Arial Black" pitchFamily="34" charset="0"/>
              </a:rPr>
              <a:t>Ломаные и многоугольники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0" y="4797152"/>
            <a:ext cx="9144000" cy="1296144"/>
          </a:xfrm>
          <a:solidFill>
            <a:srgbClr val="DFDBC7"/>
          </a:solidFill>
          <a:ln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180000" algn="just">
              <a:spcBef>
                <a:spcPts val="0"/>
              </a:spcBef>
            </a:pP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ВЕДУЩИЙ:</a:t>
            </a:r>
            <a:r>
              <a:rPr lang="ru-RU" sz="1600" b="1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Смирнов </a:t>
            </a:r>
            <a:r>
              <a:rPr lang="ru-RU" sz="1600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Владимир Алексеевич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, профессор,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доктор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физико-математических наук,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заведующий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кафедрой элементарной математики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МПГУ, </a:t>
            </a:r>
            <a:r>
              <a:rPr lang="ru-RU" sz="1600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автор учебников по геометрии 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для 5-6 7-9 и 10-11 классов</a:t>
            </a:r>
          </a:p>
        </p:txBody>
      </p:sp>
      <p:pic>
        <p:nvPicPr>
          <p:cNvPr id="5" name="Рисунок 4" descr="Заставка_Геометр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564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6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Text Box 1027"/>
          <p:cNvSpPr txBox="1">
            <a:spLocks noChangeArrowheads="1"/>
          </p:cNvSpPr>
          <p:nvPr/>
        </p:nvSpPr>
        <p:spPr bwMode="auto">
          <a:xfrm>
            <a:off x="0" y="685800"/>
            <a:ext cx="91440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 smtClean="0">
                <a:cs typeface="Times New Roman" panose="02020603050405020304" pitchFamily="18" charset="0"/>
              </a:rPr>
              <a:t>	4. Проверьте</a:t>
            </a:r>
            <a:r>
              <a:rPr lang="ru-RU" altLang="ru-RU" sz="2800" dirty="0">
                <a:cs typeface="Times New Roman" panose="02020603050405020304" pitchFamily="18" charset="0"/>
              </a:rPr>
              <a:t>, что линия, изображенная на рисунке, является простой замкнутой ломаной. Выясните, какие из данных точек </a:t>
            </a:r>
            <a:r>
              <a:rPr lang="ru-RU" altLang="ru-RU" sz="2800" dirty="0"/>
              <a:t>принад</a:t>
            </a:r>
            <a:r>
              <a:rPr lang="ru-RU" altLang="ru-RU" sz="2800" dirty="0">
                <a:cs typeface="Times New Roman" panose="02020603050405020304" pitchFamily="18" charset="0"/>
              </a:rPr>
              <a:t>лежат</a:t>
            </a:r>
            <a:r>
              <a:rPr lang="ru-RU" altLang="ru-RU" sz="2800" dirty="0"/>
              <a:t>: а)</a:t>
            </a:r>
            <a:r>
              <a:rPr lang="ru-RU" altLang="ru-RU" sz="2800" dirty="0">
                <a:cs typeface="Times New Roman" panose="02020603050405020304" pitchFamily="18" charset="0"/>
              </a:rPr>
              <a:t> внутр</a:t>
            </a:r>
            <a:r>
              <a:rPr lang="ru-RU" altLang="ru-RU" sz="2800" dirty="0"/>
              <a:t>енней области; б)</a:t>
            </a:r>
            <a:r>
              <a:rPr lang="ru-RU" altLang="ru-RU" sz="2800" dirty="0">
                <a:cs typeface="Times New Roman" panose="02020603050405020304" pitchFamily="18" charset="0"/>
              </a:rPr>
              <a:t> вне</a:t>
            </a:r>
            <a:r>
              <a:rPr lang="ru-RU" altLang="ru-RU" sz="2800" dirty="0"/>
              <a:t>шней области</a:t>
            </a:r>
            <a:r>
              <a:rPr lang="ru-RU" altLang="ru-RU" sz="2800" dirty="0">
                <a:cs typeface="Times New Roman" panose="02020603050405020304" pitchFamily="18" charset="0"/>
              </a:rPr>
              <a:t>.</a:t>
            </a:r>
            <a:r>
              <a:rPr lang="ru-RU" altLang="ru-RU" sz="2800" dirty="0"/>
              <a:t> </a:t>
            </a:r>
          </a:p>
        </p:txBody>
      </p:sp>
      <p:pic>
        <p:nvPicPr>
          <p:cNvPr id="137221" name="Picture 10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708920"/>
            <a:ext cx="3656013" cy="357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743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2266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32656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Программа </a:t>
            </a:r>
            <a:r>
              <a:rPr lang="en-US" dirty="0" err="1"/>
              <a:t>GeoGebra</a:t>
            </a:r>
            <a:r>
              <a:rPr lang="en-US" dirty="0"/>
              <a:t> </a:t>
            </a:r>
            <a:r>
              <a:rPr lang="ru-RU" dirty="0"/>
              <a:t>это свободно распространяемая программа, которую можно скачать с официального сайта 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://</a:t>
            </a:r>
            <a:r>
              <a:rPr lang="en-US" u="sng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geogebra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.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org</a:t>
            </a:r>
            <a:r>
              <a:rPr lang="ru-RU" u="sng" dirty="0"/>
              <a:t>.</a:t>
            </a:r>
            <a:r>
              <a:rPr lang="ru-RU" dirty="0"/>
              <a:t> </a:t>
            </a:r>
          </a:p>
          <a:p>
            <a:pPr algn="just"/>
            <a:r>
              <a:rPr lang="ru-RU" dirty="0"/>
              <a:t>	Она позволяет моделировать и решать различные алгебраические и геометрические задачи, строить графики функций, находить наибольшие и наименьшие значения, пределы, производные интегралы, получать изображения плоских и пространственных фигур, проводить дополнительные построения, создавать анимацию рисунков. </a:t>
            </a:r>
          </a:p>
          <a:p>
            <a:pPr algn="just"/>
            <a:r>
              <a:rPr lang="ru-RU" dirty="0"/>
              <a:t>	Кроме того, эта программа позволяет ставить геометрические опыты, проводить эксперименты, иллюстрировать формулы и теоремы, устанавливать зависимости между геометрическими величинами и мн. др.</a:t>
            </a:r>
          </a:p>
          <a:p>
            <a:pPr algn="just"/>
            <a:r>
              <a:rPr lang="ru-RU" dirty="0"/>
              <a:t>	Здесь мы рассмотрим возможности </a:t>
            </a:r>
            <a:r>
              <a:rPr lang="en-US" dirty="0" err="1"/>
              <a:t>GeoGebra</a:t>
            </a:r>
            <a:r>
              <a:rPr lang="en-US" dirty="0"/>
              <a:t> </a:t>
            </a:r>
            <a:r>
              <a:rPr lang="ru-RU" dirty="0"/>
              <a:t>для использования её в обучении </a:t>
            </a:r>
            <a:r>
              <a:rPr lang="ru-RU" dirty="0" smtClean="0"/>
              <a:t>наглядной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866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2266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0275" y="-70541"/>
            <a:ext cx="9133453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 eaLnBrk="0" hangingPunct="0"/>
            <a:r>
              <a:rPr lang="ru-RU" dirty="0"/>
              <a:t>Инструмент </a:t>
            </a:r>
            <a:r>
              <a:rPr lang="ru-RU" dirty="0" smtClean="0"/>
              <a:t>«Ломаная» </a:t>
            </a:r>
            <a:r>
              <a:rPr lang="ru-RU" dirty="0"/>
              <a:t>позволяет получать изображения </a:t>
            </a:r>
            <a:r>
              <a:rPr lang="ru-RU" dirty="0" smtClean="0"/>
              <a:t>Ломаных. </a:t>
            </a:r>
            <a:r>
              <a:rPr lang="ru-RU" dirty="0"/>
              <a:t>Для этого нужно левой кнопкой мыши поочерёдно указать вершины </a:t>
            </a:r>
            <a:r>
              <a:rPr lang="ru-RU" dirty="0" smtClean="0"/>
              <a:t>ломаной, </a:t>
            </a:r>
            <a:r>
              <a:rPr lang="ru-RU" dirty="0"/>
              <a:t>заканчивая в начальной вершине. На </a:t>
            </a:r>
            <a:r>
              <a:rPr lang="ru-RU" dirty="0" smtClean="0"/>
              <a:t>рисунке показана ломаная, полученная </a:t>
            </a:r>
            <a:r>
              <a:rPr lang="ru-RU" dirty="0"/>
              <a:t>таким образом</a:t>
            </a:r>
            <a:r>
              <a:rPr lang="ru-RU" dirty="0" smtClean="0"/>
              <a:t>. Цвет</a:t>
            </a:r>
            <a:r>
              <a:rPr lang="ru-RU" dirty="0"/>
              <a:t>, размеры вершин, сторон </a:t>
            </a:r>
            <a:r>
              <a:rPr lang="ru-RU" dirty="0" smtClean="0"/>
              <a:t>ломаной, </a:t>
            </a:r>
            <a:r>
              <a:rPr lang="ru-RU" dirty="0"/>
              <a:t>а также их обозначения, можно изменять.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80" y="2296118"/>
            <a:ext cx="5471517" cy="412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28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2266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0275" y="-70541"/>
            <a:ext cx="9133453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 eaLnBrk="0" hangingPunct="0"/>
            <a:r>
              <a:rPr lang="ru-RU" dirty="0"/>
              <a:t>Инструмент «Многоугольник» позволяет получать изображения многоугольников. Для этого нужно левой кнопкой мыши поочерёдно указать вершины многоугольника, заканчивая в начальной вершине. На </a:t>
            </a:r>
            <a:r>
              <a:rPr lang="ru-RU" dirty="0" smtClean="0"/>
              <a:t>рисунке </a:t>
            </a:r>
            <a:r>
              <a:rPr lang="ru-RU" dirty="0"/>
              <a:t>показан пятиугольник, полученный таким образом</a:t>
            </a:r>
            <a:r>
              <a:rPr lang="ru-RU" dirty="0" smtClean="0"/>
              <a:t>. Цвет</a:t>
            </a:r>
            <a:r>
              <a:rPr lang="ru-RU" dirty="0"/>
              <a:t>, размеры вершин, сторон и самого многоугольника, а также их обозначения, можно изменять.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420888"/>
            <a:ext cx="5616624" cy="4211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43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2266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0547" y="-32964"/>
            <a:ext cx="9133453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 eaLnBrk="0" hangingPunct="0"/>
            <a:r>
              <a:rPr lang="ru-RU" dirty="0"/>
              <a:t>Инструмент «Правильный многоугольник» позволяет получать изображения правильных многоугольников. Для этого нужно левой кнопкой мыши поочерёдно отметить две соседние вершины многоугольника  и в открывшемся окне указать число сторон. На </a:t>
            </a:r>
            <a:r>
              <a:rPr lang="ru-RU" dirty="0" smtClean="0"/>
              <a:t>рисунке </a:t>
            </a:r>
            <a:r>
              <a:rPr lang="ru-RU" dirty="0"/>
              <a:t>показаны правильные треугольник, четырёхугольник (квадрат), пятиугольник и шестиугольник, полученные таким образом.</a:t>
            </a:r>
            <a:endParaRPr kumimoji="0" lang="ru-RU" altLang="ru-RU" sz="28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2573805"/>
            <a:ext cx="4895453" cy="398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33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2266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0547" y="336368"/>
            <a:ext cx="9133453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 eaLnBrk="0" hangingPunct="0"/>
            <a:r>
              <a:rPr lang="ru-RU" dirty="0" smtClean="0"/>
              <a:t>Для того, чтобы провести медианы треугольника </a:t>
            </a:r>
            <a:r>
              <a:rPr lang="en-US" i="1" dirty="0" smtClean="0"/>
              <a:t>ABC</a:t>
            </a:r>
            <a:r>
              <a:rPr lang="ru-RU" dirty="0" smtClean="0"/>
              <a:t>,</a:t>
            </a:r>
            <a:r>
              <a:rPr lang="en-US" i="1" dirty="0" smtClean="0"/>
              <a:t> </a:t>
            </a:r>
            <a:r>
              <a:rPr lang="ru-RU" dirty="0" smtClean="0"/>
              <a:t>нужно: </a:t>
            </a:r>
          </a:p>
          <a:p>
            <a:pPr lvl="0" indent="450850" algn="just" eaLnBrk="0" hangingPunct="0"/>
            <a:r>
              <a:rPr lang="ru-RU" dirty="0" smtClean="0"/>
              <a:t>1) выбрать инструмент «Середина или центр» и отметить середины сторон треугольника </a:t>
            </a:r>
            <a:r>
              <a:rPr lang="en-US" i="1" dirty="0" smtClean="0"/>
              <a:t>ABC</a:t>
            </a:r>
            <a:r>
              <a:rPr lang="ru-RU" dirty="0" smtClean="0"/>
              <a:t>;</a:t>
            </a:r>
          </a:p>
          <a:p>
            <a:pPr lvl="0" indent="450850" algn="just" eaLnBrk="0" hangingPunct="0"/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2) выбрать инструмент «Отрезок» и соединить отрезками вершины треугольника с серединами противолежащих сторон.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4273" y="2492896"/>
            <a:ext cx="4895453" cy="398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82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2266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9728" y="-32847"/>
            <a:ext cx="9133453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 eaLnBrk="0" hangingPunct="0"/>
            <a:r>
              <a:rPr lang="ru-RU" sz="2000" dirty="0" smtClean="0"/>
              <a:t>Для того, чтобы провести биссектрисы треугольника </a:t>
            </a:r>
            <a:r>
              <a:rPr lang="en-US" sz="2000" i="1" dirty="0" smtClean="0"/>
              <a:t>ABC</a:t>
            </a:r>
            <a:r>
              <a:rPr lang="ru-RU" sz="2000" dirty="0" smtClean="0"/>
              <a:t>,</a:t>
            </a:r>
            <a:r>
              <a:rPr lang="en-US" sz="2000" i="1" dirty="0" smtClean="0"/>
              <a:t> </a:t>
            </a:r>
            <a:r>
              <a:rPr lang="ru-RU" sz="2000" dirty="0" smtClean="0"/>
              <a:t>нужно: </a:t>
            </a:r>
          </a:p>
          <a:p>
            <a:pPr lvl="0" indent="450850" algn="just" eaLnBrk="0" hangingPunct="0"/>
            <a:r>
              <a:rPr lang="ru-RU" sz="2000" dirty="0" smtClean="0"/>
              <a:t>1) выбрать инструмент «Биссектриса угла» и провести прямые, содержащие биссектрисы углов треугольника;</a:t>
            </a:r>
          </a:p>
          <a:p>
            <a:pPr lvl="0" indent="450850" algn="just" eaLnBrk="0" hangingPunct="0"/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2) выбрать инструмент «Пересечение» и найти точки пересечения этих прямых с прямыми, содержащими стороны треугольника;</a:t>
            </a:r>
          </a:p>
          <a:p>
            <a:pPr lvl="0" indent="450850" algn="just" eaLnBrk="0" hangingPunct="0"/>
            <a:r>
              <a:rPr lang="ru-RU" altLang="ru-RU" sz="2000" dirty="0" smtClean="0">
                <a:latin typeface="+mj-lt"/>
              </a:rPr>
              <a:t>3) выбрать инструмент «Отрезок» и соединить отрезками вершины треугольника с противолежащими точками пересечения;</a:t>
            </a:r>
          </a:p>
          <a:p>
            <a:pPr lvl="0" indent="450850" algn="just" eaLnBrk="0" hangingPunct="0"/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4) скрыть построенные ранее прямые.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712" y="2708920"/>
            <a:ext cx="4751437" cy="3868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97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2266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-9728" y="-32847"/>
            <a:ext cx="9133453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 eaLnBrk="0" hangingPunct="0"/>
            <a:r>
              <a:rPr lang="ru-RU" sz="2000" dirty="0" smtClean="0"/>
              <a:t>Для того, чтобы провести высоты треугольника </a:t>
            </a:r>
            <a:r>
              <a:rPr lang="en-US" sz="2000" i="1" dirty="0" smtClean="0"/>
              <a:t>ABC</a:t>
            </a:r>
            <a:r>
              <a:rPr lang="ru-RU" sz="2000" dirty="0" smtClean="0"/>
              <a:t>,</a:t>
            </a:r>
            <a:r>
              <a:rPr lang="en-US" sz="2000" i="1" dirty="0" smtClean="0"/>
              <a:t> </a:t>
            </a:r>
            <a:r>
              <a:rPr lang="ru-RU" sz="2000" dirty="0" smtClean="0"/>
              <a:t>нужно: </a:t>
            </a:r>
          </a:p>
          <a:p>
            <a:pPr lvl="0" indent="450850" algn="just" eaLnBrk="0" hangingPunct="0"/>
            <a:r>
              <a:rPr lang="ru-RU" sz="2000" dirty="0" smtClean="0"/>
              <a:t>1) выбрать инструмент «Перпендикулярная прямая» и через вершины треугольника провести прямые, перпендикулярные противолежащим сторонам;</a:t>
            </a:r>
          </a:p>
          <a:p>
            <a:pPr lvl="0" indent="450850" algn="just" eaLnBrk="0" hangingPunct="0"/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2) выбрать инструмент «Пересечение» и найти точки пересечения этих прямых с прямыми, содержащими стороны треугольника;</a:t>
            </a:r>
          </a:p>
          <a:p>
            <a:pPr lvl="0" indent="450850" algn="just" eaLnBrk="0" hangingPunct="0"/>
            <a:r>
              <a:rPr lang="ru-RU" altLang="ru-RU" sz="2000" dirty="0" smtClean="0">
                <a:latin typeface="+mj-lt"/>
              </a:rPr>
              <a:t>3) выбрать инструмент «Отрезок» и соединить отрезками вершины треугольника с противолежащими точками пересечения;</a:t>
            </a:r>
          </a:p>
          <a:p>
            <a:pPr lvl="0" indent="450850" algn="just" eaLnBrk="0" hangingPunct="0"/>
            <a:r>
              <a:rPr kumimoji="0" lang="ru-RU" altLang="ru-RU" sz="2000" b="0" i="0" u="none" strike="noStrike" cap="none" normalizeH="0" baseline="0" dirty="0" smtClean="0">
                <a:ln>
                  <a:noFill/>
                </a:ln>
                <a:effectLst/>
                <a:latin typeface="+mj-lt"/>
              </a:rPr>
              <a:t>4) скрыть построенные ранее перпендикулярные прямые.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2544701"/>
            <a:ext cx="5040786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9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2339752" y="188640"/>
            <a:ext cx="3600400" cy="12241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</a:rPr>
              <a:t>Контактная </a:t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</a:rPr>
            </a:b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 Black" pitchFamily="34" charset="0"/>
              </a:rPr>
              <a:t>информация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Arial Black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576" y="1772816"/>
            <a:ext cx="799288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Издательство «Мнемозина»: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105043, Москва, ул. 6-я Парковая, д. 29 Б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Тел.: 8 (499) 367–67–81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E-mail: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hlinkClick r:id="rId2"/>
              </a:rPr>
              <a:t>ioc@mnemozina.ru</a:t>
            </a: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Сайт:  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hlinkClick r:id="rId3"/>
              </a:rPr>
              <a:t>mnemozina.ru</a:t>
            </a: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Интернет-магазин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:</a:t>
            </a:r>
            <a:r>
              <a:rPr kumimoji="0" lang="ru-RU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ru-RU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hlinkClick r:id="rId4"/>
              </a:rPr>
              <a:t>shop.mnemozina.ru</a:t>
            </a: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Торговый</a:t>
            </a: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дом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: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E-mail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: </a:t>
            </a:r>
            <a:r>
              <a:rPr kumimoji="0" lang="ru-RU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hlinkClick r:id="rId5"/>
              </a:rPr>
              <a:t>td@mnemozina.ru</a:t>
            </a: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Тел.:  8 (495) 644–20–26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Электронные формы учебников 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и пособий представлены на сайте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«Школа в кармане»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:</a:t>
            </a:r>
            <a:r>
              <a:rPr kumimoji="0" lang="ru-RU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endParaRPr kumimoji="0" lang="en-US" b="0" i="0" u="none" strike="noStrike" kern="0" cap="none" spc="0" normalizeH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hlinkClick r:id="rId6"/>
              </a:rPr>
              <a:t>http://pocketschool.ru</a:t>
            </a: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1" name="Рисунок 10" descr="Mnemozina_LOGOTYPE_RED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7584" y="116632"/>
            <a:ext cx="1296144" cy="123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62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9455" y="836712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>
                <a:cs typeface="Times New Roman" pitchFamily="18" charset="0"/>
              </a:rPr>
              <a:t>	</a:t>
            </a:r>
            <a:r>
              <a:rPr lang="ru-RU" sz="2800" dirty="0">
                <a:cs typeface="Times New Roman" pitchFamily="18" charset="0"/>
              </a:rPr>
              <a:t>5</a:t>
            </a:r>
            <a:r>
              <a:rPr lang="ru-RU" sz="2800" dirty="0" smtClean="0">
                <a:cs typeface="Times New Roman" pitchFamily="18" charset="0"/>
              </a:rPr>
              <a:t>. </a:t>
            </a:r>
            <a:r>
              <a:rPr lang="ru-RU" sz="2800" dirty="0"/>
              <a:t>Может ли прямая пересекать все </a:t>
            </a:r>
            <a:r>
              <a:rPr lang="ru-RU" sz="2800" dirty="0" smtClean="0"/>
              <a:t>стороны простой замкнутой ломаной, у которой: а) 3; б) 4; в) 5; г)* </a:t>
            </a:r>
            <a:r>
              <a:rPr lang="en-US" sz="2800" i="1" dirty="0" smtClean="0"/>
              <a:t>n</a:t>
            </a:r>
            <a:r>
              <a:rPr lang="ru-RU" sz="2800" i="1" dirty="0" smtClean="0"/>
              <a:t> </a:t>
            </a:r>
            <a:r>
              <a:rPr lang="ru-RU" sz="2800" dirty="0" smtClean="0"/>
              <a:t>сторон</a:t>
            </a:r>
            <a:r>
              <a:rPr lang="ru-RU" sz="2800" dirty="0" smtClean="0">
                <a:cs typeface="Times New Roman" pitchFamily="18" charset="0"/>
              </a:rPr>
              <a:t>?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6433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	</a:t>
            </a:r>
            <a:r>
              <a:rPr lang="ru-RU" sz="2000" dirty="0">
                <a:solidFill>
                  <a:srgbClr val="FF0000"/>
                </a:solidFill>
              </a:rPr>
              <a:t>Решение.</a:t>
            </a:r>
            <a:r>
              <a:rPr lang="ru-RU" sz="2000" dirty="0"/>
              <a:t> </a:t>
            </a:r>
            <a:r>
              <a:rPr lang="ru-RU" sz="2000" dirty="0" smtClean="0"/>
              <a:t>Докажем, </a:t>
            </a:r>
            <a:r>
              <a:rPr lang="ru-RU" sz="2000" dirty="0"/>
              <a:t>что прямая может пересекать только четное число сторон </a:t>
            </a:r>
            <a:r>
              <a:rPr lang="ru-RU" sz="2000" dirty="0" smtClean="0"/>
              <a:t>простой замкнутой ломаной. </a:t>
            </a:r>
            <a:endParaRPr lang="ru-RU" sz="2000" dirty="0"/>
          </a:p>
          <a:p>
            <a:pPr algn="just"/>
            <a:r>
              <a:rPr lang="ru-RU" sz="2000" dirty="0" smtClean="0"/>
              <a:t>	Пусть </a:t>
            </a:r>
            <a:r>
              <a:rPr lang="ru-RU" sz="2000" dirty="0"/>
              <a:t>прямая </a:t>
            </a:r>
            <a:r>
              <a:rPr lang="en-US" sz="2000" i="1" dirty="0"/>
              <a:t>l </a:t>
            </a:r>
            <a:r>
              <a:rPr lang="ru-RU" sz="2000" dirty="0"/>
              <a:t>пересекает стороны </a:t>
            </a:r>
            <a:r>
              <a:rPr lang="ru-RU" sz="2000" dirty="0" smtClean="0"/>
              <a:t>ломаной. </a:t>
            </a:r>
            <a:r>
              <a:rPr lang="ru-RU" sz="2000" dirty="0"/>
              <a:t>Условимся называть одну из полуплоскостей, на которые прямая </a:t>
            </a:r>
            <a:r>
              <a:rPr lang="en-US" sz="2000" i="1" dirty="0"/>
              <a:t>l </a:t>
            </a:r>
            <a:r>
              <a:rPr lang="ru-RU" sz="2000" dirty="0"/>
              <a:t>разбивает плоскость, – верхней, а другую – нижней. Совершим обход </a:t>
            </a:r>
            <a:r>
              <a:rPr lang="ru-RU" sz="2000" dirty="0" smtClean="0"/>
              <a:t>ломаной, </a:t>
            </a:r>
            <a:r>
              <a:rPr lang="ru-RU" sz="2000" dirty="0"/>
              <a:t>выйдя из некоторой </a:t>
            </a:r>
            <a:r>
              <a:rPr lang="ru-RU" sz="2000" dirty="0" smtClean="0"/>
              <a:t>её </a:t>
            </a:r>
            <a:r>
              <a:rPr lang="ru-RU" sz="2000" dirty="0"/>
              <a:t>точки </a:t>
            </a:r>
            <a:r>
              <a:rPr lang="en-US" sz="2000" i="1" dirty="0" smtClean="0"/>
              <a:t>A </a:t>
            </a:r>
            <a:r>
              <a:rPr lang="ru-RU" sz="2000" dirty="0" smtClean="0"/>
              <a:t>верхней </a:t>
            </a:r>
            <a:r>
              <a:rPr lang="ru-RU" sz="2000" dirty="0"/>
              <a:t>полуплоскости, и вернувшись в ту же </a:t>
            </a:r>
            <a:r>
              <a:rPr lang="ru-RU" sz="2000" dirty="0" smtClean="0"/>
              <a:t>точку. 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843808" y="1937435"/>
            <a:ext cx="622818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/>
              <a:t>Если по пути нам встретится точка пересечения с прямой </a:t>
            </a:r>
            <a:r>
              <a:rPr lang="en-US" sz="2000" i="1" dirty="0"/>
              <a:t>l</a:t>
            </a:r>
            <a:r>
              <a:rPr lang="ru-RU" sz="2000" dirty="0"/>
              <a:t>, то проходя через эту точку мы перейдем из верхней полуплоскости в нижнюю. Однако в нижней полуплоскости мы не можем остаться до конца обхода, поскольку в конце обхода мы возвращаемся в начальную точку верхней полуплоскости. Следовательно, где-то мы выйдем из нижней полуплоскости в верхнюю.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486622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	Вход </a:t>
            </a:r>
            <a:r>
              <a:rPr lang="ru-RU" sz="2000" dirty="0"/>
              <a:t>в нижнюю полуплоскость и выход из нее в верхнюю дают пару точек пересечения с прямой </a:t>
            </a:r>
            <a:r>
              <a:rPr lang="en-US" sz="2000" i="1" dirty="0"/>
              <a:t>l</a:t>
            </a:r>
            <a:r>
              <a:rPr lang="ru-RU" sz="2000" dirty="0"/>
              <a:t>. Если при дальнейшем движении по ломаной мы все время остаемся в верхней полуплоскости, то общее число точек пересечения будет равно двум. Если в какой-то точке мы снова перейдем из верхней полуплоскости в нижнюю, то найдется и парная ей точка, в которой мы из нижней полуплоскости переходим в верхнюю. Таким образом, число точек пересечения прямой </a:t>
            </a:r>
            <a:r>
              <a:rPr lang="en-US" sz="2000" i="1" dirty="0"/>
              <a:t>l</a:t>
            </a:r>
            <a:r>
              <a:rPr lang="ru-RU" sz="2000" dirty="0"/>
              <a:t> со сторонами </a:t>
            </a:r>
            <a:r>
              <a:rPr lang="ru-RU" sz="2000" dirty="0" smtClean="0"/>
              <a:t>ломаной </a:t>
            </a:r>
            <a:r>
              <a:rPr lang="ru-RU" sz="2000" dirty="0"/>
              <a:t>должно быть четным.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72" y="2145866"/>
            <a:ext cx="2768336" cy="220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91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Text Box 3"/>
          <p:cNvSpPr txBox="1">
            <a:spLocks noChangeArrowheads="1"/>
          </p:cNvSpPr>
          <p:nvPr/>
        </p:nvSpPr>
        <p:spPr bwMode="auto">
          <a:xfrm>
            <a:off x="0" y="68580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 smtClean="0"/>
              <a:t>	6. Найдите </a:t>
            </a:r>
            <a:r>
              <a:rPr lang="ru-RU" altLang="ru-RU" sz="2800" dirty="0"/>
              <a:t>длину ломаной с концами </a:t>
            </a:r>
            <a:r>
              <a:rPr lang="en-US" altLang="ru-RU" sz="2800" i="1" dirty="0"/>
              <a:t>A</a:t>
            </a:r>
            <a:r>
              <a:rPr lang="en-US" altLang="ru-RU" sz="2800" dirty="0"/>
              <a:t>, </a:t>
            </a:r>
            <a:r>
              <a:rPr lang="en-US" altLang="ru-RU" sz="2800" i="1" dirty="0"/>
              <a:t>B</a:t>
            </a:r>
            <a:r>
              <a:rPr lang="en-US" altLang="ru-RU" sz="2800" dirty="0"/>
              <a:t> (</a:t>
            </a:r>
            <a:r>
              <a:rPr lang="ru-RU" altLang="ru-RU" sz="2800" dirty="0"/>
              <a:t>стороны квадратных клеток равны 1).</a:t>
            </a:r>
          </a:p>
        </p:txBody>
      </p:sp>
      <p:pic>
        <p:nvPicPr>
          <p:cNvPr id="14336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133600"/>
            <a:ext cx="3119438" cy="3100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079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1" name="Text Box 3"/>
          <p:cNvSpPr txBox="1">
            <a:spLocks noChangeArrowheads="1"/>
          </p:cNvSpPr>
          <p:nvPr/>
        </p:nvSpPr>
        <p:spPr bwMode="auto">
          <a:xfrm>
            <a:off x="0" y="68580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 smtClean="0"/>
              <a:t>	7. Найдите </a:t>
            </a:r>
            <a:r>
              <a:rPr lang="ru-RU" altLang="ru-RU" sz="2800" dirty="0"/>
              <a:t>длину ломаной с концами </a:t>
            </a:r>
            <a:r>
              <a:rPr lang="en-US" altLang="ru-RU" sz="2800" i="1" dirty="0"/>
              <a:t>A</a:t>
            </a:r>
            <a:r>
              <a:rPr lang="en-US" altLang="ru-RU" sz="2800" dirty="0"/>
              <a:t>, </a:t>
            </a:r>
            <a:r>
              <a:rPr lang="en-US" altLang="ru-RU" sz="2800" i="1" dirty="0"/>
              <a:t>B</a:t>
            </a:r>
            <a:r>
              <a:rPr lang="en-US" altLang="ru-RU" sz="2800" dirty="0"/>
              <a:t> (</a:t>
            </a:r>
            <a:r>
              <a:rPr lang="ru-RU" altLang="ru-RU" sz="2800" dirty="0"/>
              <a:t>стороны квадратных клеток равны 1).</a:t>
            </a:r>
          </a:p>
        </p:txBody>
      </p:sp>
      <p:pic>
        <p:nvPicPr>
          <p:cNvPr id="1658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828800"/>
            <a:ext cx="3344863" cy="345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68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 smtClean="0"/>
              <a:t>	8. Сравните </a:t>
            </a:r>
            <a:r>
              <a:rPr lang="ru-RU" altLang="ru-RU" sz="2800" dirty="0"/>
              <a:t>длины ломаных </a:t>
            </a:r>
            <a:r>
              <a:rPr lang="en-US" altLang="ru-RU" sz="2800" i="1" dirty="0"/>
              <a:t>A</a:t>
            </a:r>
            <a:r>
              <a:rPr lang="en-US" altLang="ru-RU" sz="2800" baseline="-25000" dirty="0"/>
              <a:t>1</a:t>
            </a:r>
            <a:r>
              <a:rPr lang="en-US" altLang="ru-RU" sz="2800" i="1" dirty="0"/>
              <a:t>B</a:t>
            </a:r>
            <a:r>
              <a:rPr lang="en-US" altLang="ru-RU" sz="2800" baseline="-25000" dirty="0"/>
              <a:t>1</a:t>
            </a:r>
            <a:r>
              <a:rPr lang="en-US" altLang="ru-RU" sz="2800" i="1" dirty="0"/>
              <a:t>C</a:t>
            </a:r>
            <a:r>
              <a:rPr lang="en-US" altLang="ru-RU" sz="2800" baseline="-25000" dirty="0"/>
              <a:t>1</a:t>
            </a:r>
            <a:r>
              <a:rPr lang="en-US" altLang="ru-RU" sz="2800" i="1" dirty="0"/>
              <a:t>D</a:t>
            </a:r>
            <a:r>
              <a:rPr lang="en-US" altLang="ru-RU" sz="2800" baseline="-25000" dirty="0"/>
              <a:t>1</a:t>
            </a:r>
            <a:r>
              <a:rPr lang="en-US" altLang="ru-RU" sz="2800" dirty="0"/>
              <a:t> </a:t>
            </a:r>
            <a:r>
              <a:rPr lang="ru-RU" altLang="ru-RU" sz="2800" dirty="0"/>
              <a:t>и </a:t>
            </a:r>
            <a:r>
              <a:rPr lang="en-US" altLang="ru-RU" sz="2800" i="1" dirty="0"/>
              <a:t>A</a:t>
            </a:r>
            <a:r>
              <a:rPr lang="ru-RU" altLang="ru-RU" sz="2800" baseline="-25000" dirty="0"/>
              <a:t>2</a:t>
            </a:r>
            <a:r>
              <a:rPr lang="en-US" altLang="ru-RU" sz="2800" i="1" dirty="0"/>
              <a:t>B</a:t>
            </a:r>
            <a:r>
              <a:rPr lang="ru-RU" altLang="ru-RU" sz="2800" baseline="-25000" dirty="0"/>
              <a:t>2</a:t>
            </a:r>
            <a:r>
              <a:rPr lang="en-US" altLang="ru-RU" sz="2800" i="1" dirty="0"/>
              <a:t>C</a:t>
            </a:r>
            <a:r>
              <a:rPr lang="ru-RU" altLang="ru-RU" sz="2800" baseline="-25000" dirty="0"/>
              <a:t>2</a:t>
            </a:r>
            <a:r>
              <a:rPr lang="en-US" altLang="ru-RU" sz="2800" i="1" dirty="0"/>
              <a:t>D</a:t>
            </a:r>
            <a:r>
              <a:rPr lang="ru-RU" altLang="ru-RU" sz="2800" baseline="-25000" dirty="0"/>
              <a:t>2</a:t>
            </a:r>
            <a:r>
              <a:rPr lang="ru-RU" altLang="ru-RU" sz="2800" dirty="0"/>
              <a:t>, не измеряя их.</a:t>
            </a:r>
            <a:endParaRPr lang="ru-RU" altLang="ru-RU" sz="2800" baseline="-25000" dirty="0"/>
          </a:p>
        </p:txBody>
      </p:sp>
      <p:pic>
        <p:nvPicPr>
          <p:cNvPr id="16180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81200"/>
            <a:ext cx="3656013" cy="340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126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3" name="Text Box 3"/>
          <p:cNvSpPr txBox="1">
            <a:spLocks noChangeArrowheads="1"/>
          </p:cNvSpPr>
          <p:nvPr/>
        </p:nvSpPr>
        <p:spPr bwMode="auto">
          <a:xfrm>
            <a:off x="0" y="685800"/>
            <a:ext cx="9144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 smtClean="0"/>
              <a:t>	9. Сравните </a:t>
            </a:r>
            <a:r>
              <a:rPr lang="ru-RU" altLang="ru-RU" sz="2800" dirty="0"/>
              <a:t>длины ломаных </a:t>
            </a:r>
            <a:r>
              <a:rPr lang="en-US" altLang="ru-RU" sz="2800" i="1" dirty="0"/>
              <a:t>AB</a:t>
            </a:r>
            <a:r>
              <a:rPr lang="en-US" altLang="ru-RU" sz="2800" baseline="-25000" dirty="0"/>
              <a:t>1</a:t>
            </a:r>
            <a:r>
              <a:rPr lang="en-US" altLang="ru-RU" sz="2800" i="1" dirty="0"/>
              <a:t>C</a:t>
            </a:r>
            <a:r>
              <a:rPr lang="ru-RU" altLang="ru-RU" sz="2800" dirty="0"/>
              <a:t>, </a:t>
            </a:r>
            <a:r>
              <a:rPr lang="en-US" altLang="ru-RU" sz="2800" i="1" dirty="0"/>
              <a:t>AB</a:t>
            </a:r>
            <a:r>
              <a:rPr lang="en-US" altLang="ru-RU" sz="2800" baseline="-25000" dirty="0"/>
              <a:t>2</a:t>
            </a:r>
            <a:r>
              <a:rPr lang="en-US" altLang="ru-RU" sz="2800" i="1" dirty="0"/>
              <a:t>C</a:t>
            </a:r>
            <a:r>
              <a:rPr lang="en-US" altLang="ru-RU" sz="2800" dirty="0"/>
              <a:t> </a:t>
            </a:r>
            <a:r>
              <a:rPr lang="ru-RU" altLang="ru-RU" sz="2800" dirty="0"/>
              <a:t>и </a:t>
            </a:r>
            <a:r>
              <a:rPr lang="en-US" altLang="ru-RU" sz="2800" i="1" dirty="0"/>
              <a:t>AB</a:t>
            </a:r>
            <a:r>
              <a:rPr lang="en-US" altLang="ru-RU" sz="2800" baseline="-25000" dirty="0"/>
              <a:t>3</a:t>
            </a:r>
            <a:r>
              <a:rPr lang="en-US" altLang="ru-RU" sz="2800" i="1" dirty="0"/>
              <a:t>C</a:t>
            </a:r>
            <a:r>
              <a:rPr lang="ru-RU" altLang="ru-RU" sz="2800" dirty="0"/>
              <a:t>, не измеряя их.</a:t>
            </a:r>
            <a:endParaRPr lang="ru-RU" altLang="ru-RU" sz="2800" baseline="-25000" dirty="0"/>
          </a:p>
        </p:txBody>
      </p:sp>
      <p:pic>
        <p:nvPicPr>
          <p:cNvPr id="16384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650" y="1890713"/>
            <a:ext cx="3568700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275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457200" y="685800"/>
            <a:ext cx="8077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altLang="ru-RU" sz="2800" dirty="0" smtClean="0">
                <a:cs typeface="Times New Roman" panose="02020603050405020304" pitchFamily="18" charset="0"/>
              </a:rPr>
              <a:t>	10*. Изобразите </a:t>
            </a:r>
            <a:r>
              <a:rPr lang="ru-RU" altLang="ru-RU" sz="2800" dirty="0">
                <a:cs typeface="Times New Roman" panose="02020603050405020304" pitchFamily="18" charset="0"/>
              </a:rPr>
              <a:t>четырехстороннюю ломаную, проходящую через все данные точки.</a:t>
            </a:r>
            <a:r>
              <a:rPr lang="ru-RU" altLang="ru-RU" sz="2800" dirty="0"/>
              <a:t> </a:t>
            </a:r>
          </a:p>
        </p:txBody>
      </p:sp>
      <p:pic>
        <p:nvPicPr>
          <p:cNvPr id="8602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956" y="1916832"/>
            <a:ext cx="3087687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440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026" name="Group 10"/>
          <p:cNvGrpSpPr>
            <a:grpSpLocks/>
          </p:cNvGrpSpPr>
          <p:nvPr/>
        </p:nvGrpSpPr>
        <p:grpSpPr bwMode="auto">
          <a:xfrm>
            <a:off x="1404267" y="1844675"/>
            <a:ext cx="5103814" cy="3119438"/>
            <a:chOff x="-440" y="1162"/>
            <a:chExt cx="3215" cy="1965"/>
          </a:xfrm>
        </p:grpSpPr>
        <p:sp>
          <p:nvSpPr>
            <p:cNvPr id="86020" name="Text Box 4"/>
            <p:cNvSpPr txBox="1">
              <a:spLocks noChangeArrowheads="1"/>
            </p:cNvSpPr>
            <p:nvPr/>
          </p:nvSpPr>
          <p:spPr bwMode="auto">
            <a:xfrm>
              <a:off x="-440" y="1162"/>
              <a:ext cx="14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 dirty="0">
                  <a:solidFill>
                    <a:srgbClr val="FF3300"/>
                  </a:solidFill>
                </a:rPr>
                <a:t>Ответ:</a:t>
              </a:r>
              <a:endParaRPr lang="ru-RU" altLang="ru-RU" sz="3200" dirty="0"/>
            </a:p>
          </p:txBody>
        </p:sp>
        <p:pic>
          <p:nvPicPr>
            <p:cNvPr id="86025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" y="1207"/>
              <a:ext cx="1945" cy="19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13532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6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685800" y="685800"/>
            <a:ext cx="76200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altLang="ru-RU" sz="2800" dirty="0" smtClean="0">
                <a:cs typeface="Times New Roman" panose="02020603050405020304" pitchFamily="18" charset="0"/>
              </a:rPr>
              <a:t>11*. Изобразите </a:t>
            </a:r>
            <a:r>
              <a:rPr lang="ru-RU" altLang="ru-RU" sz="2800" dirty="0"/>
              <a:t>шести</a:t>
            </a:r>
            <a:r>
              <a:rPr lang="ru-RU" altLang="ru-RU" sz="2800" dirty="0">
                <a:cs typeface="Times New Roman" panose="02020603050405020304" pitchFamily="18" charset="0"/>
              </a:rPr>
              <a:t>стороннюю ломаную, проходящую через все данные точки.</a:t>
            </a:r>
            <a:r>
              <a:rPr lang="ru-RU" altLang="ru-RU" sz="2800" dirty="0"/>
              <a:t> </a:t>
            </a:r>
          </a:p>
        </p:txBody>
      </p:sp>
      <p:pic>
        <p:nvPicPr>
          <p:cNvPr id="8807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060848"/>
            <a:ext cx="3024187" cy="298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7725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026"/>
          <p:cNvSpPr txBox="1">
            <a:spLocks noChangeArrowheads="1"/>
          </p:cNvSpPr>
          <p:nvPr/>
        </p:nvSpPr>
        <p:spPr bwMode="auto">
          <a:xfrm>
            <a:off x="179512" y="260648"/>
            <a:ext cx="89644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0" indent="0" algn="ctr"/>
            <a:r>
              <a:rPr lang="ru-RU" sz="2800" dirty="0" smtClean="0">
                <a:solidFill>
                  <a:srgbClr val="FF0000"/>
                </a:solidFill>
              </a:rPr>
              <a:t>Литература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0" y="844178"/>
            <a:ext cx="9144000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just"/>
            <a:r>
              <a:rPr lang="ru-RU" dirty="0" smtClean="0"/>
              <a:t>1</a:t>
            </a:r>
            <a:r>
              <a:rPr lang="ru-RU" dirty="0"/>
              <a:t>. </a:t>
            </a:r>
            <a:r>
              <a:rPr lang="ru-RU" dirty="0" err="1"/>
              <a:t>Косинский</a:t>
            </a:r>
            <a:r>
              <a:rPr lang="ru-RU" dirty="0"/>
              <a:t> М.О. Наглядная геометрия: Для детей от 9 до 12 лет. - 4-е изд. - </a:t>
            </a:r>
            <a:r>
              <a:rPr lang="ru-RU" dirty="0" err="1"/>
              <a:t>Спб</a:t>
            </a:r>
            <a:r>
              <a:rPr lang="ru-RU" dirty="0"/>
              <a:t>.: Мартынов, 1902.</a:t>
            </a:r>
          </a:p>
          <a:p>
            <a:pPr algn="just"/>
            <a:r>
              <a:rPr lang="ru-RU" dirty="0" smtClean="0"/>
              <a:t>2. </a:t>
            </a:r>
            <a:r>
              <a:rPr lang="ru-RU" dirty="0"/>
              <a:t>Волков Е. Образовательный курс наглядной геометрии: </a:t>
            </a:r>
            <a:r>
              <a:rPr lang="ru-RU" dirty="0" smtClean="0"/>
              <a:t>Руководс­тво </a:t>
            </a:r>
            <a:r>
              <a:rPr lang="ru-RU" dirty="0"/>
              <a:t>для преподавателей начальных и городских школ и низших классов средних общеобразовательных заведений. - </a:t>
            </a:r>
            <a:r>
              <a:rPr lang="ru-RU" dirty="0" err="1"/>
              <a:t>Спб</a:t>
            </a:r>
            <a:r>
              <a:rPr lang="ru-RU" dirty="0"/>
              <a:t>.: Колесов и </a:t>
            </a:r>
            <a:r>
              <a:rPr lang="ru-RU" dirty="0" err="1"/>
              <a:t>Михин</a:t>
            </a:r>
            <a:r>
              <a:rPr lang="ru-RU" dirty="0"/>
              <a:t>, 1873.</a:t>
            </a:r>
          </a:p>
          <a:p>
            <a:pPr algn="just"/>
            <a:r>
              <a:rPr lang="ru-RU" dirty="0" smtClean="0"/>
              <a:t>3. </a:t>
            </a:r>
            <a:r>
              <a:rPr lang="ru-RU" dirty="0"/>
              <a:t>Кулишер А.Р. Начальный курс геометрии в средней школе. - </a:t>
            </a:r>
            <a:r>
              <a:rPr lang="ru-RU" dirty="0" err="1"/>
              <a:t>Спб</a:t>
            </a:r>
            <a:r>
              <a:rPr lang="ru-RU" dirty="0"/>
              <a:t>.; 1914.</a:t>
            </a:r>
          </a:p>
          <a:p>
            <a:pPr algn="just"/>
            <a:r>
              <a:rPr lang="ru-RU" dirty="0"/>
              <a:t>4</a:t>
            </a:r>
            <a:r>
              <a:rPr lang="ru-RU" dirty="0" smtClean="0"/>
              <a:t>. </a:t>
            </a:r>
            <a:r>
              <a:rPr lang="ru-RU" dirty="0" err="1"/>
              <a:t>Астряб</a:t>
            </a:r>
            <a:r>
              <a:rPr lang="ru-RU" dirty="0"/>
              <a:t> А.М. Наглядная геометрия (лабораторный метод изложе­ния). Начальный курс. - 6-е изд. - М.-Л.: </a:t>
            </a:r>
            <a:r>
              <a:rPr lang="ru-RU" dirty="0" err="1"/>
              <a:t>Гостехиздат</a:t>
            </a:r>
            <a:r>
              <a:rPr lang="ru-RU" dirty="0"/>
              <a:t>, 1923.</a:t>
            </a:r>
          </a:p>
          <a:p>
            <a:pPr algn="just"/>
            <a:r>
              <a:rPr lang="ru-RU" dirty="0"/>
              <a:t>5</a:t>
            </a:r>
            <a:r>
              <a:rPr lang="ru-RU" dirty="0" smtClean="0"/>
              <a:t>. </a:t>
            </a:r>
            <a:r>
              <a:rPr lang="ru-RU" dirty="0" err="1"/>
              <a:t>Астряб</a:t>
            </a:r>
            <a:r>
              <a:rPr lang="ru-RU" dirty="0"/>
              <a:t> А.М. Задачник по наглядной геометрии. - М.; 1924.</a:t>
            </a:r>
          </a:p>
          <a:p>
            <a:pPr algn="just"/>
            <a:r>
              <a:rPr lang="ru-RU" dirty="0"/>
              <a:t>6</a:t>
            </a:r>
            <a:r>
              <a:rPr lang="ru-RU" dirty="0" smtClean="0"/>
              <a:t>. </a:t>
            </a:r>
            <a:r>
              <a:rPr lang="ru-RU" dirty="0" err="1"/>
              <a:t>Бескин</a:t>
            </a:r>
            <a:r>
              <a:rPr lang="ru-RU" dirty="0"/>
              <a:t> Н.М. Методика геометрии (с приложением главы "Методика преподавания наглядной геометрии" </a:t>
            </a:r>
            <a:r>
              <a:rPr lang="ru-RU" dirty="0" err="1"/>
              <a:t>А.М.Астряба</a:t>
            </a:r>
            <a:r>
              <a:rPr lang="ru-RU" dirty="0"/>
              <a:t>). - М.-Л.: </a:t>
            </a:r>
            <a:r>
              <a:rPr lang="ru-RU" dirty="0" err="1"/>
              <a:t>Учпедгиз</a:t>
            </a:r>
            <a:r>
              <a:rPr lang="ru-RU" dirty="0"/>
              <a:t>, 1947, с. 255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7. </a:t>
            </a:r>
            <a:r>
              <a:rPr lang="ru-RU" dirty="0"/>
              <a:t>И.М. Смирнова, В.А. </a:t>
            </a:r>
            <a:r>
              <a:rPr lang="ru-RU" dirty="0" smtClean="0"/>
              <a:t>Смирнов. Какой быть геометрии в 5-6 классах. Математика </a:t>
            </a:r>
            <a:r>
              <a:rPr lang="ru-RU" dirty="0"/>
              <a:t>в школе. - 2013. - </a:t>
            </a:r>
            <a:r>
              <a:rPr lang="ru-RU" dirty="0" smtClean="0"/>
              <a:t>№ </a:t>
            </a:r>
            <a:r>
              <a:rPr lang="ru-RU" dirty="0"/>
              <a:t>3. - С. 35 - 44.</a:t>
            </a:r>
          </a:p>
        </p:txBody>
      </p:sp>
    </p:spTree>
    <p:extLst>
      <p:ext uri="{BB962C8B-B14F-4D97-AF65-F5344CB8AC3E}">
        <p14:creationId xmlns:p14="http://schemas.microsoft.com/office/powerpoint/2010/main" val="276454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074" name="Group 10"/>
          <p:cNvGrpSpPr>
            <a:grpSpLocks/>
          </p:cNvGrpSpPr>
          <p:nvPr/>
        </p:nvGrpSpPr>
        <p:grpSpPr bwMode="auto">
          <a:xfrm>
            <a:off x="1404143" y="1938338"/>
            <a:ext cx="4845050" cy="3009900"/>
            <a:chOff x="-304" y="1221"/>
            <a:chExt cx="3052" cy="1896"/>
          </a:xfrm>
        </p:grpSpPr>
        <p:sp>
          <p:nvSpPr>
            <p:cNvPr id="88070" name="Text Box 6"/>
            <p:cNvSpPr txBox="1">
              <a:spLocks noChangeArrowheads="1"/>
            </p:cNvSpPr>
            <p:nvPr/>
          </p:nvSpPr>
          <p:spPr bwMode="auto">
            <a:xfrm>
              <a:off x="-304" y="1221"/>
              <a:ext cx="14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 dirty="0">
                  <a:solidFill>
                    <a:srgbClr val="FF3300"/>
                  </a:solidFill>
                </a:rPr>
                <a:t>Ответ:</a:t>
              </a:r>
              <a:endParaRPr lang="ru-RU" altLang="ru-RU" sz="3200" dirty="0"/>
            </a:p>
          </p:txBody>
        </p:sp>
        <p:pic>
          <p:nvPicPr>
            <p:cNvPr id="88073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" y="1237"/>
              <a:ext cx="1918" cy="18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3323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9" name="Text Box 3"/>
          <p:cNvSpPr txBox="1">
            <a:spLocks noChangeArrowheads="1"/>
          </p:cNvSpPr>
          <p:nvPr/>
        </p:nvSpPr>
        <p:spPr bwMode="auto">
          <a:xfrm>
            <a:off x="0" y="685800"/>
            <a:ext cx="90678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altLang="ru-RU" sz="2800" dirty="0" smtClean="0"/>
              <a:t>	12. Сколько </a:t>
            </a:r>
            <a:r>
              <a:rPr lang="ru-RU" altLang="ru-RU" sz="2800" dirty="0"/>
              <a:t>ломаных длины 4, проходящих по сторонам сетки, состоящей из единичных квадратов, соединяет точки </a:t>
            </a:r>
            <a:r>
              <a:rPr lang="en-US" altLang="ru-RU" sz="2800" i="1" dirty="0"/>
              <a:t>A </a:t>
            </a:r>
            <a:r>
              <a:rPr lang="ru-RU" altLang="ru-RU" sz="2800" dirty="0"/>
              <a:t>и </a:t>
            </a:r>
            <a:r>
              <a:rPr lang="en-US" altLang="ru-RU" sz="2800" i="1" dirty="0"/>
              <a:t>B</a:t>
            </a:r>
            <a:r>
              <a:rPr lang="ru-RU" altLang="ru-RU" sz="2800" dirty="0"/>
              <a:t>? </a:t>
            </a:r>
          </a:p>
        </p:txBody>
      </p:sp>
      <p:pic>
        <p:nvPicPr>
          <p:cNvPr id="14746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348880"/>
            <a:ext cx="3119438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227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62" name="Text Box 6"/>
          <p:cNvSpPr txBox="1">
            <a:spLocks noChangeArrowheads="1"/>
          </p:cNvSpPr>
          <p:nvPr/>
        </p:nvSpPr>
        <p:spPr bwMode="auto">
          <a:xfrm>
            <a:off x="1763688" y="2362201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Ответ:</a:t>
            </a:r>
            <a:r>
              <a:rPr lang="ru-RU" altLang="ru-RU" sz="3200" dirty="0"/>
              <a:t> 6.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5896" y="2362201"/>
            <a:ext cx="3168352" cy="311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72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7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2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Text Box 3"/>
          <p:cNvSpPr txBox="1">
            <a:spLocks noChangeArrowheads="1"/>
          </p:cNvSpPr>
          <p:nvPr/>
        </p:nvSpPr>
        <p:spPr bwMode="auto">
          <a:xfrm>
            <a:off x="152400" y="685800"/>
            <a:ext cx="89154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altLang="ru-RU" sz="2800" dirty="0" smtClean="0"/>
              <a:t>	13. Сколько </a:t>
            </a:r>
            <a:r>
              <a:rPr lang="ru-RU" altLang="ru-RU" sz="2800" dirty="0"/>
              <a:t>ломаных длины </a:t>
            </a:r>
            <a:r>
              <a:rPr lang="en-US" altLang="ru-RU" sz="2800" dirty="0"/>
              <a:t>5</a:t>
            </a:r>
            <a:r>
              <a:rPr lang="ru-RU" altLang="ru-RU" sz="2800" dirty="0"/>
              <a:t>, проходящих по сторонам сетки, состоящей из единичных квадратов, соединяет точки </a:t>
            </a:r>
            <a:r>
              <a:rPr lang="en-US" altLang="ru-RU" sz="2800" i="1" dirty="0"/>
              <a:t>A </a:t>
            </a:r>
            <a:r>
              <a:rPr lang="ru-RU" altLang="ru-RU" sz="2800" dirty="0"/>
              <a:t>и </a:t>
            </a:r>
            <a:r>
              <a:rPr lang="en-US" altLang="ru-RU" sz="2800" i="1" dirty="0"/>
              <a:t>B</a:t>
            </a:r>
            <a:r>
              <a:rPr lang="ru-RU" altLang="ru-RU" sz="2800" dirty="0"/>
              <a:t>? </a:t>
            </a:r>
          </a:p>
        </p:txBody>
      </p:sp>
      <p:pic>
        <p:nvPicPr>
          <p:cNvPr id="1495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070795"/>
            <a:ext cx="3119438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862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043608" y="198884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Ответ:</a:t>
            </a:r>
            <a:r>
              <a:rPr lang="ru-RU" altLang="ru-RU" sz="3200" dirty="0"/>
              <a:t> </a:t>
            </a:r>
            <a:r>
              <a:rPr lang="en-US" altLang="ru-RU" sz="3200" dirty="0" smtClean="0"/>
              <a:t>10</a:t>
            </a:r>
            <a:r>
              <a:rPr lang="ru-RU" altLang="ru-RU" sz="3200" dirty="0" smtClean="0"/>
              <a:t>.</a:t>
            </a:r>
            <a:endParaRPr lang="ru-RU" altLang="ru-RU" sz="3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840" y="1993704"/>
            <a:ext cx="3673091" cy="3624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79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Text Box 3"/>
          <p:cNvSpPr txBox="1">
            <a:spLocks noChangeArrowheads="1"/>
          </p:cNvSpPr>
          <p:nvPr/>
        </p:nvSpPr>
        <p:spPr bwMode="auto">
          <a:xfrm>
            <a:off x="152400" y="1032520"/>
            <a:ext cx="89154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altLang="ru-RU" sz="2800" dirty="0" smtClean="0"/>
              <a:t>	14. Сколько </a:t>
            </a:r>
            <a:r>
              <a:rPr lang="ru-RU" altLang="ru-RU" sz="2800" dirty="0"/>
              <a:t>ломаных длины </a:t>
            </a:r>
            <a:r>
              <a:rPr lang="en-US" altLang="ru-RU" sz="2800" dirty="0"/>
              <a:t>6</a:t>
            </a:r>
            <a:r>
              <a:rPr lang="ru-RU" altLang="ru-RU" sz="2800" dirty="0"/>
              <a:t>, проходящих по сторонам сетки, состоящей из единичных квадратов, соединяет точки </a:t>
            </a:r>
            <a:r>
              <a:rPr lang="en-US" altLang="ru-RU" sz="2800" i="1" dirty="0"/>
              <a:t>A </a:t>
            </a:r>
            <a:r>
              <a:rPr lang="ru-RU" altLang="ru-RU" sz="2800" dirty="0"/>
              <a:t>и </a:t>
            </a:r>
            <a:r>
              <a:rPr lang="en-US" altLang="ru-RU" sz="2800" i="1" dirty="0"/>
              <a:t>B</a:t>
            </a:r>
            <a:r>
              <a:rPr lang="ru-RU" altLang="ru-RU" sz="2800" dirty="0"/>
              <a:t>? </a:t>
            </a:r>
          </a:p>
        </p:txBody>
      </p:sp>
      <p:pic>
        <p:nvPicPr>
          <p:cNvPr id="15155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708920"/>
            <a:ext cx="3119438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248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39552" y="1340768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Ответ:</a:t>
            </a:r>
            <a:r>
              <a:rPr lang="ru-RU" altLang="ru-RU" sz="3200" dirty="0"/>
              <a:t> </a:t>
            </a:r>
            <a:r>
              <a:rPr lang="en-US" altLang="ru-RU" sz="3200" dirty="0"/>
              <a:t>20</a:t>
            </a:r>
            <a:r>
              <a:rPr lang="ru-RU" altLang="ru-RU" sz="3200" dirty="0"/>
              <a:t>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792" y="1412776"/>
            <a:ext cx="3690895" cy="3607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29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9" name="Text Box 3"/>
          <p:cNvSpPr txBox="1">
            <a:spLocks noChangeArrowheads="1"/>
          </p:cNvSpPr>
          <p:nvPr/>
        </p:nvSpPr>
        <p:spPr bwMode="auto">
          <a:xfrm>
            <a:off x="152400" y="1468760"/>
            <a:ext cx="89154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altLang="ru-RU" sz="2800" dirty="0" smtClean="0"/>
              <a:t>	15. Сколько </a:t>
            </a:r>
            <a:r>
              <a:rPr lang="ru-RU" altLang="ru-RU" sz="2800" dirty="0"/>
              <a:t>ломаных длины </a:t>
            </a:r>
            <a:r>
              <a:rPr lang="en-US" altLang="ru-RU" sz="2800" dirty="0"/>
              <a:t>6</a:t>
            </a:r>
            <a:r>
              <a:rPr lang="ru-RU" altLang="ru-RU" sz="2800" dirty="0"/>
              <a:t>, проходящих по сторонам сетки, состоящей из единичных квадратов, соединяет точки </a:t>
            </a:r>
            <a:r>
              <a:rPr lang="en-US" altLang="ru-RU" sz="2800" i="1" dirty="0"/>
              <a:t>A</a:t>
            </a:r>
            <a:r>
              <a:rPr lang="en-US" altLang="ru-RU" sz="2800" dirty="0"/>
              <a:t>,</a:t>
            </a:r>
            <a:r>
              <a:rPr lang="ru-RU" altLang="ru-RU" sz="2800" dirty="0"/>
              <a:t> </a:t>
            </a:r>
            <a:r>
              <a:rPr lang="en-US" altLang="ru-RU" sz="2800" i="1" dirty="0"/>
              <a:t>B </a:t>
            </a:r>
            <a:r>
              <a:rPr lang="ru-RU" altLang="ru-RU" sz="2800" dirty="0"/>
              <a:t>и </a:t>
            </a:r>
            <a:r>
              <a:rPr lang="en-US" altLang="ru-RU" sz="2800" i="1" dirty="0"/>
              <a:t>C</a:t>
            </a:r>
            <a:r>
              <a:rPr lang="ru-RU" altLang="ru-RU" sz="2800" dirty="0"/>
              <a:t>? </a:t>
            </a:r>
          </a:p>
        </p:txBody>
      </p:sp>
      <p:pic>
        <p:nvPicPr>
          <p:cNvPr id="16794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068960"/>
            <a:ext cx="3119438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263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1" name="Text Box 3"/>
          <p:cNvSpPr txBox="1">
            <a:spLocks noChangeArrowheads="1"/>
          </p:cNvSpPr>
          <p:nvPr/>
        </p:nvSpPr>
        <p:spPr bwMode="auto">
          <a:xfrm>
            <a:off x="152400" y="1268760"/>
            <a:ext cx="89154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altLang="ru-RU" sz="2800" dirty="0" smtClean="0"/>
              <a:t>	16. Сколько </a:t>
            </a:r>
            <a:r>
              <a:rPr lang="ru-RU" altLang="ru-RU" sz="2800" dirty="0"/>
              <a:t>имеется путей из </a:t>
            </a:r>
            <a:r>
              <a:rPr lang="en-US" altLang="ru-RU" sz="2800" i="1" dirty="0"/>
              <a:t>A </a:t>
            </a:r>
            <a:r>
              <a:rPr lang="ru-RU" altLang="ru-RU" sz="2800" dirty="0"/>
              <a:t>и </a:t>
            </a:r>
            <a:r>
              <a:rPr lang="en-US" altLang="ru-RU" sz="2800" i="1" dirty="0"/>
              <a:t>B</a:t>
            </a:r>
            <a:r>
              <a:rPr lang="ru-RU" altLang="ru-RU" sz="2800" dirty="0"/>
              <a:t> по отрезкам, изображенным на рисунке, в направлениях указанных стрелками? </a:t>
            </a:r>
          </a:p>
        </p:txBody>
      </p:sp>
      <p:pic>
        <p:nvPicPr>
          <p:cNvPr id="1556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2653755"/>
            <a:ext cx="5600700" cy="131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28650" y="21719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Ответ:</a:t>
            </a:r>
            <a:r>
              <a:rPr lang="ru-RU" altLang="ru-RU" sz="3200" dirty="0"/>
              <a:t> </a:t>
            </a:r>
            <a:r>
              <a:rPr lang="en-US" altLang="ru-RU" sz="3200" dirty="0"/>
              <a:t>18</a:t>
            </a:r>
            <a:r>
              <a:rPr lang="ru-RU" altLang="ru-RU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261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2" name="Text Box 4"/>
          <p:cNvSpPr txBox="1">
            <a:spLocks noChangeArrowheads="1"/>
          </p:cNvSpPr>
          <p:nvPr/>
        </p:nvSpPr>
        <p:spPr bwMode="auto">
          <a:xfrm>
            <a:off x="381000" y="2636912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>
                <a:solidFill>
                  <a:srgbClr val="FF3300"/>
                </a:solidFill>
              </a:rPr>
              <a:t>Ответ:</a:t>
            </a:r>
            <a:r>
              <a:rPr lang="ru-RU" altLang="ru-RU" sz="3200"/>
              <a:t> 8.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1701552"/>
            <a:ext cx="5884753" cy="169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75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5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026"/>
          <p:cNvSpPr txBox="1">
            <a:spLocks noChangeArrowheads="1"/>
          </p:cNvSpPr>
          <p:nvPr/>
        </p:nvSpPr>
        <p:spPr bwMode="auto">
          <a:xfrm>
            <a:off x="179512" y="260648"/>
            <a:ext cx="896448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0" indent="0" algn="ctr"/>
            <a:r>
              <a:rPr lang="ru-RU" sz="2800" dirty="0" smtClean="0">
                <a:solidFill>
                  <a:srgbClr val="FF0000"/>
                </a:solidFill>
              </a:rPr>
              <a:t>Учебники по наглядной геометрии для 5, 6 классов издательства </a:t>
            </a:r>
            <a:r>
              <a:rPr lang="ru-RU" sz="2800" dirty="0">
                <a:solidFill>
                  <a:srgbClr val="FF0000"/>
                </a:solidFill>
              </a:rPr>
              <a:t>«Мнемозина</a:t>
            </a:r>
            <a:r>
              <a:rPr lang="ru-RU" sz="2800" dirty="0" smtClean="0">
                <a:solidFill>
                  <a:srgbClr val="FF0000"/>
                </a:solidFill>
              </a:rPr>
              <a:t>»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1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254" y="1414720"/>
            <a:ext cx="3525130" cy="4932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22301"/>
            <a:ext cx="3515022" cy="4917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178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Text Box 3"/>
          <p:cNvSpPr txBox="1">
            <a:spLocks noChangeArrowheads="1"/>
          </p:cNvSpPr>
          <p:nvPr/>
        </p:nvSpPr>
        <p:spPr bwMode="auto">
          <a:xfrm>
            <a:off x="152400" y="685800"/>
            <a:ext cx="89154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 smtClean="0"/>
              <a:t>	17. Сколько </a:t>
            </a:r>
            <a:r>
              <a:rPr lang="ru-RU" altLang="ru-RU" sz="2800" dirty="0"/>
              <a:t>имеется путей из </a:t>
            </a:r>
            <a:r>
              <a:rPr lang="en-US" altLang="ru-RU" sz="2800" i="1" dirty="0"/>
              <a:t>A </a:t>
            </a:r>
            <a:r>
              <a:rPr lang="ru-RU" altLang="ru-RU" sz="2800" dirty="0"/>
              <a:t>и </a:t>
            </a:r>
            <a:r>
              <a:rPr lang="en-US" altLang="ru-RU" sz="2800" i="1" dirty="0"/>
              <a:t>B</a:t>
            </a:r>
            <a:r>
              <a:rPr lang="ru-RU" altLang="ru-RU" sz="2800" dirty="0"/>
              <a:t> по отрезкам, изображенным на рисунке, в направлениях указанных стрелками? </a:t>
            </a:r>
          </a:p>
        </p:txBody>
      </p:sp>
      <p:pic>
        <p:nvPicPr>
          <p:cNvPr id="1577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2771775"/>
            <a:ext cx="7685087" cy="131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140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0" y="657848"/>
            <a:ext cx="91440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 dirty="0"/>
              <a:t>	</a:t>
            </a:r>
            <a:r>
              <a:rPr lang="ru-RU" altLang="ru-RU" sz="2800" dirty="0" smtClean="0"/>
              <a:t>18. </a:t>
            </a:r>
            <a:r>
              <a:rPr lang="ru-RU" sz="2800" dirty="0" smtClean="0"/>
              <a:t>Требуется </a:t>
            </a:r>
            <a:r>
              <a:rPr lang="ru-RU" sz="2800" dirty="0"/>
              <a:t>проложить шоссейные дороги, соединяющие населённые пункты </a:t>
            </a:r>
            <a:r>
              <a:rPr lang="en-US" sz="2800" i="1" dirty="0"/>
              <a:t>A</a:t>
            </a:r>
            <a:r>
              <a:rPr lang="ru-RU" sz="2800" dirty="0"/>
              <a:t>, </a:t>
            </a:r>
            <a:r>
              <a:rPr lang="en-US" sz="2800" i="1" dirty="0"/>
              <a:t>B</a:t>
            </a:r>
            <a:r>
              <a:rPr lang="ru-RU" sz="2800" dirty="0"/>
              <a:t>, </a:t>
            </a:r>
            <a:r>
              <a:rPr lang="en-US" sz="2800" i="1" dirty="0"/>
              <a:t>C</a:t>
            </a:r>
            <a:r>
              <a:rPr lang="ru-RU" sz="2800" dirty="0"/>
              <a:t>, </a:t>
            </a:r>
            <a:r>
              <a:rPr lang="en-US" sz="2800" i="1" dirty="0" smtClean="0"/>
              <a:t>D</a:t>
            </a:r>
            <a:r>
              <a:rPr lang="en-US" sz="2800" dirty="0" smtClean="0"/>
              <a:t>,</a:t>
            </a:r>
            <a:r>
              <a:rPr lang="en-US" sz="2800" i="1" dirty="0" smtClean="0"/>
              <a:t> </a:t>
            </a:r>
            <a:r>
              <a:rPr lang="ru-RU" sz="2800" dirty="0" smtClean="0"/>
              <a:t>расположенные </a:t>
            </a:r>
            <a:r>
              <a:rPr lang="ru-RU" sz="2800" dirty="0"/>
              <a:t>в вершинах </a:t>
            </a:r>
            <a:r>
              <a:rPr lang="ru-RU" sz="2800" dirty="0" smtClean="0"/>
              <a:t>прямоугольника</a:t>
            </a:r>
            <a:r>
              <a:rPr lang="ru-RU" sz="2800" dirty="0" smtClean="0"/>
              <a:t>. </a:t>
            </a:r>
            <a:r>
              <a:rPr lang="ru-RU" sz="2800" dirty="0"/>
              <a:t>Не производя вычислений, оцените, в каком расположении дорог их суммарная длина наименьшая.</a:t>
            </a:r>
            <a:endParaRPr lang="ru-RU" altLang="ru-RU" sz="2800" baseline="-250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67544" y="0"/>
            <a:ext cx="236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Ответ:</a:t>
            </a:r>
            <a:r>
              <a:rPr lang="ru-RU" altLang="ru-RU" sz="3200" dirty="0"/>
              <a:t> 21.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140968"/>
            <a:ext cx="7225024" cy="222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371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457200"/>
          </a:xfrm>
        </p:spPr>
        <p:txBody>
          <a:bodyPr/>
          <a:lstStyle/>
          <a:p>
            <a:r>
              <a:rPr lang="en-US" altLang="ru-RU" sz="3600" dirty="0" smtClean="0">
                <a:solidFill>
                  <a:srgbClr val="FF3300"/>
                </a:solidFill>
              </a:rPr>
              <a:t>II. </a:t>
            </a:r>
            <a:r>
              <a:rPr lang="ru-RU" altLang="ru-RU" sz="3600" dirty="0" smtClean="0">
                <a:solidFill>
                  <a:srgbClr val="FF3300"/>
                </a:solidFill>
              </a:rPr>
              <a:t>Треугольники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194563" name="Text Box 3"/>
          <p:cNvSpPr txBox="1">
            <a:spLocks noChangeArrowheads="1"/>
          </p:cNvSpPr>
          <p:nvPr/>
        </p:nvSpPr>
        <p:spPr bwMode="auto">
          <a:xfrm>
            <a:off x="0" y="762000"/>
            <a:ext cx="91440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</a:t>
            </a:r>
            <a:r>
              <a:rPr lang="en-US" altLang="ru-RU" sz="3200" dirty="0" smtClean="0"/>
              <a:t>1</a:t>
            </a:r>
            <a:r>
              <a:rPr lang="ru-RU" altLang="ru-RU" sz="3200" dirty="0" smtClean="0"/>
              <a:t>. </a:t>
            </a:r>
            <a:r>
              <a:rPr lang="ru-RU" altLang="ru-RU" sz="3200" dirty="0" smtClean="0">
                <a:cs typeface="Times New Roman" panose="02020603050405020304" pitchFamily="18" charset="0"/>
              </a:rPr>
              <a:t>Изобразите </a:t>
            </a:r>
            <a:r>
              <a:rPr lang="ru-RU" altLang="ru-RU" sz="3200" dirty="0">
                <a:cs typeface="Times New Roman" panose="02020603050405020304" pitchFamily="18" charset="0"/>
              </a:rPr>
              <a:t>какой-нибудь </a:t>
            </a:r>
            <a:r>
              <a:rPr lang="ru-RU" altLang="ru-RU" sz="3200" dirty="0"/>
              <a:t>остро</a:t>
            </a:r>
            <a:r>
              <a:rPr lang="ru-RU" altLang="ru-RU" sz="3200" dirty="0">
                <a:cs typeface="Times New Roman" panose="02020603050405020304" pitchFamily="18" charset="0"/>
              </a:rPr>
              <a:t>угольный треугольник</a:t>
            </a:r>
            <a:r>
              <a:rPr lang="ru-RU" altLang="ru-RU" sz="3200" dirty="0"/>
              <a:t> </a:t>
            </a:r>
            <a:r>
              <a:rPr lang="en-US" altLang="ru-RU" sz="3200" i="1" dirty="0"/>
              <a:t>ABC</a:t>
            </a:r>
            <a:r>
              <a:rPr lang="ru-RU" altLang="ru-RU" sz="3200" dirty="0">
                <a:cs typeface="Times New Roman" panose="02020603050405020304" pitchFamily="18" charset="0"/>
              </a:rPr>
              <a:t>, </a:t>
            </a:r>
            <a:r>
              <a:rPr lang="ru-RU" altLang="ru-RU" sz="3200" dirty="0"/>
              <a:t>одной стороной</a:t>
            </a:r>
            <a:r>
              <a:rPr lang="ru-RU" altLang="ru-RU" sz="3200" dirty="0">
                <a:cs typeface="Times New Roman" panose="02020603050405020304" pitchFamily="18" charset="0"/>
              </a:rPr>
              <a:t> которого является отрезок </a:t>
            </a:r>
            <a:r>
              <a:rPr lang="en-US" altLang="ru-RU" sz="3200" i="1" dirty="0">
                <a:cs typeface="Times New Roman" panose="02020603050405020304" pitchFamily="18" charset="0"/>
              </a:rPr>
              <a:t>AB</a:t>
            </a:r>
            <a:r>
              <a:rPr lang="ru-RU" altLang="ru-RU" sz="3200" dirty="0">
                <a:cs typeface="Times New Roman" panose="02020603050405020304" pitchFamily="18" charset="0"/>
              </a:rPr>
              <a:t>, а вершина </a:t>
            </a:r>
            <a:r>
              <a:rPr lang="en-US" altLang="ru-RU" sz="3200" i="1" dirty="0">
                <a:cs typeface="Times New Roman" panose="02020603050405020304" pitchFamily="18" charset="0"/>
              </a:rPr>
              <a:t>C</a:t>
            </a:r>
            <a:r>
              <a:rPr lang="ru-RU" altLang="ru-RU" sz="3200" dirty="0">
                <a:cs typeface="Times New Roman" panose="02020603050405020304" pitchFamily="18" charset="0"/>
              </a:rPr>
              <a:t> находится в одном из узлов сетки. </a:t>
            </a:r>
            <a:endParaRPr lang="ru-RU" altLang="ru-RU" sz="3200" dirty="0"/>
          </a:p>
        </p:txBody>
      </p:sp>
      <p:pic>
        <p:nvPicPr>
          <p:cNvPr id="1945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281" y="2830209"/>
            <a:ext cx="3119438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575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65" name="Group 5"/>
          <p:cNvGrpSpPr>
            <a:grpSpLocks/>
          </p:cNvGrpSpPr>
          <p:nvPr/>
        </p:nvGrpSpPr>
        <p:grpSpPr bwMode="auto">
          <a:xfrm>
            <a:off x="1691655" y="1772940"/>
            <a:ext cx="4919663" cy="3295650"/>
            <a:chOff x="786" y="1688"/>
            <a:chExt cx="3099" cy="2076"/>
          </a:xfrm>
        </p:grpSpPr>
        <p:pic>
          <p:nvPicPr>
            <p:cNvPr id="194566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1824"/>
              <a:ext cx="1965" cy="1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4567" name="Text Box 7"/>
            <p:cNvSpPr txBox="1">
              <a:spLocks noChangeArrowheads="1"/>
            </p:cNvSpPr>
            <p:nvPr/>
          </p:nvSpPr>
          <p:spPr bwMode="auto">
            <a:xfrm>
              <a:off x="786" y="1688"/>
              <a:ext cx="14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 dirty="0">
                  <a:solidFill>
                    <a:srgbClr val="FF3300"/>
                  </a:solidFill>
                </a:rPr>
                <a:t>Ответ:</a:t>
              </a:r>
              <a:endParaRPr lang="ru-RU" altLang="ru-RU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6882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4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Text Box 3"/>
          <p:cNvSpPr txBox="1">
            <a:spLocks noChangeArrowheads="1"/>
          </p:cNvSpPr>
          <p:nvPr/>
        </p:nvSpPr>
        <p:spPr bwMode="auto">
          <a:xfrm>
            <a:off x="0" y="609600"/>
            <a:ext cx="91440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</a:t>
            </a:r>
            <a:r>
              <a:rPr lang="ru-RU" altLang="ru-RU" sz="3200" dirty="0" smtClean="0"/>
              <a:t>2. </a:t>
            </a:r>
            <a:r>
              <a:rPr lang="ru-RU" altLang="ru-RU" sz="3200" dirty="0" smtClean="0">
                <a:cs typeface="Times New Roman" panose="02020603050405020304" pitchFamily="18" charset="0"/>
              </a:rPr>
              <a:t>Изобразите </a:t>
            </a:r>
            <a:r>
              <a:rPr lang="ru-RU" altLang="ru-RU" sz="3200" dirty="0">
                <a:cs typeface="Times New Roman" panose="02020603050405020304" pitchFamily="18" charset="0"/>
              </a:rPr>
              <a:t>какой-нибудь </a:t>
            </a:r>
            <a:r>
              <a:rPr lang="ru-RU" altLang="ru-RU" sz="3200" dirty="0"/>
              <a:t>тупо</a:t>
            </a:r>
            <a:r>
              <a:rPr lang="ru-RU" altLang="ru-RU" sz="3200" dirty="0">
                <a:cs typeface="Times New Roman" panose="02020603050405020304" pitchFamily="18" charset="0"/>
              </a:rPr>
              <a:t>угольный треугольник</a:t>
            </a:r>
            <a:r>
              <a:rPr lang="ru-RU" altLang="ru-RU" sz="3200" dirty="0"/>
              <a:t> </a:t>
            </a:r>
            <a:r>
              <a:rPr lang="en-US" altLang="ru-RU" sz="3200" i="1" dirty="0"/>
              <a:t>ABC</a:t>
            </a:r>
            <a:r>
              <a:rPr lang="ru-RU" altLang="ru-RU" sz="3200" dirty="0">
                <a:cs typeface="Times New Roman" panose="02020603050405020304" pitchFamily="18" charset="0"/>
              </a:rPr>
              <a:t>, </a:t>
            </a:r>
            <a:r>
              <a:rPr lang="ru-RU" altLang="ru-RU" sz="3200" dirty="0"/>
              <a:t>одной стороной</a:t>
            </a:r>
            <a:r>
              <a:rPr lang="ru-RU" altLang="ru-RU" sz="3200" dirty="0">
                <a:cs typeface="Times New Roman" panose="02020603050405020304" pitchFamily="18" charset="0"/>
              </a:rPr>
              <a:t> которого является отрезок </a:t>
            </a:r>
            <a:r>
              <a:rPr lang="en-US" altLang="ru-RU" sz="3200" i="1" dirty="0">
                <a:cs typeface="Times New Roman" panose="02020603050405020304" pitchFamily="18" charset="0"/>
              </a:rPr>
              <a:t>AB</a:t>
            </a:r>
            <a:r>
              <a:rPr lang="ru-RU" altLang="ru-RU" sz="3200" dirty="0">
                <a:cs typeface="Times New Roman" panose="02020603050405020304" pitchFamily="18" charset="0"/>
              </a:rPr>
              <a:t>, а вершина </a:t>
            </a:r>
            <a:r>
              <a:rPr lang="en-US" altLang="ru-RU" sz="3200" i="1" dirty="0">
                <a:cs typeface="Times New Roman" panose="02020603050405020304" pitchFamily="18" charset="0"/>
              </a:rPr>
              <a:t>C</a:t>
            </a:r>
            <a:r>
              <a:rPr lang="ru-RU" altLang="ru-RU" sz="3200" dirty="0">
                <a:cs typeface="Times New Roman" panose="02020603050405020304" pitchFamily="18" charset="0"/>
              </a:rPr>
              <a:t> находится в одном из узлов сетки. </a:t>
            </a:r>
            <a:endParaRPr lang="ru-RU" altLang="ru-RU" sz="3200" dirty="0"/>
          </a:p>
        </p:txBody>
      </p:sp>
      <p:pic>
        <p:nvPicPr>
          <p:cNvPr id="143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671703"/>
            <a:ext cx="3121025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222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67" name="Group 7"/>
          <p:cNvGrpSpPr>
            <a:grpSpLocks/>
          </p:cNvGrpSpPr>
          <p:nvPr/>
        </p:nvGrpSpPr>
        <p:grpSpPr bwMode="auto">
          <a:xfrm>
            <a:off x="1260301" y="1628800"/>
            <a:ext cx="5340351" cy="3079750"/>
            <a:chOff x="384" y="1728"/>
            <a:chExt cx="3364" cy="1940"/>
          </a:xfrm>
        </p:grpSpPr>
        <p:pic>
          <p:nvPicPr>
            <p:cNvPr id="143365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1728"/>
              <a:ext cx="1972" cy="1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3366" name="Text Box 6"/>
            <p:cNvSpPr txBox="1">
              <a:spLocks noChangeArrowheads="1"/>
            </p:cNvSpPr>
            <p:nvPr/>
          </p:nvSpPr>
          <p:spPr bwMode="auto">
            <a:xfrm>
              <a:off x="384" y="1728"/>
              <a:ext cx="12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 dirty="0">
                  <a:solidFill>
                    <a:srgbClr val="FF3300"/>
                  </a:solidFill>
                </a:rPr>
                <a:t>Ответ:</a:t>
              </a:r>
              <a:endParaRPr lang="ru-RU" altLang="ru-RU" sz="3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667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3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1" name="Text Box 3"/>
          <p:cNvSpPr txBox="1">
            <a:spLocks noChangeArrowheads="1"/>
          </p:cNvSpPr>
          <p:nvPr/>
        </p:nvSpPr>
        <p:spPr bwMode="auto">
          <a:xfrm>
            <a:off x="0" y="762000"/>
            <a:ext cx="91440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</a:t>
            </a:r>
            <a:r>
              <a:rPr lang="ru-RU" altLang="ru-RU" sz="3200" dirty="0" smtClean="0"/>
              <a:t>3. </a:t>
            </a:r>
            <a:r>
              <a:rPr lang="ru-RU" altLang="ru-RU" sz="3200" dirty="0" smtClean="0">
                <a:cs typeface="Times New Roman" panose="02020603050405020304" pitchFamily="18" charset="0"/>
              </a:rPr>
              <a:t>Изобразите </a:t>
            </a:r>
            <a:r>
              <a:rPr lang="ru-RU" altLang="ru-RU" sz="3200" dirty="0">
                <a:cs typeface="Times New Roman" panose="02020603050405020304" pitchFamily="18" charset="0"/>
              </a:rPr>
              <a:t>какой-нибудь прямоугольный треугольник, гипотенузой которого является отрезок </a:t>
            </a:r>
            <a:r>
              <a:rPr lang="en-US" altLang="ru-RU" sz="3200" i="1" dirty="0">
                <a:cs typeface="Times New Roman" panose="02020603050405020304" pitchFamily="18" charset="0"/>
              </a:rPr>
              <a:t>AB</a:t>
            </a:r>
            <a:r>
              <a:rPr lang="ru-RU" altLang="ru-RU" sz="3200" dirty="0">
                <a:cs typeface="Times New Roman" panose="02020603050405020304" pitchFamily="18" charset="0"/>
              </a:rPr>
              <a:t>, а вершина </a:t>
            </a:r>
            <a:r>
              <a:rPr lang="en-US" altLang="ru-RU" sz="3200" i="1" dirty="0">
                <a:cs typeface="Times New Roman" panose="02020603050405020304" pitchFamily="18" charset="0"/>
              </a:rPr>
              <a:t>C</a:t>
            </a:r>
            <a:r>
              <a:rPr lang="ru-RU" altLang="ru-RU" sz="3200" dirty="0">
                <a:cs typeface="Times New Roman" panose="02020603050405020304" pitchFamily="18" charset="0"/>
              </a:rPr>
              <a:t> находится в одном из узлов сетки. </a:t>
            </a:r>
            <a:endParaRPr lang="ru-RU" altLang="ru-RU" sz="3200" dirty="0"/>
          </a:p>
        </p:txBody>
      </p:sp>
      <p:pic>
        <p:nvPicPr>
          <p:cNvPr id="145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1487" y="2819472"/>
            <a:ext cx="3121025" cy="307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833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413" name="Group 5"/>
          <p:cNvGrpSpPr>
            <a:grpSpLocks/>
          </p:cNvGrpSpPr>
          <p:nvPr/>
        </p:nvGrpSpPr>
        <p:grpSpPr bwMode="auto">
          <a:xfrm>
            <a:off x="1403176" y="1484338"/>
            <a:ext cx="5102226" cy="3225801"/>
            <a:chOff x="674" y="1685"/>
            <a:chExt cx="3214" cy="2032"/>
          </a:xfrm>
        </p:grpSpPr>
        <p:sp>
          <p:nvSpPr>
            <p:cNvPr id="145414" name="Text Box 6"/>
            <p:cNvSpPr txBox="1">
              <a:spLocks noChangeArrowheads="1"/>
            </p:cNvSpPr>
            <p:nvPr/>
          </p:nvSpPr>
          <p:spPr bwMode="auto">
            <a:xfrm>
              <a:off x="674" y="1685"/>
              <a:ext cx="158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 dirty="0">
                  <a:solidFill>
                    <a:srgbClr val="FF3300"/>
                  </a:solidFill>
                </a:rPr>
                <a:t>Ответ:</a:t>
              </a:r>
              <a:endParaRPr lang="ru-RU" altLang="ru-RU" sz="3200" i="1" dirty="0">
                <a:cs typeface="Times New Roman" panose="02020603050405020304" pitchFamily="18" charset="0"/>
              </a:endParaRPr>
            </a:p>
          </p:txBody>
        </p:sp>
        <p:pic>
          <p:nvPicPr>
            <p:cNvPr id="145415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1776"/>
              <a:ext cx="1968" cy="1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73702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9" name="Text Box 3"/>
          <p:cNvSpPr txBox="1">
            <a:spLocks noChangeArrowheads="1"/>
          </p:cNvSpPr>
          <p:nvPr/>
        </p:nvSpPr>
        <p:spPr bwMode="auto">
          <a:xfrm>
            <a:off x="0" y="685800"/>
            <a:ext cx="91440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</a:t>
            </a:r>
            <a:r>
              <a:rPr lang="ru-RU" altLang="ru-RU" sz="3200" dirty="0" smtClean="0"/>
              <a:t>4. </a:t>
            </a:r>
            <a:r>
              <a:rPr lang="ru-RU" altLang="ru-RU" sz="3200" dirty="0" smtClean="0">
                <a:cs typeface="Times New Roman" panose="02020603050405020304" pitchFamily="18" charset="0"/>
              </a:rPr>
              <a:t>Изобразите </a:t>
            </a:r>
            <a:r>
              <a:rPr lang="ru-RU" altLang="ru-RU" sz="3200" dirty="0">
                <a:cs typeface="Times New Roman" panose="02020603050405020304" pitchFamily="18" charset="0"/>
              </a:rPr>
              <a:t>какой-нибудь </a:t>
            </a:r>
            <a:r>
              <a:rPr lang="ru-RU" altLang="ru-RU" sz="3200" dirty="0"/>
              <a:t>равнобедренный </a:t>
            </a:r>
            <a:r>
              <a:rPr lang="ru-RU" altLang="ru-RU" sz="3200" dirty="0">
                <a:cs typeface="Times New Roman" panose="02020603050405020304" pitchFamily="18" charset="0"/>
              </a:rPr>
              <a:t>прямоугольный треугольник, катетом которого является отрезок </a:t>
            </a:r>
            <a:r>
              <a:rPr lang="en-US" altLang="ru-RU" sz="3200" i="1" dirty="0">
                <a:cs typeface="Times New Roman" panose="02020603050405020304" pitchFamily="18" charset="0"/>
              </a:rPr>
              <a:t>AC</a:t>
            </a:r>
            <a:r>
              <a:rPr lang="ru-RU" altLang="ru-RU" sz="3200" dirty="0">
                <a:cs typeface="Times New Roman" panose="02020603050405020304" pitchFamily="18" charset="0"/>
              </a:rPr>
              <a:t>.</a:t>
            </a:r>
            <a:r>
              <a:rPr lang="ru-RU" altLang="ru-RU" sz="3200" dirty="0"/>
              <a:t> Найдите его гипотенузу, если стороны клеток равны 1.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474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725" y="2924944"/>
            <a:ext cx="3130550" cy="308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58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966753" y="1628800"/>
            <a:ext cx="5439653" cy="3089275"/>
            <a:chOff x="966753" y="1628800"/>
            <a:chExt cx="5439653" cy="3089275"/>
          </a:xfrm>
        </p:grpSpPr>
        <p:sp>
          <p:nvSpPr>
            <p:cNvPr id="147462" name="Text Box 6"/>
            <p:cNvSpPr txBox="1">
              <a:spLocks noChangeArrowheads="1"/>
            </p:cNvSpPr>
            <p:nvPr/>
          </p:nvSpPr>
          <p:spPr bwMode="auto">
            <a:xfrm>
              <a:off x="966753" y="1628800"/>
              <a:ext cx="2304256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 dirty="0">
                  <a:solidFill>
                    <a:srgbClr val="FF3300"/>
                  </a:solidFill>
                </a:rPr>
                <a:t>Ответ:</a:t>
              </a:r>
              <a:r>
                <a:rPr lang="ru-RU" altLang="ru-RU" sz="3200" dirty="0"/>
                <a:t> 4.</a:t>
              </a:r>
            </a:p>
          </p:txBody>
        </p:sp>
        <p:pic>
          <p:nvPicPr>
            <p:cNvPr id="147463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5856" y="1628800"/>
              <a:ext cx="3130550" cy="3089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6581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026"/>
          <p:cNvSpPr txBox="1">
            <a:spLocks noChangeArrowheads="1"/>
          </p:cNvSpPr>
          <p:nvPr/>
        </p:nvSpPr>
        <p:spPr bwMode="auto">
          <a:xfrm>
            <a:off x="2339752" y="476672"/>
            <a:ext cx="41764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0" indent="0" algn="ctr"/>
            <a:r>
              <a:rPr lang="ru-RU" sz="2800" dirty="0" smtClean="0">
                <a:solidFill>
                  <a:srgbClr val="FF0000"/>
                </a:solidFill>
              </a:rPr>
              <a:t>5 класс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999892"/>
            <a:ext cx="6989794" cy="580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38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1" name="Text Box 1027"/>
          <p:cNvSpPr txBox="1">
            <a:spLocks noChangeArrowheads="1"/>
          </p:cNvSpPr>
          <p:nvPr/>
        </p:nvSpPr>
        <p:spPr bwMode="auto">
          <a:xfrm>
            <a:off x="0" y="685800"/>
            <a:ext cx="91440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</a:t>
            </a:r>
            <a:r>
              <a:rPr lang="ru-RU" altLang="ru-RU" sz="3200" dirty="0" smtClean="0"/>
              <a:t>5. </a:t>
            </a:r>
            <a:r>
              <a:rPr lang="ru-RU" altLang="ru-RU" sz="3200" dirty="0" smtClean="0">
                <a:cs typeface="Times New Roman" panose="02020603050405020304" pitchFamily="18" charset="0"/>
              </a:rPr>
              <a:t>Изобразите </a:t>
            </a:r>
            <a:r>
              <a:rPr lang="ru-RU" altLang="ru-RU" sz="3200" dirty="0">
                <a:cs typeface="Times New Roman" panose="02020603050405020304" pitchFamily="18" charset="0"/>
              </a:rPr>
              <a:t>какой-нибудь прямоугольный треугольник, гипотенузой которого является отрезок </a:t>
            </a:r>
            <a:r>
              <a:rPr lang="en-US" altLang="ru-RU" sz="3200" i="1" dirty="0">
                <a:cs typeface="Times New Roman" panose="02020603050405020304" pitchFamily="18" charset="0"/>
              </a:rPr>
              <a:t>AB</a:t>
            </a:r>
            <a:r>
              <a:rPr lang="ru-RU" altLang="ru-RU" sz="3200" dirty="0">
                <a:cs typeface="Times New Roman" panose="02020603050405020304" pitchFamily="18" charset="0"/>
              </a:rPr>
              <a:t>, а вершина </a:t>
            </a:r>
            <a:r>
              <a:rPr lang="en-US" altLang="ru-RU" sz="3200" i="1" dirty="0">
                <a:cs typeface="Times New Roman" panose="02020603050405020304" pitchFamily="18" charset="0"/>
              </a:rPr>
              <a:t>C</a:t>
            </a:r>
            <a:r>
              <a:rPr lang="ru-RU" altLang="ru-RU" sz="3200" dirty="0">
                <a:cs typeface="Times New Roman" panose="02020603050405020304" pitchFamily="18" charset="0"/>
              </a:rPr>
              <a:t> находится в одном из узлов сетки. </a:t>
            </a:r>
          </a:p>
        </p:txBody>
      </p:sp>
      <p:pic>
        <p:nvPicPr>
          <p:cNvPr id="155652" name="Picture 10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852936"/>
            <a:ext cx="3055937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01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475656" y="1556792"/>
            <a:ext cx="5288186" cy="3016250"/>
            <a:chOff x="1475656" y="1556792"/>
            <a:chExt cx="5288186" cy="3016250"/>
          </a:xfrm>
        </p:grpSpPr>
        <p:sp>
          <p:nvSpPr>
            <p:cNvPr id="155654" name="Text Box 1030"/>
            <p:cNvSpPr txBox="1">
              <a:spLocks noChangeArrowheads="1"/>
            </p:cNvSpPr>
            <p:nvPr/>
          </p:nvSpPr>
          <p:spPr bwMode="auto">
            <a:xfrm>
              <a:off x="1475656" y="1556792"/>
              <a:ext cx="1944216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 dirty="0">
                  <a:solidFill>
                    <a:srgbClr val="FF3300"/>
                  </a:solidFill>
                </a:rPr>
                <a:t>Ответ:</a:t>
              </a:r>
              <a:endParaRPr lang="ru-RU" altLang="ru-RU" sz="3200" dirty="0"/>
            </a:p>
          </p:txBody>
        </p:sp>
        <p:pic>
          <p:nvPicPr>
            <p:cNvPr id="155655" name="Picture 103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7904" y="1556792"/>
              <a:ext cx="3055938" cy="3016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5817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0" y="332656"/>
            <a:ext cx="91440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</a:t>
            </a:r>
            <a:r>
              <a:rPr lang="ru-RU" altLang="ru-RU" sz="3200" dirty="0" smtClean="0"/>
              <a:t>6. </a:t>
            </a:r>
            <a:r>
              <a:rPr lang="ru-RU" altLang="ru-RU" sz="3200" dirty="0" smtClean="0">
                <a:cs typeface="Times New Roman" panose="02020603050405020304" pitchFamily="18" charset="0"/>
              </a:rPr>
              <a:t>Изобразите </a:t>
            </a:r>
            <a:r>
              <a:rPr lang="ru-RU" altLang="ru-RU" sz="3200" dirty="0">
                <a:cs typeface="Times New Roman" panose="02020603050405020304" pitchFamily="18" charset="0"/>
              </a:rPr>
              <a:t>какой-нибудь равнобедренный треугольник, основанием которого является отрезок </a:t>
            </a:r>
            <a:r>
              <a:rPr lang="en-US" altLang="ru-RU" sz="3200" i="1" dirty="0">
                <a:cs typeface="Times New Roman" panose="02020603050405020304" pitchFamily="18" charset="0"/>
              </a:rPr>
              <a:t>AB</a:t>
            </a:r>
            <a:r>
              <a:rPr lang="ru-RU" altLang="ru-RU" sz="3200" dirty="0">
                <a:cs typeface="Times New Roman" panose="02020603050405020304" pitchFamily="18" charset="0"/>
              </a:rPr>
              <a:t>, а вершина </a:t>
            </a:r>
            <a:r>
              <a:rPr lang="en-US" altLang="ru-RU" sz="3200" i="1" dirty="0">
                <a:cs typeface="Times New Roman" panose="02020603050405020304" pitchFamily="18" charset="0"/>
              </a:rPr>
              <a:t>C</a:t>
            </a:r>
            <a:r>
              <a:rPr lang="ru-RU" altLang="ru-RU" sz="3200" dirty="0">
                <a:cs typeface="Times New Roman" panose="02020603050405020304" pitchFamily="18" charset="0"/>
              </a:rPr>
              <a:t> находится в одном из узлов сетки. </a:t>
            </a:r>
          </a:p>
        </p:txBody>
      </p:sp>
      <p:pic>
        <p:nvPicPr>
          <p:cNvPr id="9421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492896"/>
            <a:ext cx="3098800" cy="305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803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043608" y="1340768"/>
            <a:ext cx="5156746" cy="3059113"/>
            <a:chOff x="1043608" y="1340768"/>
            <a:chExt cx="5156746" cy="3059113"/>
          </a:xfrm>
        </p:grpSpPr>
        <p:sp>
          <p:nvSpPr>
            <p:cNvPr id="94214" name="Text Box 6"/>
            <p:cNvSpPr txBox="1">
              <a:spLocks noChangeArrowheads="1"/>
            </p:cNvSpPr>
            <p:nvPr/>
          </p:nvSpPr>
          <p:spPr bwMode="auto">
            <a:xfrm>
              <a:off x="1043608" y="1340768"/>
              <a:ext cx="1728192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 dirty="0">
                  <a:solidFill>
                    <a:srgbClr val="FF3300"/>
                  </a:solidFill>
                </a:rPr>
                <a:t>Ответ:</a:t>
              </a:r>
              <a:endParaRPr lang="ru-RU" altLang="ru-RU" sz="3200" dirty="0"/>
            </a:p>
          </p:txBody>
        </p:sp>
        <p:pic>
          <p:nvPicPr>
            <p:cNvPr id="94217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1554" y="1340768"/>
              <a:ext cx="3098800" cy="305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2069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0" y="116632"/>
            <a:ext cx="91440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</a:t>
            </a:r>
            <a:r>
              <a:rPr lang="ru-RU" altLang="ru-RU" sz="3200" dirty="0" smtClean="0"/>
              <a:t>7. </a:t>
            </a:r>
            <a:r>
              <a:rPr lang="ru-RU" altLang="ru-RU" sz="3200" dirty="0" smtClean="0">
                <a:cs typeface="Times New Roman" panose="02020603050405020304" pitchFamily="18" charset="0"/>
              </a:rPr>
              <a:t>Изобразите </a:t>
            </a:r>
            <a:r>
              <a:rPr lang="ru-RU" altLang="ru-RU" sz="3200" dirty="0">
                <a:cs typeface="Times New Roman" panose="02020603050405020304" pitchFamily="18" charset="0"/>
              </a:rPr>
              <a:t>какой-нибудь равнобедренный треугольник, основанием которого является отрезок </a:t>
            </a:r>
            <a:r>
              <a:rPr lang="en-US" altLang="ru-RU" sz="3200" i="1" dirty="0">
                <a:cs typeface="Times New Roman" panose="02020603050405020304" pitchFamily="18" charset="0"/>
              </a:rPr>
              <a:t>AB</a:t>
            </a:r>
            <a:r>
              <a:rPr lang="ru-RU" altLang="ru-RU" sz="3200" dirty="0">
                <a:cs typeface="Times New Roman" panose="02020603050405020304" pitchFamily="18" charset="0"/>
              </a:rPr>
              <a:t>, а вершина </a:t>
            </a:r>
            <a:r>
              <a:rPr lang="en-US" altLang="ru-RU" sz="3200" i="1" dirty="0">
                <a:cs typeface="Times New Roman" panose="02020603050405020304" pitchFamily="18" charset="0"/>
              </a:rPr>
              <a:t>C</a:t>
            </a:r>
            <a:r>
              <a:rPr lang="ru-RU" altLang="ru-RU" sz="3200" dirty="0">
                <a:cs typeface="Times New Roman" panose="02020603050405020304" pitchFamily="18" charset="0"/>
              </a:rPr>
              <a:t> находится в одном из узлов сетки. </a:t>
            </a:r>
          </a:p>
        </p:txBody>
      </p:sp>
      <p:pic>
        <p:nvPicPr>
          <p:cNvPr id="9216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6725" y="2492896"/>
            <a:ext cx="3130550" cy="308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393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547664" y="1305069"/>
            <a:ext cx="5027588" cy="3124974"/>
            <a:chOff x="1547664" y="1305069"/>
            <a:chExt cx="5027588" cy="3124974"/>
          </a:xfrm>
        </p:grpSpPr>
        <p:sp>
          <p:nvSpPr>
            <p:cNvPr id="92166" name="Text Box 6"/>
            <p:cNvSpPr txBox="1">
              <a:spLocks noChangeArrowheads="1"/>
            </p:cNvSpPr>
            <p:nvPr/>
          </p:nvSpPr>
          <p:spPr bwMode="auto">
            <a:xfrm>
              <a:off x="1547664" y="1305069"/>
              <a:ext cx="1728192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 dirty="0">
                  <a:solidFill>
                    <a:srgbClr val="FF3300"/>
                  </a:solidFill>
                </a:rPr>
                <a:t>Ответ:</a:t>
              </a:r>
              <a:endParaRPr lang="ru-RU" altLang="ru-RU" sz="3200" dirty="0"/>
            </a:p>
          </p:txBody>
        </p:sp>
        <p:pic>
          <p:nvPicPr>
            <p:cNvPr id="92169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4702" y="1340768"/>
              <a:ext cx="3130550" cy="3089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0711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7" name="Text Box 3"/>
          <p:cNvSpPr txBox="1">
            <a:spLocks noChangeArrowheads="1"/>
          </p:cNvSpPr>
          <p:nvPr/>
        </p:nvSpPr>
        <p:spPr bwMode="auto">
          <a:xfrm>
            <a:off x="0" y="18864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3200" dirty="0" smtClean="0">
                <a:cs typeface="Times New Roman" panose="02020603050405020304" pitchFamily="18" charset="0"/>
              </a:rPr>
              <a:t>	</a:t>
            </a:r>
            <a:r>
              <a:rPr lang="ru-RU" altLang="ru-RU" sz="3200" dirty="0" smtClean="0">
                <a:cs typeface="Times New Roman" panose="02020603050405020304" pitchFamily="18" charset="0"/>
              </a:rPr>
              <a:t>8. Изобразите </a:t>
            </a:r>
            <a:r>
              <a:rPr lang="ru-RU" altLang="ru-RU" sz="3200" dirty="0"/>
              <a:t>медианы </a:t>
            </a:r>
            <a:r>
              <a:rPr lang="en-US" altLang="ru-RU" sz="3200" i="1" dirty="0"/>
              <a:t>AD</a:t>
            </a:r>
            <a:r>
              <a:rPr lang="en-US" altLang="ru-RU" sz="3200" dirty="0"/>
              <a:t>, </a:t>
            </a:r>
            <a:r>
              <a:rPr lang="en-US" altLang="ru-RU" sz="3200" i="1" dirty="0"/>
              <a:t>BE</a:t>
            </a:r>
            <a:r>
              <a:rPr lang="en-US" altLang="ru-RU" sz="3200" dirty="0"/>
              <a:t> </a:t>
            </a:r>
            <a:r>
              <a:rPr lang="ru-RU" altLang="ru-RU" sz="3200" dirty="0"/>
              <a:t>и </a:t>
            </a:r>
            <a:r>
              <a:rPr lang="en-US" altLang="ru-RU" sz="3200" i="1" dirty="0"/>
              <a:t>CF </a:t>
            </a:r>
            <a:r>
              <a:rPr lang="ru-RU" altLang="ru-RU" sz="3200" dirty="0"/>
              <a:t>треугольника </a:t>
            </a:r>
            <a:r>
              <a:rPr lang="en-US" altLang="ru-RU" sz="3200" i="1" dirty="0"/>
              <a:t>ABC</a:t>
            </a:r>
            <a:r>
              <a:rPr lang="ru-RU" altLang="ru-RU" sz="3200" dirty="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597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700808"/>
            <a:ext cx="3119437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074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752" name="Group 8"/>
          <p:cNvGrpSpPr>
            <a:grpSpLocks/>
          </p:cNvGrpSpPr>
          <p:nvPr/>
        </p:nvGrpSpPr>
        <p:grpSpPr bwMode="auto">
          <a:xfrm>
            <a:off x="1547069" y="1268884"/>
            <a:ext cx="4986338" cy="3295650"/>
            <a:chOff x="744" y="1064"/>
            <a:chExt cx="3141" cy="2076"/>
          </a:xfrm>
        </p:grpSpPr>
        <p:sp>
          <p:nvSpPr>
            <p:cNvPr id="159748" name="Text Box 4"/>
            <p:cNvSpPr txBox="1">
              <a:spLocks noChangeArrowheads="1"/>
            </p:cNvSpPr>
            <p:nvPr/>
          </p:nvSpPr>
          <p:spPr bwMode="auto">
            <a:xfrm>
              <a:off x="744" y="1064"/>
              <a:ext cx="139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 dirty="0">
                  <a:solidFill>
                    <a:srgbClr val="FF3300"/>
                  </a:solidFill>
                </a:rPr>
                <a:t>Ответ:</a:t>
              </a:r>
              <a:endParaRPr lang="ru-RU" altLang="ru-RU" sz="3200" dirty="0"/>
            </a:p>
          </p:txBody>
        </p:sp>
        <p:pic>
          <p:nvPicPr>
            <p:cNvPr id="159751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1200"/>
              <a:ext cx="1965" cy="1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0308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9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Text Box 3"/>
          <p:cNvSpPr txBox="1">
            <a:spLocks noChangeArrowheads="1"/>
          </p:cNvSpPr>
          <p:nvPr/>
        </p:nvSpPr>
        <p:spPr bwMode="auto">
          <a:xfrm>
            <a:off x="0" y="6858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3200" dirty="0" smtClean="0">
                <a:cs typeface="Times New Roman" panose="02020603050405020304" pitchFamily="18" charset="0"/>
              </a:rPr>
              <a:t>9. Изобразите </a:t>
            </a:r>
            <a:r>
              <a:rPr lang="ru-RU" altLang="ru-RU" sz="3200" dirty="0"/>
              <a:t>биссектрису </a:t>
            </a:r>
            <a:r>
              <a:rPr lang="en-US" altLang="ru-RU" sz="3200" i="1" dirty="0"/>
              <a:t>CD </a:t>
            </a:r>
            <a:r>
              <a:rPr lang="ru-RU" altLang="ru-RU" sz="3200" dirty="0"/>
              <a:t>треугольника </a:t>
            </a:r>
            <a:r>
              <a:rPr lang="en-US" altLang="ru-RU" sz="3200" i="1" dirty="0"/>
              <a:t>ABC</a:t>
            </a:r>
            <a:r>
              <a:rPr lang="ru-RU" altLang="ru-RU" sz="3200" dirty="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617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700808"/>
            <a:ext cx="3119437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078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800" name="Group 8"/>
          <p:cNvGrpSpPr>
            <a:grpSpLocks/>
          </p:cNvGrpSpPr>
          <p:nvPr/>
        </p:nvGrpSpPr>
        <p:grpSpPr bwMode="auto">
          <a:xfrm>
            <a:off x="1547639" y="1472084"/>
            <a:ext cx="5057775" cy="3092451"/>
            <a:chOff x="699" y="1192"/>
            <a:chExt cx="3186" cy="1948"/>
          </a:xfrm>
        </p:grpSpPr>
        <p:sp>
          <p:nvSpPr>
            <p:cNvPr id="161796" name="Text Box 4"/>
            <p:cNvSpPr txBox="1">
              <a:spLocks noChangeArrowheads="1"/>
            </p:cNvSpPr>
            <p:nvPr/>
          </p:nvSpPr>
          <p:spPr bwMode="auto">
            <a:xfrm>
              <a:off x="699" y="1192"/>
              <a:ext cx="139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 dirty="0">
                  <a:solidFill>
                    <a:srgbClr val="FF3300"/>
                  </a:solidFill>
                </a:rPr>
                <a:t>Ответ:</a:t>
              </a:r>
              <a:endParaRPr lang="ru-RU" altLang="ru-RU" sz="3200" dirty="0"/>
            </a:p>
          </p:txBody>
        </p:sp>
        <p:pic>
          <p:nvPicPr>
            <p:cNvPr id="161799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1200"/>
              <a:ext cx="1965" cy="1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1850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1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026"/>
          <p:cNvSpPr txBox="1">
            <a:spLocks noChangeArrowheads="1"/>
          </p:cNvSpPr>
          <p:nvPr/>
        </p:nvSpPr>
        <p:spPr bwMode="auto">
          <a:xfrm>
            <a:off x="2195736" y="404664"/>
            <a:ext cx="41764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0" indent="0" algn="ctr"/>
            <a:r>
              <a:rPr lang="ru-RU" sz="2800" dirty="0">
                <a:solidFill>
                  <a:srgbClr val="FF0000"/>
                </a:solidFill>
              </a:rPr>
              <a:t>6</a:t>
            </a:r>
            <a:r>
              <a:rPr lang="ru-RU" sz="2800" dirty="0" smtClean="0">
                <a:solidFill>
                  <a:srgbClr val="FF0000"/>
                </a:solidFill>
              </a:rPr>
              <a:t> класс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927884"/>
            <a:ext cx="6803358" cy="5657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94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7" name="Text Box 3"/>
          <p:cNvSpPr txBox="1">
            <a:spLocks noChangeArrowheads="1"/>
          </p:cNvSpPr>
          <p:nvPr/>
        </p:nvSpPr>
        <p:spPr bwMode="auto">
          <a:xfrm>
            <a:off x="0" y="6858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3200" dirty="0" smtClean="0">
                <a:cs typeface="Times New Roman" panose="02020603050405020304" pitchFamily="18" charset="0"/>
              </a:rPr>
              <a:t>	</a:t>
            </a:r>
            <a:r>
              <a:rPr lang="ru-RU" altLang="ru-RU" sz="3200" dirty="0" smtClean="0">
                <a:cs typeface="Times New Roman" panose="02020603050405020304" pitchFamily="18" charset="0"/>
              </a:rPr>
              <a:t>10. Изобразите </a:t>
            </a:r>
            <a:r>
              <a:rPr lang="ru-RU" altLang="ru-RU" sz="3200" dirty="0"/>
              <a:t>высоту </a:t>
            </a:r>
            <a:r>
              <a:rPr lang="en-US" altLang="ru-RU" sz="3200" i="1" dirty="0"/>
              <a:t>CD </a:t>
            </a:r>
            <a:r>
              <a:rPr lang="ru-RU" altLang="ru-RU" sz="3200" dirty="0"/>
              <a:t>треугольника </a:t>
            </a:r>
            <a:r>
              <a:rPr lang="en-US" altLang="ru-RU" sz="3200" i="1" dirty="0"/>
              <a:t>ABC</a:t>
            </a:r>
            <a:r>
              <a:rPr lang="ru-RU" altLang="ru-RU" sz="3200" dirty="0">
                <a:cs typeface="Times New Roman" panose="02020603050405020304" pitchFamily="18" charset="0"/>
              </a:rPr>
              <a:t>.</a:t>
            </a:r>
            <a:r>
              <a:rPr lang="ru-RU" altLang="ru-RU" sz="3200" dirty="0"/>
              <a:t> Найдите ее длину, если стороны клеток равны 1.</a:t>
            </a:r>
            <a:r>
              <a:rPr lang="ru-RU" altLang="ru-RU" sz="3200" dirty="0"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6999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916832"/>
            <a:ext cx="3119437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411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994" name="Group 10"/>
          <p:cNvGrpSpPr>
            <a:grpSpLocks/>
          </p:cNvGrpSpPr>
          <p:nvPr/>
        </p:nvGrpSpPr>
        <p:grpSpPr bwMode="auto">
          <a:xfrm>
            <a:off x="1403301" y="1628800"/>
            <a:ext cx="5418138" cy="3079750"/>
            <a:chOff x="472" y="1200"/>
            <a:chExt cx="3413" cy="1940"/>
          </a:xfrm>
        </p:grpSpPr>
        <p:sp>
          <p:nvSpPr>
            <p:cNvPr id="169990" name="Text Box 6"/>
            <p:cNvSpPr txBox="1">
              <a:spLocks noChangeArrowheads="1"/>
            </p:cNvSpPr>
            <p:nvPr/>
          </p:nvSpPr>
          <p:spPr bwMode="auto">
            <a:xfrm>
              <a:off x="472" y="1200"/>
              <a:ext cx="139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 dirty="0">
                  <a:solidFill>
                    <a:srgbClr val="FF3300"/>
                  </a:solidFill>
                </a:rPr>
                <a:t>Ответ: </a:t>
              </a:r>
              <a:r>
                <a:rPr lang="ru-RU" altLang="ru-RU" sz="3200" dirty="0"/>
                <a:t>4.</a:t>
              </a:r>
            </a:p>
          </p:txBody>
        </p:sp>
        <p:pic>
          <p:nvPicPr>
            <p:cNvPr id="169993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1200"/>
              <a:ext cx="1965" cy="1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8745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9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5" name="Text Box 3"/>
          <p:cNvSpPr txBox="1">
            <a:spLocks noChangeArrowheads="1"/>
          </p:cNvSpPr>
          <p:nvPr/>
        </p:nvSpPr>
        <p:spPr bwMode="auto">
          <a:xfrm>
            <a:off x="0" y="6858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3200" dirty="0" smtClean="0">
                <a:cs typeface="Times New Roman" panose="02020603050405020304" pitchFamily="18" charset="0"/>
              </a:rPr>
              <a:t>11. Изобразите </a:t>
            </a:r>
            <a:r>
              <a:rPr lang="ru-RU" altLang="ru-RU" sz="3200" dirty="0"/>
              <a:t>высоту </a:t>
            </a:r>
            <a:r>
              <a:rPr lang="en-US" altLang="ru-RU" sz="3200" i="1" dirty="0"/>
              <a:t>CD </a:t>
            </a:r>
            <a:r>
              <a:rPr lang="ru-RU" altLang="ru-RU" sz="3200" dirty="0"/>
              <a:t>треугольника </a:t>
            </a:r>
            <a:r>
              <a:rPr lang="en-US" altLang="ru-RU" sz="3200" i="1" dirty="0"/>
              <a:t>ABC</a:t>
            </a:r>
            <a:r>
              <a:rPr lang="ru-RU" altLang="ru-RU" sz="3200" dirty="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7204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00808"/>
            <a:ext cx="3119437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491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042" name="Group 10"/>
          <p:cNvGrpSpPr>
            <a:grpSpLocks/>
          </p:cNvGrpSpPr>
          <p:nvPr/>
        </p:nvGrpSpPr>
        <p:grpSpPr bwMode="auto">
          <a:xfrm>
            <a:off x="1338659" y="1628354"/>
            <a:ext cx="5267326" cy="3224213"/>
            <a:chOff x="567" y="1109"/>
            <a:chExt cx="3318" cy="2031"/>
          </a:xfrm>
        </p:grpSpPr>
        <p:sp>
          <p:nvSpPr>
            <p:cNvPr id="172038" name="Text Box 6"/>
            <p:cNvSpPr txBox="1">
              <a:spLocks noChangeArrowheads="1"/>
            </p:cNvSpPr>
            <p:nvPr/>
          </p:nvSpPr>
          <p:spPr bwMode="auto">
            <a:xfrm>
              <a:off x="567" y="1109"/>
              <a:ext cx="139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 dirty="0">
                  <a:solidFill>
                    <a:srgbClr val="FF3300"/>
                  </a:solidFill>
                </a:rPr>
                <a:t>Ответ:</a:t>
              </a:r>
              <a:endParaRPr lang="ru-RU" altLang="ru-RU" sz="3200" dirty="0"/>
            </a:p>
          </p:txBody>
        </p:sp>
        <p:pic>
          <p:nvPicPr>
            <p:cNvPr id="172041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1200"/>
              <a:ext cx="1965" cy="1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7911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2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5" name="Text Box 3"/>
          <p:cNvSpPr txBox="1">
            <a:spLocks noChangeArrowheads="1"/>
          </p:cNvSpPr>
          <p:nvPr/>
        </p:nvSpPr>
        <p:spPr bwMode="auto">
          <a:xfrm>
            <a:off x="0" y="6858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3200" dirty="0" smtClean="0">
                <a:cs typeface="Times New Roman" panose="02020603050405020304" pitchFamily="18" charset="0"/>
              </a:rPr>
              <a:t>12. Изобразите </a:t>
            </a:r>
            <a:r>
              <a:rPr lang="ru-RU" altLang="ru-RU" sz="3200" dirty="0" smtClean="0"/>
              <a:t>высоты</a:t>
            </a:r>
            <a:r>
              <a:rPr lang="en-US" altLang="ru-RU" sz="3200" i="1" dirty="0" smtClean="0"/>
              <a:t> </a:t>
            </a:r>
            <a:r>
              <a:rPr lang="ru-RU" altLang="ru-RU" sz="3200" dirty="0"/>
              <a:t>треугольника </a:t>
            </a:r>
            <a:r>
              <a:rPr lang="en-US" altLang="ru-RU" sz="3200" i="1" dirty="0"/>
              <a:t>ABC</a:t>
            </a:r>
            <a:r>
              <a:rPr lang="ru-RU" altLang="ru-RU" sz="3200" dirty="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2125" y="1844824"/>
            <a:ext cx="3079750" cy="307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60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1426096" y="1268760"/>
            <a:ext cx="5289550" cy="3079750"/>
            <a:chOff x="2673024" y="1905000"/>
            <a:chExt cx="5289550" cy="3079750"/>
          </a:xfrm>
        </p:grpSpPr>
        <p:sp>
          <p:nvSpPr>
            <p:cNvPr id="172038" name="Text Box 6"/>
            <p:cNvSpPr txBox="1">
              <a:spLocks noChangeArrowheads="1"/>
            </p:cNvSpPr>
            <p:nvPr/>
          </p:nvSpPr>
          <p:spPr bwMode="auto">
            <a:xfrm>
              <a:off x="2673024" y="1905000"/>
              <a:ext cx="22098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 dirty="0">
                  <a:solidFill>
                    <a:srgbClr val="FF3300"/>
                  </a:solidFill>
                </a:rPr>
                <a:t>Ответ:</a:t>
              </a:r>
              <a:endParaRPr lang="ru-RU" altLang="ru-RU" sz="3200" dirty="0"/>
            </a:p>
          </p:txBody>
        </p:sp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882824" y="1905000"/>
              <a:ext cx="3079750" cy="30797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6432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5" name="Text Box 3"/>
          <p:cNvSpPr txBox="1">
            <a:spLocks noChangeArrowheads="1"/>
          </p:cNvSpPr>
          <p:nvPr/>
        </p:nvSpPr>
        <p:spPr bwMode="auto">
          <a:xfrm>
            <a:off x="0" y="6858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ru-RU" sz="3200" dirty="0" smtClean="0"/>
              <a:t>	</a:t>
            </a:r>
            <a:r>
              <a:rPr lang="ru-RU" altLang="ru-RU" sz="3200" dirty="0" smtClean="0"/>
              <a:t>13. Из </a:t>
            </a:r>
            <a:r>
              <a:rPr lang="ru-RU" altLang="ru-RU" sz="3200" dirty="0"/>
              <a:t>вершины </a:t>
            </a:r>
            <a:r>
              <a:rPr lang="en-US" altLang="ru-RU" sz="3200" i="1" dirty="0"/>
              <a:t>C </a:t>
            </a:r>
            <a:r>
              <a:rPr lang="ru-RU" altLang="ru-RU" sz="3200" dirty="0"/>
              <a:t>прямоугольного треугольника </a:t>
            </a:r>
            <a:r>
              <a:rPr lang="en-US" altLang="ru-RU" sz="3200" i="1" dirty="0"/>
              <a:t>ABC </a:t>
            </a:r>
            <a:r>
              <a:rPr lang="ru-RU" altLang="ru-RU" sz="3200" dirty="0"/>
              <a:t>проведите медиану, биссектрису и высоту.</a:t>
            </a:r>
          </a:p>
        </p:txBody>
      </p:sp>
      <p:pic>
        <p:nvPicPr>
          <p:cNvPr id="1822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287491"/>
            <a:ext cx="3098800" cy="305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044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279" name="Group 7"/>
          <p:cNvGrpSpPr>
            <a:grpSpLocks/>
          </p:cNvGrpSpPr>
          <p:nvPr/>
        </p:nvGrpSpPr>
        <p:grpSpPr bwMode="auto">
          <a:xfrm>
            <a:off x="1403871" y="1413347"/>
            <a:ext cx="5397500" cy="3130551"/>
            <a:chOff x="472" y="1155"/>
            <a:chExt cx="3400" cy="1972"/>
          </a:xfrm>
        </p:grpSpPr>
        <p:sp>
          <p:nvSpPr>
            <p:cNvPr id="182276" name="Text Box 4"/>
            <p:cNvSpPr txBox="1">
              <a:spLocks noChangeArrowheads="1"/>
            </p:cNvSpPr>
            <p:nvPr/>
          </p:nvSpPr>
          <p:spPr bwMode="auto">
            <a:xfrm>
              <a:off x="472" y="1155"/>
              <a:ext cx="139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 dirty="0">
                  <a:solidFill>
                    <a:srgbClr val="FF3300"/>
                  </a:solidFill>
                </a:rPr>
                <a:t>Ответ:</a:t>
              </a:r>
              <a:endParaRPr lang="ru-RU" altLang="ru-RU" sz="3200" dirty="0"/>
            </a:p>
          </p:txBody>
        </p:sp>
        <p:pic>
          <p:nvPicPr>
            <p:cNvPr id="182278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1200"/>
              <a:ext cx="1952" cy="19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7250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2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en-US" altLang="ru-RU" sz="3600" dirty="0" smtClean="0">
                <a:solidFill>
                  <a:srgbClr val="FF3300"/>
                </a:solidFill>
              </a:rPr>
              <a:t>III. </a:t>
            </a:r>
            <a:r>
              <a:rPr lang="ru-RU" altLang="ru-RU" sz="3600" dirty="0" smtClean="0">
                <a:solidFill>
                  <a:srgbClr val="FF3300"/>
                </a:solidFill>
              </a:rPr>
              <a:t>Четырёхугольники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  <p:sp>
        <p:nvSpPr>
          <p:cNvPr id="118787" name="Text Box 3"/>
          <p:cNvSpPr txBox="1">
            <a:spLocks noChangeArrowheads="1"/>
          </p:cNvSpPr>
          <p:nvPr/>
        </p:nvSpPr>
        <p:spPr bwMode="auto">
          <a:xfrm>
            <a:off x="0" y="6858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</a:t>
            </a:r>
            <a:r>
              <a:rPr lang="ru-RU" altLang="ru-RU" sz="3200" dirty="0" smtClean="0"/>
              <a:t>1. </a:t>
            </a:r>
            <a:r>
              <a:rPr lang="ru-RU" altLang="ru-RU" sz="3200" dirty="0" smtClean="0">
                <a:cs typeface="Times New Roman" panose="02020603050405020304" pitchFamily="18" charset="0"/>
              </a:rPr>
              <a:t>Изобразите </a:t>
            </a:r>
            <a:r>
              <a:rPr lang="ru-RU" altLang="ru-RU" sz="3200" dirty="0">
                <a:cs typeface="Times New Roman" panose="02020603050405020304" pitchFamily="18" charset="0"/>
              </a:rPr>
              <a:t>квадрат, одной стороной которого является отрезок </a:t>
            </a:r>
            <a:r>
              <a:rPr lang="en-US" altLang="ru-RU" sz="3200" i="1" dirty="0">
                <a:cs typeface="Times New Roman" panose="02020603050405020304" pitchFamily="18" charset="0"/>
              </a:rPr>
              <a:t>AB</a:t>
            </a:r>
            <a:r>
              <a:rPr lang="ru-RU" altLang="ru-RU" sz="3200" dirty="0">
                <a:cs typeface="Times New Roman" panose="02020603050405020304" pitchFamily="18" charset="0"/>
              </a:rPr>
              <a:t>. </a:t>
            </a:r>
            <a:r>
              <a:rPr lang="ru-RU" altLang="ru-RU" sz="3200" dirty="0"/>
              <a:t>Найдите его диагонали, если стороны клеток равны 1.</a:t>
            </a:r>
          </a:p>
        </p:txBody>
      </p:sp>
      <p:pic>
        <p:nvPicPr>
          <p:cNvPr id="11879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564904"/>
            <a:ext cx="3055937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649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90" name="Text Box 6"/>
          <p:cNvSpPr txBox="1">
            <a:spLocks noChangeArrowheads="1"/>
          </p:cNvSpPr>
          <p:nvPr/>
        </p:nvSpPr>
        <p:spPr bwMode="auto">
          <a:xfrm>
            <a:off x="971600" y="1196752"/>
            <a:ext cx="1800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Ответ: </a:t>
            </a:r>
            <a:r>
              <a:rPr lang="ru-RU" altLang="ru-RU" sz="3200" dirty="0"/>
              <a:t>4.</a:t>
            </a:r>
          </a:p>
        </p:txBody>
      </p:sp>
      <p:pic>
        <p:nvPicPr>
          <p:cNvPr id="11879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340768"/>
            <a:ext cx="3055938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293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	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Авторский сайт: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vasmirnov.ru</a:t>
            </a:r>
            <a:r>
              <a:rPr lang="ru-RU" sz="2800" dirty="0">
                <a:solidFill>
                  <a:srgbClr val="FF0000"/>
                </a:solidFill>
              </a:rPr>
              <a:t>	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02" y="492388"/>
            <a:ext cx="7313932" cy="6334780"/>
          </a:xfrm>
          <a:prstGeom prst="rect">
            <a:avLst/>
          </a:prstGeom>
          <a:noFill/>
          <a:ln>
            <a:solidFill>
              <a:srgbClr val="D2ECB6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2250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Text Box 3"/>
          <p:cNvSpPr txBox="1">
            <a:spLocks noChangeArrowheads="1"/>
          </p:cNvSpPr>
          <p:nvPr/>
        </p:nvSpPr>
        <p:spPr bwMode="auto">
          <a:xfrm>
            <a:off x="0" y="6858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</a:t>
            </a:r>
            <a:r>
              <a:rPr lang="ru-RU" altLang="ru-RU" sz="3200" dirty="0" smtClean="0"/>
              <a:t>2. </a:t>
            </a:r>
            <a:r>
              <a:rPr lang="ru-RU" altLang="ru-RU" sz="3200" dirty="0" smtClean="0">
                <a:cs typeface="Times New Roman" panose="02020603050405020304" pitchFamily="18" charset="0"/>
              </a:rPr>
              <a:t>Изобразите </a:t>
            </a:r>
            <a:r>
              <a:rPr lang="ru-RU" altLang="ru-RU" sz="3200" dirty="0">
                <a:cs typeface="Times New Roman" panose="02020603050405020304" pitchFamily="18" charset="0"/>
              </a:rPr>
              <a:t>квадрат, одной стороной которого является отрезок </a:t>
            </a:r>
            <a:r>
              <a:rPr lang="en-US" altLang="ru-RU" sz="3200" i="1" dirty="0">
                <a:cs typeface="Times New Roman" panose="02020603050405020304" pitchFamily="18" charset="0"/>
              </a:rPr>
              <a:t>AB</a:t>
            </a:r>
            <a:r>
              <a:rPr lang="ru-RU" altLang="ru-RU" sz="3200" dirty="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2084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281" y="2204864"/>
            <a:ext cx="3119437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394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115616" y="1196752"/>
            <a:ext cx="5131346" cy="3079751"/>
            <a:chOff x="1115616" y="1196752"/>
            <a:chExt cx="5131346" cy="3079751"/>
          </a:xfrm>
        </p:grpSpPr>
        <p:sp>
          <p:nvSpPr>
            <p:cNvPr id="120838" name="Text Box 6"/>
            <p:cNvSpPr txBox="1">
              <a:spLocks noChangeArrowheads="1"/>
            </p:cNvSpPr>
            <p:nvPr/>
          </p:nvSpPr>
          <p:spPr bwMode="auto">
            <a:xfrm>
              <a:off x="1115616" y="1196752"/>
              <a:ext cx="1728192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 dirty="0">
                  <a:solidFill>
                    <a:srgbClr val="FF3300"/>
                  </a:solidFill>
                </a:rPr>
                <a:t>Ответ:</a:t>
              </a:r>
              <a:endParaRPr lang="ru-RU" altLang="ru-RU" sz="3200" dirty="0"/>
            </a:p>
          </p:txBody>
        </p:sp>
        <p:pic>
          <p:nvPicPr>
            <p:cNvPr id="120841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7524" y="1196752"/>
              <a:ext cx="3119438" cy="30797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3467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Text Box 3"/>
          <p:cNvSpPr txBox="1">
            <a:spLocks noChangeArrowheads="1"/>
          </p:cNvSpPr>
          <p:nvPr/>
        </p:nvSpPr>
        <p:spPr bwMode="auto">
          <a:xfrm>
            <a:off x="0" y="685800"/>
            <a:ext cx="91440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</a:t>
            </a:r>
            <a:r>
              <a:rPr lang="ru-RU" altLang="ru-RU" sz="3200" dirty="0" smtClean="0"/>
              <a:t>3. </a:t>
            </a:r>
            <a:r>
              <a:rPr lang="ru-RU" altLang="ru-RU" sz="3200" dirty="0" smtClean="0">
                <a:cs typeface="Times New Roman" panose="02020603050405020304" pitchFamily="18" charset="0"/>
              </a:rPr>
              <a:t>Изобразите </a:t>
            </a:r>
            <a:r>
              <a:rPr lang="ru-RU" altLang="ru-RU" sz="3200" dirty="0">
                <a:cs typeface="Times New Roman" panose="02020603050405020304" pitchFamily="18" charset="0"/>
              </a:rPr>
              <a:t>прямоугольник, тремя вершинами которого являются точки </a:t>
            </a:r>
            <a:r>
              <a:rPr lang="en-US" altLang="ru-RU" sz="3200" i="1" dirty="0">
                <a:cs typeface="Times New Roman" panose="02020603050405020304" pitchFamily="18" charset="0"/>
              </a:rPr>
              <a:t>A</a:t>
            </a:r>
            <a:r>
              <a:rPr lang="ru-RU" altLang="ru-RU" sz="3200" dirty="0">
                <a:cs typeface="Times New Roman" panose="02020603050405020304" pitchFamily="18" charset="0"/>
              </a:rPr>
              <a:t>,</a:t>
            </a:r>
            <a:r>
              <a:rPr lang="ru-RU" altLang="ru-RU" sz="3200" i="1" dirty="0">
                <a:cs typeface="Times New Roman" panose="02020603050405020304" pitchFamily="18" charset="0"/>
              </a:rPr>
              <a:t> </a:t>
            </a:r>
            <a:r>
              <a:rPr lang="en-US" altLang="ru-RU" sz="3200" i="1" dirty="0">
                <a:cs typeface="Times New Roman" panose="02020603050405020304" pitchFamily="18" charset="0"/>
              </a:rPr>
              <a:t>B</a:t>
            </a:r>
            <a:r>
              <a:rPr lang="ru-RU" altLang="ru-RU" sz="3200" dirty="0">
                <a:cs typeface="Times New Roman" panose="02020603050405020304" pitchFamily="18" charset="0"/>
              </a:rPr>
              <a:t>, </a:t>
            </a:r>
            <a:r>
              <a:rPr lang="en-US" altLang="ru-RU" sz="3200" i="1" dirty="0">
                <a:cs typeface="Times New Roman" panose="02020603050405020304" pitchFamily="18" charset="0"/>
              </a:rPr>
              <a:t>C</a:t>
            </a:r>
            <a:r>
              <a:rPr lang="ru-RU" altLang="ru-RU" sz="3200" dirty="0">
                <a:cs typeface="Times New Roman" panose="02020603050405020304" pitchFamily="18" charset="0"/>
              </a:rPr>
              <a:t>. </a:t>
            </a:r>
            <a:r>
              <a:rPr lang="ru-RU" altLang="ru-RU" sz="3200" dirty="0"/>
              <a:t>Найдите его диагональ, если стороны клеток равны 1.</a:t>
            </a:r>
          </a:p>
        </p:txBody>
      </p:sp>
      <p:pic>
        <p:nvPicPr>
          <p:cNvPr id="12493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564904"/>
            <a:ext cx="3119437" cy="307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914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259632" y="1628800"/>
            <a:ext cx="5094263" cy="3142233"/>
            <a:chOff x="1259632" y="1628800"/>
            <a:chExt cx="5094263" cy="3142233"/>
          </a:xfrm>
        </p:grpSpPr>
        <p:sp>
          <p:nvSpPr>
            <p:cNvPr id="124934" name="Text Box 6"/>
            <p:cNvSpPr txBox="1">
              <a:spLocks noChangeArrowheads="1"/>
            </p:cNvSpPr>
            <p:nvPr/>
          </p:nvSpPr>
          <p:spPr bwMode="auto">
            <a:xfrm>
              <a:off x="1259632" y="1628800"/>
              <a:ext cx="18002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 dirty="0">
                  <a:solidFill>
                    <a:srgbClr val="FF3300"/>
                  </a:solidFill>
                </a:rPr>
                <a:t>Ответ: </a:t>
              </a:r>
              <a:r>
                <a:rPr lang="ru-RU" altLang="ru-RU" sz="3200" dirty="0"/>
                <a:t>5.</a:t>
              </a:r>
            </a:p>
          </p:txBody>
        </p:sp>
        <p:pic>
          <p:nvPicPr>
            <p:cNvPr id="124937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4457" y="1700808"/>
              <a:ext cx="3119438" cy="3070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6985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Text Box 3"/>
          <p:cNvSpPr txBox="1">
            <a:spLocks noChangeArrowheads="1"/>
          </p:cNvSpPr>
          <p:nvPr/>
        </p:nvSpPr>
        <p:spPr bwMode="auto">
          <a:xfrm>
            <a:off x="0" y="6858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 smtClean="0">
                <a:cs typeface="Times New Roman" panose="02020603050405020304" pitchFamily="18" charset="0"/>
              </a:rPr>
              <a:t>	4. Изобразите </a:t>
            </a:r>
            <a:r>
              <a:rPr lang="ru-RU" altLang="ru-RU" sz="3200" dirty="0">
                <a:cs typeface="Times New Roman" panose="02020603050405020304" pitchFamily="18" charset="0"/>
              </a:rPr>
              <a:t>квадрат, двумя </a:t>
            </a:r>
            <a:r>
              <a:rPr lang="ru-RU" altLang="ru-RU" sz="3200" dirty="0" smtClean="0">
                <a:cs typeface="Times New Roman" panose="02020603050405020304" pitchFamily="18" charset="0"/>
              </a:rPr>
              <a:t>противолежащими </a:t>
            </a:r>
            <a:r>
              <a:rPr lang="ru-RU" altLang="ru-RU" sz="3200" dirty="0">
                <a:cs typeface="Times New Roman" panose="02020603050405020304" pitchFamily="18" charset="0"/>
              </a:rPr>
              <a:t>вершинами которого являются точки </a:t>
            </a:r>
            <a:r>
              <a:rPr lang="en-US" altLang="ru-RU" sz="3200" i="1" dirty="0">
                <a:cs typeface="Times New Roman" panose="02020603050405020304" pitchFamily="18" charset="0"/>
              </a:rPr>
              <a:t>A </a:t>
            </a:r>
            <a:r>
              <a:rPr lang="ru-RU" altLang="ru-RU" sz="3200" dirty="0">
                <a:cs typeface="Times New Roman" panose="02020603050405020304" pitchFamily="18" charset="0"/>
              </a:rPr>
              <a:t>и </a:t>
            </a:r>
            <a:r>
              <a:rPr lang="en-US" altLang="ru-RU" sz="3200" i="1" dirty="0">
                <a:cs typeface="Times New Roman" panose="02020603050405020304" pitchFamily="18" charset="0"/>
              </a:rPr>
              <a:t>C</a:t>
            </a:r>
            <a:r>
              <a:rPr lang="ru-RU" altLang="ru-RU" sz="3200" dirty="0"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26984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492896"/>
            <a:ext cx="3109913" cy="307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388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268016" y="1412776"/>
            <a:ext cx="5441157" cy="3070225"/>
            <a:chOff x="1268016" y="1412776"/>
            <a:chExt cx="5441157" cy="3070225"/>
          </a:xfrm>
        </p:grpSpPr>
        <p:sp>
          <p:nvSpPr>
            <p:cNvPr id="126982" name="Text Box 6"/>
            <p:cNvSpPr txBox="1">
              <a:spLocks noChangeArrowheads="1"/>
            </p:cNvSpPr>
            <p:nvPr/>
          </p:nvSpPr>
          <p:spPr bwMode="auto">
            <a:xfrm>
              <a:off x="1268016" y="1412776"/>
              <a:ext cx="200784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 dirty="0">
                  <a:solidFill>
                    <a:srgbClr val="FF3300"/>
                  </a:solidFill>
                </a:rPr>
                <a:t>Ответ:</a:t>
              </a:r>
              <a:endParaRPr lang="ru-RU" altLang="ru-RU" sz="3200" dirty="0"/>
            </a:p>
          </p:txBody>
        </p:sp>
        <p:pic>
          <p:nvPicPr>
            <p:cNvPr id="126985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9260" y="1412776"/>
              <a:ext cx="3109913" cy="3070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0983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Text Box 3"/>
          <p:cNvSpPr txBox="1">
            <a:spLocks noChangeArrowheads="1"/>
          </p:cNvSpPr>
          <p:nvPr/>
        </p:nvSpPr>
        <p:spPr bwMode="auto">
          <a:xfrm>
            <a:off x="0" y="6858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</a:t>
            </a:r>
            <a:r>
              <a:rPr lang="ru-RU" altLang="ru-RU" sz="3200" dirty="0" smtClean="0"/>
              <a:t>5. </a:t>
            </a:r>
            <a:r>
              <a:rPr lang="ru-RU" altLang="ru-RU" sz="3200" dirty="0" smtClean="0">
                <a:cs typeface="Times New Roman" panose="02020603050405020304" pitchFamily="18" charset="0"/>
              </a:rPr>
              <a:t>Изобразите </a:t>
            </a:r>
            <a:r>
              <a:rPr lang="ru-RU" altLang="ru-RU" sz="3200" dirty="0">
                <a:cs typeface="Times New Roman" panose="02020603050405020304" pitchFamily="18" charset="0"/>
              </a:rPr>
              <a:t>квадрат, серединами сторон которого являются точки </a:t>
            </a:r>
            <a:r>
              <a:rPr lang="en-US" altLang="ru-RU" sz="3200" i="1" dirty="0">
                <a:cs typeface="Times New Roman" panose="02020603050405020304" pitchFamily="18" charset="0"/>
              </a:rPr>
              <a:t>A</a:t>
            </a:r>
            <a:r>
              <a:rPr lang="ru-RU" altLang="ru-RU" sz="3200" dirty="0">
                <a:cs typeface="Times New Roman" panose="02020603050405020304" pitchFamily="18" charset="0"/>
              </a:rPr>
              <a:t>, </a:t>
            </a:r>
            <a:r>
              <a:rPr lang="en-US" altLang="ru-RU" sz="3200" i="1" dirty="0">
                <a:cs typeface="Times New Roman" panose="02020603050405020304" pitchFamily="18" charset="0"/>
              </a:rPr>
              <a:t>B</a:t>
            </a:r>
            <a:r>
              <a:rPr lang="ru-RU" altLang="ru-RU" sz="3200" dirty="0">
                <a:cs typeface="Times New Roman" panose="02020603050405020304" pitchFamily="18" charset="0"/>
              </a:rPr>
              <a:t>, </a:t>
            </a:r>
            <a:r>
              <a:rPr lang="en-US" altLang="ru-RU" sz="3200" i="1" dirty="0">
                <a:cs typeface="Times New Roman" panose="02020603050405020304" pitchFamily="18" charset="0"/>
              </a:rPr>
              <a:t>C</a:t>
            </a:r>
            <a:r>
              <a:rPr lang="ru-RU" altLang="ru-RU" sz="3200" dirty="0">
                <a:cs typeface="Times New Roman" panose="02020603050405020304" pitchFamily="18" charset="0"/>
              </a:rPr>
              <a:t> и </a:t>
            </a:r>
            <a:r>
              <a:rPr lang="en-US" altLang="ru-RU" sz="3200" i="1" dirty="0">
                <a:cs typeface="Times New Roman" panose="02020603050405020304" pitchFamily="18" charset="0"/>
              </a:rPr>
              <a:t>D</a:t>
            </a:r>
            <a:r>
              <a:rPr lang="ru-RU" altLang="ru-RU" sz="3200" dirty="0">
                <a:cs typeface="Times New Roman" panose="02020603050405020304" pitchFamily="18" charset="0"/>
              </a:rPr>
              <a:t>. </a:t>
            </a:r>
            <a:r>
              <a:rPr lang="ru-RU" altLang="ru-RU" sz="3200" dirty="0"/>
              <a:t>Найдите его диагонали, если стороны клеток равны 1.</a:t>
            </a:r>
            <a:endParaRPr lang="ru-RU" altLang="ru-RU" sz="3200" dirty="0">
              <a:cs typeface="Times New Roman" panose="02020603050405020304" pitchFamily="18" charset="0"/>
            </a:endParaRPr>
          </a:p>
        </p:txBody>
      </p:sp>
      <p:pic>
        <p:nvPicPr>
          <p:cNvPr id="129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564904"/>
            <a:ext cx="3109913" cy="307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329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547664" y="1535900"/>
            <a:ext cx="5211292" cy="3091117"/>
            <a:chOff x="1547664" y="1535900"/>
            <a:chExt cx="5211292" cy="3091117"/>
          </a:xfrm>
        </p:grpSpPr>
        <p:sp>
          <p:nvSpPr>
            <p:cNvPr id="129030" name="Text Box 6"/>
            <p:cNvSpPr txBox="1">
              <a:spLocks noChangeArrowheads="1"/>
            </p:cNvSpPr>
            <p:nvPr/>
          </p:nvSpPr>
          <p:spPr bwMode="auto">
            <a:xfrm>
              <a:off x="1547664" y="1535900"/>
              <a:ext cx="1728192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 dirty="0">
                  <a:solidFill>
                    <a:srgbClr val="FF3300"/>
                  </a:solidFill>
                </a:rPr>
                <a:t>Ответ:</a:t>
              </a:r>
              <a:endParaRPr lang="ru-RU" altLang="ru-RU" sz="3200" dirty="0"/>
            </a:p>
          </p:txBody>
        </p:sp>
        <p:pic>
          <p:nvPicPr>
            <p:cNvPr id="129033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49043" y="1556792"/>
              <a:ext cx="3109913" cy="3070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3058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Text Box 3"/>
          <p:cNvSpPr txBox="1">
            <a:spLocks noChangeArrowheads="1"/>
          </p:cNvSpPr>
          <p:nvPr/>
        </p:nvSpPr>
        <p:spPr bwMode="auto">
          <a:xfrm>
            <a:off x="0" y="838200"/>
            <a:ext cx="899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 smtClean="0"/>
              <a:t>	6. Изобразите </a:t>
            </a:r>
            <a:r>
              <a:rPr lang="ru-RU" altLang="ru-RU" sz="3200" dirty="0"/>
              <a:t>параллелограмм </a:t>
            </a:r>
            <a:r>
              <a:rPr lang="en-US" altLang="ru-RU" sz="3200" i="1" dirty="0"/>
              <a:t>ABCD</a:t>
            </a:r>
            <a:r>
              <a:rPr lang="ru-RU" altLang="ru-RU" sz="3200" dirty="0"/>
              <a:t>, три вершины которого даны на рисунке.</a:t>
            </a:r>
            <a:endParaRPr lang="en-US" altLang="ru-RU" sz="3200" dirty="0"/>
          </a:p>
        </p:txBody>
      </p:sp>
      <p:pic>
        <p:nvPicPr>
          <p:cNvPr id="139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204864"/>
            <a:ext cx="3119438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55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269" name="Group 5"/>
          <p:cNvGrpSpPr>
            <a:grpSpLocks/>
          </p:cNvGrpSpPr>
          <p:nvPr/>
        </p:nvGrpSpPr>
        <p:grpSpPr bwMode="auto">
          <a:xfrm>
            <a:off x="1475755" y="1340322"/>
            <a:ext cx="5135563" cy="3224213"/>
            <a:chOff x="602" y="1205"/>
            <a:chExt cx="3235" cy="2031"/>
          </a:xfrm>
        </p:grpSpPr>
        <p:sp>
          <p:nvSpPr>
            <p:cNvPr id="139270" name="Text Box 6"/>
            <p:cNvSpPr txBox="1">
              <a:spLocks noChangeArrowheads="1"/>
            </p:cNvSpPr>
            <p:nvPr/>
          </p:nvSpPr>
          <p:spPr bwMode="auto">
            <a:xfrm>
              <a:off x="602" y="1205"/>
              <a:ext cx="14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 dirty="0">
                  <a:solidFill>
                    <a:srgbClr val="FF3300"/>
                  </a:solidFill>
                </a:rPr>
                <a:t>Ответ:</a:t>
              </a:r>
              <a:endParaRPr lang="ru-RU" altLang="ru-RU" sz="3200" dirty="0"/>
            </a:p>
          </p:txBody>
        </p:sp>
        <p:pic>
          <p:nvPicPr>
            <p:cNvPr id="139271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" y="1296"/>
              <a:ext cx="1965" cy="1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7350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9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533400" y="685800"/>
            <a:ext cx="80772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altLang="ru-RU" sz="2800" dirty="0" smtClean="0"/>
              <a:t>	1. Укажите</a:t>
            </a:r>
            <a:r>
              <a:rPr lang="ru-RU" altLang="ru-RU" sz="2800" dirty="0"/>
              <a:t>, какие фигуры, изображенные на рисунке, являются простыми ломаными.</a:t>
            </a:r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00400"/>
            <a:ext cx="7159625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457200"/>
          </a:xfrm>
        </p:spPr>
        <p:txBody>
          <a:bodyPr/>
          <a:lstStyle/>
          <a:p>
            <a:r>
              <a:rPr lang="en-US" altLang="ru-RU" sz="3600" dirty="0" smtClean="0">
                <a:solidFill>
                  <a:srgbClr val="FF3300"/>
                </a:solidFill>
              </a:rPr>
              <a:t>I. </a:t>
            </a:r>
            <a:r>
              <a:rPr lang="ru-RU" altLang="ru-RU" sz="3600" dirty="0" smtClean="0">
                <a:solidFill>
                  <a:srgbClr val="FF3300"/>
                </a:solidFill>
              </a:rPr>
              <a:t>Ломаные</a:t>
            </a:r>
            <a:endParaRPr lang="ru-RU" altLang="ru-RU" sz="3600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04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5" name="Text Box 1027"/>
          <p:cNvSpPr txBox="1">
            <a:spLocks noChangeArrowheads="1"/>
          </p:cNvSpPr>
          <p:nvPr/>
        </p:nvSpPr>
        <p:spPr bwMode="auto">
          <a:xfrm>
            <a:off x="0" y="838200"/>
            <a:ext cx="8991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 smtClean="0"/>
              <a:t>	7. Изобразите </a:t>
            </a:r>
            <a:r>
              <a:rPr lang="ru-RU" altLang="ru-RU" sz="3200" dirty="0"/>
              <a:t>параллелограмм </a:t>
            </a:r>
            <a:r>
              <a:rPr lang="en-US" altLang="ru-RU" sz="3200" i="1" dirty="0"/>
              <a:t>ABCD</a:t>
            </a:r>
            <a:r>
              <a:rPr lang="ru-RU" altLang="ru-RU" sz="3200" dirty="0"/>
              <a:t>, три вершины которого даны на рисунке.</a:t>
            </a:r>
            <a:endParaRPr lang="en-US" altLang="ru-RU" sz="3200" dirty="0"/>
          </a:p>
        </p:txBody>
      </p:sp>
      <p:pic>
        <p:nvPicPr>
          <p:cNvPr id="141316" name="Picture 10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081" y="2348880"/>
            <a:ext cx="3119438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8650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317" name="Group 1029"/>
          <p:cNvGrpSpPr>
            <a:grpSpLocks/>
          </p:cNvGrpSpPr>
          <p:nvPr/>
        </p:nvGrpSpPr>
        <p:grpSpPr bwMode="auto">
          <a:xfrm>
            <a:off x="1619201" y="1485354"/>
            <a:ext cx="5094288" cy="3151188"/>
            <a:chOff x="532" y="1251"/>
            <a:chExt cx="3209" cy="1985"/>
          </a:xfrm>
        </p:grpSpPr>
        <p:sp>
          <p:nvSpPr>
            <p:cNvPr id="141318" name="Text Box 1030"/>
            <p:cNvSpPr txBox="1">
              <a:spLocks noChangeArrowheads="1"/>
            </p:cNvSpPr>
            <p:nvPr/>
          </p:nvSpPr>
          <p:spPr bwMode="auto">
            <a:xfrm>
              <a:off x="532" y="1251"/>
              <a:ext cx="14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 dirty="0">
                  <a:solidFill>
                    <a:srgbClr val="FF3300"/>
                  </a:solidFill>
                </a:rPr>
                <a:t>Ответ:</a:t>
              </a:r>
              <a:endParaRPr lang="ru-RU" altLang="ru-RU" sz="3200" dirty="0"/>
            </a:p>
          </p:txBody>
        </p:sp>
        <p:pic>
          <p:nvPicPr>
            <p:cNvPr id="141319" name="Picture 103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1296"/>
              <a:ext cx="1965" cy="1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3845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1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1" name="Text Box 3"/>
          <p:cNvSpPr txBox="1">
            <a:spLocks noChangeArrowheads="1"/>
          </p:cNvSpPr>
          <p:nvPr/>
        </p:nvSpPr>
        <p:spPr bwMode="auto">
          <a:xfrm>
            <a:off x="0" y="685800"/>
            <a:ext cx="8991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 smtClean="0"/>
              <a:t>	8. Изобразите ромб </a:t>
            </a:r>
            <a:r>
              <a:rPr lang="en-US" altLang="ru-RU" sz="3200" i="1" dirty="0"/>
              <a:t>ABCD</a:t>
            </a:r>
            <a:r>
              <a:rPr lang="ru-RU" altLang="ru-RU" sz="3200" dirty="0"/>
              <a:t>, три вершины которого даны на рисунке. Найдите его диагонали, если стороны клеток равны 1.</a:t>
            </a:r>
            <a:endParaRPr lang="en-US" altLang="ru-RU" sz="3200" dirty="0"/>
          </a:p>
        </p:txBody>
      </p:sp>
      <p:pic>
        <p:nvPicPr>
          <p:cNvPr id="1556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564904"/>
            <a:ext cx="3119437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078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658" name="Group 10"/>
          <p:cNvGrpSpPr>
            <a:grpSpLocks/>
          </p:cNvGrpSpPr>
          <p:nvPr/>
        </p:nvGrpSpPr>
        <p:grpSpPr bwMode="auto">
          <a:xfrm>
            <a:off x="827931" y="1556346"/>
            <a:ext cx="5673725" cy="3224213"/>
            <a:chOff x="288" y="1397"/>
            <a:chExt cx="3574" cy="2031"/>
          </a:xfrm>
        </p:grpSpPr>
        <p:sp>
          <p:nvSpPr>
            <p:cNvPr id="155654" name="Text Box 6"/>
            <p:cNvSpPr txBox="1">
              <a:spLocks noChangeArrowheads="1"/>
            </p:cNvSpPr>
            <p:nvPr/>
          </p:nvSpPr>
          <p:spPr bwMode="auto">
            <a:xfrm>
              <a:off x="288" y="1397"/>
              <a:ext cx="1488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 dirty="0">
                  <a:solidFill>
                    <a:srgbClr val="FF3300"/>
                  </a:solidFill>
                </a:rPr>
                <a:t>Ответ: </a:t>
              </a:r>
              <a:r>
                <a:rPr lang="ru-RU" altLang="ru-RU" sz="3200" dirty="0"/>
                <a:t>2 и 4.</a:t>
              </a:r>
            </a:p>
          </p:txBody>
        </p:sp>
        <p:pic>
          <p:nvPicPr>
            <p:cNvPr id="155657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7" y="1488"/>
              <a:ext cx="1965" cy="1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1995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5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Text Box 3"/>
          <p:cNvSpPr txBox="1">
            <a:spLocks noChangeArrowheads="1"/>
          </p:cNvSpPr>
          <p:nvPr/>
        </p:nvSpPr>
        <p:spPr bwMode="auto">
          <a:xfrm>
            <a:off x="0" y="44624"/>
            <a:ext cx="91440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 smtClean="0"/>
              <a:t>	9. Изобразите </a:t>
            </a:r>
            <a:r>
              <a:rPr lang="ru-RU" altLang="ru-RU" sz="3200" dirty="0"/>
              <a:t>равнобедренную трапецию </a:t>
            </a:r>
            <a:r>
              <a:rPr lang="en-US" altLang="ru-RU" sz="3200" i="1" dirty="0"/>
              <a:t>ABCD</a:t>
            </a:r>
            <a:r>
              <a:rPr lang="ru-RU" altLang="ru-RU" sz="3200" dirty="0"/>
              <a:t>, три вершины которой даны на рисунке, а четвертая находится в одном из узлов сетки. Найдите ее большее основание, если стороны клеток равны 1.</a:t>
            </a:r>
          </a:p>
        </p:txBody>
      </p:sp>
      <p:pic>
        <p:nvPicPr>
          <p:cNvPr id="15360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2281" y="2780928"/>
            <a:ext cx="3119437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712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0" name="Group 10"/>
          <p:cNvGrpSpPr>
            <a:grpSpLocks/>
          </p:cNvGrpSpPr>
          <p:nvPr/>
        </p:nvGrpSpPr>
        <p:grpSpPr bwMode="auto">
          <a:xfrm>
            <a:off x="1332185" y="1377851"/>
            <a:ext cx="5168901" cy="3114675"/>
            <a:chOff x="606" y="1898"/>
            <a:chExt cx="3256" cy="1962"/>
          </a:xfrm>
        </p:grpSpPr>
        <p:sp>
          <p:nvSpPr>
            <p:cNvPr id="153606" name="Text Box 6"/>
            <p:cNvSpPr txBox="1">
              <a:spLocks noChangeArrowheads="1"/>
            </p:cNvSpPr>
            <p:nvPr/>
          </p:nvSpPr>
          <p:spPr bwMode="auto">
            <a:xfrm>
              <a:off x="606" y="1898"/>
              <a:ext cx="120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 dirty="0">
                  <a:solidFill>
                    <a:srgbClr val="FF3300"/>
                  </a:solidFill>
                </a:rPr>
                <a:t>Ответ: </a:t>
              </a:r>
              <a:r>
                <a:rPr lang="ru-RU" altLang="ru-RU" sz="3200" dirty="0"/>
                <a:t>3.</a:t>
              </a:r>
            </a:p>
          </p:txBody>
        </p:sp>
        <p:pic>
          <p:nvPicPr>
            <p:cNvPr id="153609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7" y="1920"/>
              <a:ext cx="1965" cy="1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6928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3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5" name="Text Box 3"/>
          <p:cNvSpPr txBox="1">
            <a:spLocks noChangeArrowheads="1"/>
          </p:cNvSpPr>
          <p:nvPr/>
        </p:nvSpPr>
        <p:spPr bwMode="auto">
          <a:xfrm>
            <a:off x="0" y="508551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 smtClean="0"/>
              <a:t>	10. Изобразите </a:t>
            </a:r>
            <a:r>
              <a:rPr lang="ru-RU" altLang="ru-RU" sz="3200" dirty="0"/>
              <a:t>прямоугольную трапецию </a:t>
            </a:r>
            <a:r>
              <a:rPr lang="en-US" altLang="ru-RU" sz="3200" i="1" dirty="0"/>
              <a:t>ABCD</a:t>
            </a:r>
            <a:r>
              <a:rPr lang="ru-RU" altLang="ru-RU" sz="3200" dirty="0"/>
              <a:t>, три вершины которой даны на рисунке, а четвертая находится в одном из узлов сетки.</a:t>
            </a:r>
          </a:p>
        </p:txBody>
      </p:sp>
      <p:pic>
        <p:nvPicPr>
          <p:cNvPr id="1515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348880"/>
            <a:ext cx="3119437" cy="307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990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557" name="Group 5"/>
          <p:cNvGrpSpPr>
            <a:grpSpLocks/>
          </p:cNvGrpSpPr>
          <p:nvPr/>
        </p:nvGrpSpPr>
        <p:grpSpPr bwMode="auto">
          <a:xfrm>
            <a:off x="1260178" y="1484338"/>
            <a:ext cx="5110163" cy="3224213"/>
            <a:chOff x="666" y="1109"/>
            <a:chExt cx="3219" cy="2031"/>
          </a:xfrm>
        </p:grpSpPr>
        <p:sp>
          <p:nvSpPr>
            <p:cNvPr id="151558" name="Text Box 6"/>
            <p:cNvSpPr txBox="1">
              <a:spLocks noChangeArrowheads="1"/>
            </p:cNvSpPr>
            <p:nvPr/>
          </p:nvSpPr>
          <p:spPr bwMode="auto">
            <a:xfrm>
              <a:off x="666" y="1109"/>
              <a:ext cx="91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 dirty="0">
                  <a:solidFill>
                    <a:srgbClr val="FF3300"/>
                  </a:solidFill>
                </a:rPr>
                <a:t>Ответ:</a:t>
              </a:r>
              <a:endParaRPr lang="ru-RU" altLang="ru-RU" sz="3200" dirty="0"/>
            </a:p>
          </p:txBody>
        </p:sp>
        <p:pic>
          <p:nvPicPr>
            <p:cNvPr id="151559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1200"/>
              <a:ext cx="1965" cy="1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2521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1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Text Box 3"/>
          <p:cNvSpPr txBox="1">
            <a:spLocks noChangeArrowheads="1"/>
          </p:cNvSpPr>
          <p:nvPr/>
        </p:nvSpPr>
        <p:spPr bwMode="auto">
          <a:xfrm>
            <a:off x="0" y="685800"/>
            <a:ext cx="91440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</a:t>
            </a:r>
            <a:r>
              <a:rPr lang="ru-RU" altLang="ru-RU" sz="3200" dirty="0" smtClean="0"/>
              <a:t>11. </a:t>
            </a:r>
            <a:r>
              <a:rPr lang="ru-RU" altLang="ru-RU" sz="3200" dirty="0" smtClean="0">
                <a:cs typeface="Times New Roman" panose="02020603050405020304" pitchFamily="18" charset="0"/>
              </a:rPr>
              <a:t>Изобразите </a:t>
            </a:r>
            <a:r>
              <a:rPr lang="ru-RU" altLang="ru-RU" sz="3200" dirty="0">
                <a:cs typeface="Times New Roman" panose="02020603050405020304" pitchFamily="18" charset="0"/>
              </a:rPr>
              <a:t>какой-нибудь четырехугольник, вершинами которого являются точки </a:t>
            </a:r>
            <a:r>
              <a:rPr lang="en-US" altLang="ru-RU" sz="3200" i="1" dirty="0">
                <a:cs typeface="Times New Roman" panose="02020603050405020304" pitchFamily="18" charset="0"/>
              </a:rPr>
              <a:t>A</a:t>
            </a:r>
            <a:r>
              <a:rPr lang="ru-RU" altLang="ru-RU" sz="3200" dirty="0">
                <a:cs typeface="Times New Roman" panose="02020603050405020304" pitchFamily="18" charset="0"/>
              </a:rPr>
              <a:t>, </a:t>
            </a:r>
            <a:r>
              <a:rPr lang="en-US" altLang="ru-RU" sz="3200" i="1" dirty="0">
                <a:cs typeface="Times New Roman" panose="02020603050405020304" pitchFamily="18" charset="0"/>
              </a:rPr>
              <a:t>B</a:t>
            </a:r>
            <a:r>
              <a:rPr lang="ru-RU" altLang="ru-RU" sz="3200" dirty="0">
                <a:cs typeface="Times New Roman" panose="02020603050405020304" pitchFamily="18" charset="0"/>
              </a:rPr>
              <a:t>, </a:t>
            </a:r>
            <a:r>
              <a:rPr lang="en-US" altLang="ru-RU" sz="3200" i="1" dirty="0">
                <a:cs typeface="Times New Roman" panose="02020603050405020304" pitchFamily="18" charset="0"/>
              </a:rPr>
              <a:t>C</a:t>
            </a:r>
            <a:r>
              <a:rPr lang="ru-RU" altLang="ru-RU" sz="3200" dirty="0">
                <a:cs typeface="Times New Roman" panose="02020603050405020304" pitchFamily="18" charset="0"/>
              </a:rPr>
              <a:t> и </a:t>
            </a:r>
            <a:r>
              <a:rPr lang="en-US" altLang="ru-RU" sz="3200" i="1" dirty="0">
                <a:cs typeface="Times New Roman" panose="02020603050405020304" pitchFamily="18" charset="0"/>
              </a:rPr>
              <a:t>D</a:t>
            </a:r>
            <a:r>
              <a:rPr lang="ru-RU" altLang="ru-RU" sz="3200" dirty="0">
                <a:cs typeface="Times New Roman" panose="02020603050405020304" pitchFamily="18" charset="0"/>
              </a:rPr>
              <a:t>. </a:t>
            </a:r>
            <a:r>
              <a:rPr lang="ru-RU" altLang="ru-RU" sz="3200" dirty="0" smtClean="0">
                <a:cs typeface="Times New Roman" panose="02020603050405020304" pitchFamily="18" charset="0"/>
              </a:rPr>
              <a:t>Сколько таких четырехугольников?</a:t>
            </a:r>
            <a:endParaRPr lang="ru-RU" altLang="ru-RU" sz="3200" dirty="0">
              <a:cs typeface="Times New Roman" panose="02020603050405020304" pitchFamily="18" charset="0"/>
            </a:endParaRPr>
          </a:p>
        </p:txBody>
      </p:sp>
      <p:pic>
        <p:nvPicPr>
          <p:cNvPr id="13108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747903"/>
            <a:ext cx="3130550" cy="308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430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475656" y="1268760"/>
            <a:ext cx="4955580" cy="3161284"/>
            <a:chOff x="1475656" y="1268760"/>
            <a:chExt cx="4955580" cy="3161284"/>
          </a:xfrm>
        </p:grpSpPr>
        <p:sp>
          <p:nvSpPr>
            <p:cNvPr id="131078" name="Text Box 6"/>
            <p:cNvSpPr txBox="1">
              <a:spLocks noChangeArrowheads="1"/>
            </p:cNvSpPr>
            <p:nvPr/>
          </p:nvSpPr>
          <p:spPr bwMode="auto">
            <a:xfrm>
              <a:off x="1475656" y="1268760"/>
              <a:ext cx="1825030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200" dirty="0">
                  <a:solidFill>
                    <a:srgbClr val="FF3300"/>
                  </a:solidFill>
                </a:rPr>
                <a:t>Ответ</a:t>
              </a:r>
              <a:r>
                <a:rPr lang="ru-RU" altLang="ru-RU" sz="3200" dirty="0" smtClean="0">
                  <a:solidFill>
                    <a:srgbClr val="FF3300"/>
                  </a:solidFill>
                </a:rPr>
                <a:t>: 3.</a:t>
              </a:r>
              <a:endParaRPr lang="ru-RU" altLang="ru-RU" sz="3200" dirty="0"/>
            </a:p>
          </p:txBody>
        </p:sp>
        <p:pic>
          <p:nvPicPr>
            <p:cNvPr id="131081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0686" y="1340768"/>
              <a:ext cx="3130550" cy="3089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44144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04800" y="685800"/>
            <a:ext cx="88392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 smtClean="0">
                <a:cs typeface="Times New Roman" panose="02020603050405020304" pitchFamily="18" charset="0"/>
              </a:rPr>
              <a:t>	2. Проверьте</a:t>
            </a:r>
            <a:r>
              <a:rPr lang="ru-RU" altLang="ru-RU" sz="2800" dirty="0">
                <a:cs typeface="Times New Roman" panose="02020603050405020304" pitchFamily="18" charset="0"/>
              </a:rPr>
              <a:t>, что линия, изображенная на рисунке, является простой замкнутой ломаной. Выясните, как</a:t>
            </a:r>
            <a:r>
              <a:rPr lang="ru-RU" altLang="ru-RU" sz="2800" dirty="0"/>
              <a:t>ая</a:t>
            </a:r>
            <a:r>
              <a:rPr lang="ru-RU" altLang="ru-RU" sz="2800" dirty="0">
                <a:cs typeface="Times New Roman" panose="02020603050405020304" pitchFamily="18" charset="0"/>
              </a:rPr>
              <a:t> из данных точек </a:t>
            </a:r>
            <a:r>
              <a:rPr lang="ru-RU" altLang="ru-RU" sz="2800" dirty="0"/>
              <a:t>принад</a:t>
            </a:r>
            <a:r>
              <a:rPr lang="ru-RU" altLang="ru-RU" sz="2800" dirty="0">
                <a:cs typeface="Times New Roman" panose="02020603050405020304" pitchFamily="18" charset="0"/>
              </a:rPr>
              <a:t>леж</a:t>
            </a:r>
            <a:r>
              <a:rPr lang="ru-RU" altLang="ru-RU" sz="2800" dirty="0"/>
              <a:t>и</a:t>
            </a:r>
            <a:r>
              <a:rPr lang="ru-RU" altLang="ru-RU" sz="2800" dirty="0">
                <a:cs typeface="Times New Roman" panose="02020603050405020304" pitchFamily="18" charset="0"/>
              </a:rPr>
              <a:t>т</a:t>
            </a:r>
            <a:r>
              <a:rPr lang="ru-RU" altLang="ru-RU" sz="2800" dirty="0"/>
              <a:t>: а)</a:t>
            </a:r>
            <a:r>
              <a:rPr lang="ru-RU" altLang="ru-RU" sz="2800" dirty="0">
                <a:cs typeface="Times New Roman" panose="02020603050405020304" pitchFamily="18" charset="0"/>
              </a:rPr>
              <a:t> внутр</a:t>
            </a:r>
            <a:r>
              <a:rPr lang="ru-RU" altLang="ru-RU" sz="2800" dirty="0"/>
              <a:t>енней области; б)</a:t>
            </a:r>
            <a:r>
              <a:rPr lang="ru-RU" altLang="ru-RU" sz="2800" dirty="0">
                <a:cs typeface="Times New Roman" panose="02020603050405020304" pitchFamily="18" charset="0"/>
              </a:rPr>
              <a:t> вне</a:t>
            </a:r>
            <a:r>
              <a:rPr lang="ru-RU" altLang="ru-RU" sz="2800" dirty="0"/>
              <a:t>шней области</a:t>
            </a:r>
            <a:r>
              <a:rPr lang="ru-RU" altLang="ru-RU" sz="2800" dirty="0">
                <a:cs typeface="Times New Roman" panose="02020603050405020304" pitchFamily="18" charset="0"/>
              </a:rPr>
              <a:t>.</a:t>
            </a:r>
            <a:r>
              <a:rPr lang="ru-RU" altLang="ru-RU" sz="2800" dirty="0"/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2684244"/>
            <a:ext cx="3168352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82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4572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FF3300"/>
                </a:solidFill>
              </a:rPr>
              <a:t>IV. </a:t>
            </a:r>
            <a:r>
              <a:rPr lang="ru-RU" sz="3200" dirty="0" smtClean="0">
                <a:solidFill>
                  <a:srgbClr val="FF3300"/>
                </a:solidFill>
              </a:rPr>
              <a:t>Многоугольники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0" y="404664"/>
            <a:ext cx="91440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dirty="0" smtClean="0">
                <a:cs typeface="Times New Roman" pitchFamily="18" charset="0"/>
              </a:rPr>
              <a:t>	</a:t>
            </a:r>
            <a:r>
              <a:rPr lang="en-US" sz="2800" dirty="0" smtClean="0">
                <a:cs typeface="Times New Roman" pitchFamily="18" charset="0"/>
              </a:rPr>
              <a:t>1</a:t>
            </a:r>
            <a:r>
              <a:rPr lang="ru-RU" sz="2800" dirty="0" smtClean="0">
                <a:cs typeface="Times New Roman" pitchFamily="18" charset="0"/>
              </a:rPr>
              <a:t>. Укажите</a:t>
            </a:r>
            <a:r>
              <a:rPr lang="ru-RU" sz="2800" dirty="0">
                <a:cs typeface="Times New Roman" pitchFamily="18" charset="0"/>
              </a:rPr>
              <a:t>, какие из представленных на рисунке фигур являются</a:t>
            </a:r>
            <a:r>
              <a:rPr lang="ru-RU" sz="2800" dirty="0"/>
              <a:t>:</a:t>
            </a:r>
            <a:r>
              <a:rPr lang="ru-RU" sz="2800" dirty="0">
                <a:cs typeface="Times New Roman" pitchFamily="18" charset="0"/>
              </a:rPr>
              <a:t> </a:t>
            </a:r>
            <a:r>
              <a:rPr lang="ru-RU" sz="2800" dirty="0"/>
              <a:t>а) выпуклыми </a:t>
            </a:r>
            <a:r>
              <a:rPr lang="ru-RU" sz="2800" dirty="0">
                <a:cs typeface="Times New Roman" pitchFamily="18" charset="0"/>
              </a:rPr>
              <a:t>многоугольниками</a:t>
            </a:r>
            <a:r>
              <a:rPr lang="ru-RU" sz="2800" dirty="0"/>
              <a:t>; б) невыпуклыми многоугольниками.</a:t>
            </a: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88840"/>
            <a:ext cx="569727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625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1295400" y="914400"/>
            <a:ext cx="752507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dirty="0" smtClean="0"/>
              <a:t>2. Сколько </a:t>
            </a:r>
            <a:r>
              <a:rPr lang="ru-RU" altLang="ru-RU" sz="3200" dirty="0"/>
              <a:t>диагоналей имеет: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1295400" y="1426812"/>
            <a:ext cx="3048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dirty="0"/>
              <a:t>а) </a:t>
            </a:r>
            <a:r>
              <a:rPr lang="ru-RU" altLang="ru-RU" sz="3200" dirty="0" smtClean="0"/>
              <a:t>треугольник;</a:t>
            </a:r>
            <a:endParaRPr lang="ru-RU" altLang="ru-RU" sz="3200" dirty="0"/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1295400" y="1949753"/>
            <a:ext cx="3962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dirty="0"/>
              <a:t>б) </a:t>
            </a:r>
            <a:r>
              <a:rPr lang="ru-RU" altLang="ru-RU" sz="3200" dirty="0" smtClean="0"/>
              <a:t>четырехугольник;</a:t>
            </a:r>
            <a:endParaRPr lang="ru-RU" altLang="ru-RU" sz="3200" dirty="0"/>
          </a:p>
        </p:txBody>
      </p:sp>
      <p:sp>
        <p:nvSpPr>
          <p:cNvPr id="28682" name="Text Box 10"/>
          <p:cNvSpPr txBox="1">
            <a:spLocks noChangeArrowheads="1"/>
          </p:cNvSpPr>
          <p:nvPr/>
        </p:nvSpPr>
        <p:spPr bwMode="auto">
          <a:xfrm>
            <a:off x="1295400" y="2490428"/>
            <a:ext cx="3733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dirty="0"/>
              <a:t>в) </a:t>
            </a:r>
            <a:r>
              <a:rPr lang="ru-RU" altLang="ru-RU" sz="3200" dirty="0" smtClean="0"/>
              <a:t>пятиугольник;</a:t>
            </a:r>
            <a:endParaRPr lang="ru-RU" altLang="ru-RU" sz="3200" dirty="0"/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1295400" y="3053609"/>
            <a:ext cx="3886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dirty="0"/>
              <a:t>г) </a:t>
            </a:r>
            <a:r>
              <a:rPr lang="ru-RU" altLang="ru-RU" sz="3200" dirty="0" smtClean="0"/>
              <a:t>шестиугольник?</a:t>
            </a:r>
            <a:endParaRPr lang="ru-RU" altLang="ru-RU" sz="3200" dirty="0"/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0" y="3736376"/>
            <a:ext cx="9144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dirty="0" smtClean="0"/>
              <a:t>	Изобразите эти многоугольники и проведите диагонали.</a:t>
            </a:r>
            <a:endParaRPr lang="ru-RU" altLang="ru-RU" sz="3200" dirty="0"/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755576" y="134974"/>
            <a:ext cx="46447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 dirty="0" smtClean="0">
                <a:solidFill>
                  <a:srgbClr val="FF0000"/>
                </a:solidFill>
              </a:rPr>
              <a:t>Ответ: </a:t>
            </a:r>
            <a:r>
              <a:rPr lang="ru-RU" altLang="ru-RU" sz="2800" dirty="0"/>
              <a:t>а</a:t>
            </a:r>
            <a:r>
              <a:rPr lang="ru-RU" altLang="ru-RU" sz="2800" dirty="0" smtClean="0"/>
              <a:t>) 1, 3; </a:t>
            </a:r>
            <a:r>
              <a:rPr lang="ru-RU" altLang="ru-RU" sz="2800" dirty="0"/>
              <a:t>б</a:t>
            </a:r>
            <a:r>
              <a:rPr lang="ru-RU" altLang="ru-RU" sz="2800" dirty="0" smtClean="0"/>
              <a:t>) 2, 4, 7.</a:t>
            </a:r>
            <a:endParaRPr lang="ru-RU" altLang="ru-RU" sz="2800" dirty="0"/>
          </a:p>
        </p:txBody>
      </p:sp>
    </p:spTree>
    <p:extLst>
      <p:ext uri="{BB962C8B-B14F-4D97-AF65-F5344CB8AC3E}">
        <p14:creationId xmlns:p14="http://schemas.microsoft.com/office/powerpoint/2010/main" val="287600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 autoUpdateAnimBg="0"/>
      <p:bldP spid="28680" grpId="0" autoUpdateAnimBg="0"/>
      <p:bldP spid="28682" grpId="0" autoUpdateAnimBg="0"/>
      <p:bldP spid="28684" grpId="0" autoUpdateAnimBg="0"/>
      <p:bldP spid="9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Text Box 3"/>
          <p:cNvSpPr txBox="1">
            <a:spLocks noChangeArrowheads="1"/>
          </p:cNvSpPr>
          <p:nvPr/>
        </p:nvSpPr>
        <p:spPr bwMode="auto">
          <a:xfrm>
            <a:off x="228600" y="1412776"/>
            <a:ext cx="8763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 smtClean="0">
                <a:cs typeface="Times New Roman" panose="02020603050405020304" pitchFamily="18" charset="0"/>
              </a:rPr>
              <a:t>	3. Многоугольник </a:t>
            </a:r>
            <a:r>
              <a:rPr lang="ru-RU" altLang="ru-RU" sz="3200" dirty="0">
                <a:cs typeface="Times New Roman" panose="02020603050405020304" pitchFamily="18" charset="0"/>
              </a:rPr>
              <a:t>имеет </a:t>
            </a:r>
            <a:r>
              <a:rPr lang="ru-RU" altLang="ru-RU" sz="3200" dirty="0"/>
              <a:t>14</a:t>
            </a:r>
            <a:r>
              <a:rPr lang="ru-RU" altLang="ru-RU" sz="3200" dirty="0">
                <a:cs typeface="Times New Roman" panose="02020603050405020304" pitchFamily="18" charset="0"/>
              </a:rPr>
              <a:t> диагоналей. Сколько у него сторон?</a:t>
            </a:r>
          </a:p>
        </p:txBody>
      </p:sp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611560" y="110044"/>
            <a:ext cx="46447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 dirty="0" smtClean="0">
                <a:solidFill>
                  <a:srgbClr val="FF0000"/>
                </a:solidFill>
              </a:rPr>
              <a:t>Ответ: </a:t>
            </a:r>
            <a:r>
              <a:rPr lang="ru-RU" altLang="ru-RU" sz="2800" dirty="0" smtClean="0"/>
              <a:t>а) 0; б) 2; в) 5; г) 9.</a:t>
            </a:r>
            <a:endParaRPr lang="ru-RU" altLang="ru-RU" sz="2800" dirty="0"/>
          </a:p>
        </p:txBody>
      </p:sp>
    </p:spTree>
    <p:extLst>
      <p:ext uri="{BB962C8B-B14F-4D97-AF65-F5344CB8AC3E}">
        <p14:creationId xmlns:p14="http://schemas.microsoft.com/office/powerpoint/2010/main" val="4044647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0" y="1268760"/>
            <a:ext cx="91440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 smtClean="0">
                <a:cs typeface="Times New Roman" panose="02020603050405020304" pitchFamily="18" charset="0"/>
              </a:rPr>
              <a:t>	4. На </a:t>
            </a:r>
            <a:r>
              <a:rPr lang="ru-RU" altLang="ru-RU" sz="3200" dirty="0">
                <a:cs typeface="Times New Roman" panose="02020603050405020304" pitchFamily="18" charset="0"/>
              </a:rPr>
              <a:t>сколько треугольников делится выпуклый: а) 4-угольник; б) 5-угольник</a:t>
            </a:r>
            <a:r>
              <a:rPr lang="ru-RU" altLang="ru-RU" sz="3200" dirty="0" smtClean="0">
                <a:cs typeface="Times New Roman" panose="02020603050405020304" pitchFamily="18" charset="0"/>
              </a:rPr>
              <a:t>;</a:t>
            </a:r>
            <a:r>
              <a:rPr lang="ru-RU" altLang="ru-RU" sz="3200" dirty="0" smtClean="0"/>
              <a:t> </a:t>
            </a:r>
            <a:r>
              <a:rPr lang="ru-RU" altLang="ru-RU" sz="3200" dirty="0">
                <a:cs typeface="Times New Roman" panose="02020603050405020304" pitchFamily="18" charset="0"/>
              </a:rPr>
              <a:t>в) 6-угольник</a:t>
            </a:r>
            <a:r>
              <a:rPr lang="en-US" altLang="ru-RU" sz="3200" dirty="0">
                <a:cs typeface="Times New Roman" panose="02020603050405020304" pitchFamily="18" charset="0"/>
              </a:rPr>
              <a:t> </a:t>
            </a:r>
            <a:r>
              <a:rPr lang="ru-RU" altLang="ru-RU" sz="3200" dirty="0">
                <a:cs typeface="Times New Roman" panose="02020603050405020304" pitchFamily="18" charset="0"/>
              </a:rPr>
              <a:t>своими диагоналями, проведенными из одной вершины?</a:t>
            </a:r>
            <a:endParaRPr lang="ru-RU" altLang="ru-RU" sz="32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971600" y="144780"/>
            <a:ext cx="6400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Ответ: </a:t>
            </a:r>
            <a:r>
              <a:rPr lang="ru-RU" altLang="ru-RU" sz="3200" dirty="0"/>
              <a:t>7.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3501008"/>
            <a:ext cx="6513212" cy="229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848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3" name="Text Box 3"/>
          <p:cNvSpPr txBox="1">
            <a:spLocks noChangeArrowheads="1"/>
          </p:cNvSpPr>
          <p:nvPr/>
        </p:nvSpPr>
        <p:spPr bwMode="auto">
          <a:xfrm>
            <a:off x="0" y="1028328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</a:t>
            </a:r>
            <a:r>
              <a:rPr lang="ru-RU" altLang="ru-RU" sz="3200" dirty="0" smtClean="0"/>
              <a:t>5. На </a:t>
            </a:r>
            <a:r>
              <a:rPr lang="ru-RU" altLang="ru-RU" sz="3200" dirty="0"/>
              <a:t>клетчатой бумаге нарисуйте шестиугольник,</a:t>
            </a:r>
            <a:r>
              <a:rPr lang="ru-RU" altLang="ru-RU" sz="3200" dirty="0">
                <a:cs typeface="Times New Roman" panose="02020603050405020304" pitchFamily="18" charset="0"/>
              </a:rPr>
              <a:t> изображенный на рисунке</a:t>
            </a:r>
            <a:r>
              <a:rPr lang="ru-RU" altLang="ru-RU" sz="3200" dirty="0"/>
              <a:t>. </a:t>
            </a:r>
            <a:r>
              <a:rPr lang="ru-RU" altLang="ru-RU" sz="3200" dirty="0">
                <a:cs typeface="Times New Roman" panose="02020603050405020304" pitchFamily="18" charset="0"/>
              </a:rPr>
              <a:t>Является ли</a:t>
            </a:r>
            <a:r>
              <a:rPr lang="ru-RU" altLang="ru-RU" sz="3200" dirty="0"/>
              <a:t> он</a:t>
            </a:r>
            <a:r>
              <a:rPr lang="ru-RU" altLang="ru-RU" sz="3200" dirty="0">
                <a:cs typeface="Times New Roman" panose="02020603050405020304" pitchFamily="18" charset="0"/>
              </a:rPr>
              <a:t> правильным? </a:t>
            </a:r>
          </a:p>
        </p:txBody>
      </p:sp>
      <p:pic>
        <p:nvPicPr>
          <p:cNvPr id="1536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780928"/>
            <a:ext cx="3109913" cy="307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83568" y="262203"/>
            <a:ext cx="2743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Ответ: </a:t>
            </a:r>
            <a:r>
              <a:rPr lang="ru-RU" altLang="ru-RU" sz="3200" dirty="0"/>
              <a:t>а) 2;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045768" y="262203"/>
            <a:ext cx="121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/>
              <a:t>б) 3;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4112568" y="262203"/>
            <a:ext cx="121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/>
              <a:t>в) 4</a:t>
            </a:r>
            <a:r>
              <a:rPr lang="en-US" altLang="ru-RU" sz="3200"/>
              <a:t>.</a:t>
            </a:r>
            <a:endParaRPr lang="ru-RU" altLang="ru-RU" sz="3200"/>
          </a:p>
        </p:txBody>
      </p:sp>
    </p:spTree>
    <p:extLst>
      <p:ext uri="{BB962C8B-B14F-4D97-AF65-F5344CB8AC3E}">
        <p14:creationId xmlns:p14="http://schemas.microsoft.com/office/powerpoint/2010/main" val="116238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  <p:bldP spid="7" grpId="0" autoUpdateAnimBg="0"/>
      <p:bldP spid="8" grpId="0" autoUpdateAnimBg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1" name="Text Box 3"/>
          <p:cNvSpPr txBox="1">
            <a:spLocks noChangeArrowheads="1"/>
          </p:cNvSpPr>
          <p:nvPr/>
        </p:nvSpPr>
        <p:spPr bwMode="auto">
          <a:xfrm>
            <a:off x="0" y="6858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 6</a:t>
            </a:r>
            <a:r>
              <a:rPr lang="ru-RU" altLang="ru-RU" sz="3200" dirty="0" smtClean="0"/>
              <a:t>. На </a:t>
            </a:r>
            <a:r>
              <a:rPr lang="ru-RU" altLang="ru-RU" sz="3200" dirty="0"/>
              <a:t>клетчатой бумаге нарисуйте восьмиугольник,</a:t>
            </a:r>
            <a:r>
              <a:rPr lang="ru-RU" altLang="ru-RU" sz="3200" dirty="0">
                <a:cs typeface="Times New Roman" panose="02020603050405020304" pitchFamily="18" charset="0"/>
              </a:rPr>
              <a:t> изображенный на рисунке</a:t>
            </a:r>
            <a:r>
              <a:rPr lang="ru-RU" altLang="ru-RU" sz="3200" dirty="0"/>
              <a:t>. </a:t>
            </a:r>
            <a:r>
              <a:rPr lang="ru-RU" altLang="ru-RU" sz="3200" dirty="0">
                <a:cs typeface="Times New Roman" panose="02020603050405020304" pitchFamily="18" charset="0"/>
              </a:rPr>
              <a:t>Является ли</a:t>
            </a:r>
            <a:r>
              <a:rPr lang="ru-RU" altLang="ru-RU" sz="3200" dirty="0"/>
              <a:t> он</a:t>
            </a:r>
            <a:r>
              <a:rPr lang="ru-RU" altLang="ru-RU" sz="3200" dirty="0">
                <a:cs typeface="Times New Roman" panose="02020603050405020304" pitchFamily="18" charset="0"/>
              </a:rPr>
              <a:t> правильным? </a:t>
            </a:r>
          </a:p>
        </p:txBody>
      </p:sp>
      <p:pic>
        <p:nvPicPr>
          <p:cNvPr id="1556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590800"/>
            <a:ext cx="3109913" cy="307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71600" y="144780"/>
            <a:ext cx="6400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Ответ: </a:t>
            </a:r>
            <a:r>
              <a:rPr lang="ru-RU" altLang="ru-RU" sz="3200" dirty="0" smtClean="0"/>
              <a:t>Нет.</a:t>
            </a:r>
            <a:endParaRPr lang="ru-RU" altLang="ru-RU" sz="3200" dirty="0"/>
          </a:p>
        </p:txBody>
      </p:sp>
    </p:spTree>
    <p:extLst>
      <p:ext uri="{BB962C8B-B14F-4D97-AF65-F5344CB8AC3E}">
        <p14:creationId xmlns:p14="http://schemas.microsoft.com/office/powerpoint/2010/main" val="158359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5" name="Text Box 1027"/>
          <p:cNvSpPr txBox="1">
            <a:spLocks noChangeArrowheads="1"/>
          </p:cNvSpPr>
          <p:nvPr/>
        </p:nvSpPr>
        <p:spPr bwMode="auto">
          <a:xfrm>
            <a:off x="0" y="6858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 7</a:t>
            </a:r>
            <a:r>
              <a:rPr lang="ru-RU" altLang="ru-RU" sz="3200" dirty="0" smtClean="0"/>
              <a:t>. На </a:t>
            </a:r>
            <a:r>
              <a:rPr lang="ru-RU" altLang="ru-RU" sz="3200" dirty="0"/>
              <a:t>клетчатой бумаге нарисуйте восьмиугольник,</a:t>
            </a:r>
            <a:r>
              <a:rPr lang="ru-RU" altLang="ru-RU" sz="3200" dirty="0">
                <a:cs typeface="Times New Roman" panose="02020603050405020304" pitchFamily="18" charset="0"/>
              </a:rPr>
              <a:t> изображенный на рисунке</a:t>
            </a:r>
            <a:r>
              <a:rPr lang="ru-RU" altLang="ru-RU" sz="3200" dirty="0"/>
              <a:t>. </a:t>
            </a:r>
            <a:r>
              <a:rPr lang="ru-RU" altLang="ru-RU" sz="3200" dirty="0">
                <a:cs typeface="Times New Roman" panose="02020603050405020304" pitchFamily="18" charset="0"/>
              </a:rPr>
              <a:t>Является ли</a:t>
            </a:r>
            <a:r>
              <a:rPr lang="ru-RU" altLang="ru-RU" sz="3200" dirty="0"/>
              <a:t> он</a:t>
            </a:r>
            <a:r>
              <a:rPr lang="ru-RU" altLang="ru-RU" sz="3200" dirty="0">
                <a:cs typeface="Times New Roman" panose="02020603050405020304" pitchFamily="18" charset="0"/>
              </a:rPr>
              <a:t> правильным? </a:t>
            </a:r>
          </a:p>
        </p:txBody>
      </p:sp>
      <p:graphicFrame>
        <p:nvGraphicFramePr>
          <p:cNvPr id="161798" name="Object 1030"/>
          <p:cNvGraphicFramePr>
            <a:graphicFrameLocks noChangeAspect="1"/>
          </p:cNvGraphicFramePr>
          <p:nvPr/>
        </p:nvGraphicFramePr>
        <p:xfrm>
          <a:off x="2743200" y="2286000"/>
          <a:ext cx="4171950" cy="356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8" name="Точечный рисунок" r:id="rId4" imgW="4172532" imgH="3561905" progId="Paint.Picture">
                  <p:embed/>
                </p:oleObj>
              </mc:Choice>
              <mc:Fallback>
                <p:oleObj name="Точечный рисунок" r:id="rId4" imgW="4172532" imgH="3561905" progId="Paint.Picture">
                  <p:embed/>
                  <p:pic>
                    <p:nvPicPr>
                      <p:cNvPr id="161798" name="Object 10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286000"/>
                        <a:ext cx="4171950" cy="356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71600" y="144780"/>
            <a:ext cx="6400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Ответ: </a:t>
            </a:r>
            <a:r>
              <a:rPr lang="ru-RU" altLang="ru-RU" sz="3200" dirty="0" smtClean="0"/>
              <a:t>Нет.</a:t>
            </a:r>
            <a:endParaRPr lang="ru-RU" altLang="ru-RU" sz="3200" dirty="0"/>
          </a:p>
        </p:txBody>
      </p:sp>
    </p:spTree>
    <p:extLst>
      <p:ext uri="{BB962C8B-B14F-4D97-AF65-F5344CB8AC3E}">
        <p14:creationId xmlns:p14="http://schemas.microsoft.com/office/powerpoint/2010/main" val="397076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7" name="Text Box 3"/>
          <p:cNvSpPr txBox="1">
            <a:spLocks noChangeArrowheads="1"/>
          </p:cNvSpPr>
          <p:nvPr/>
        </p:nvSpPr>
        <p:spPr bwMode="auto">
          <a:xfrm>
            <a:off x="0" y="68580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 8</a:t>
            </a:r>
            <a:r>
              <a:rPr lang="ru-RU" altLang="ru-RU" sz="3200" dirty="0" smtClean="0"/>
              <a:t>. На </a:t>
            </a:r>
            <a:r>
              <a:rPr lang="ru-RU" altLang="ru-RU" sz="3200" dirty="0"/>
              <a:t>клетчатой бумаге нарисуйте </a:t>
            </a:r>
            <a:r>
              <a:rPr lang="ru-RU" altLang="ru-RU" sz="3200" dirty="0" err="1"/>
              <a:t>двенадцатиугольник</a:t>
            </a:r>
            <a:r>
              <a:rPr lang="ru-RU" altLang="ru-RU" sz="3200" dirty="0"/>
              <a:t>,</a:t>
            </a:r>
            <a:r>
              <a:rPr lang="ru-RU" altLang="ru-RU" sz="3200" dirty="0">
                <a:cs typeface="Times New Roman" panose="02020603050405020304" pitchFamily="18" charset="0"/>
              </a:rPr>
              <a:t> изображенный на рисунке</a:t>
            </a:r>
            <a:r>
              <a:rPr lang="ru-RU" altLang="ru-RU" sz="3200" dirty="0"/>
              <a:t>. </a:t>
            </a:r>
            <a:r>
              <a:rPr lang="ru-RU" altLang="ru-RU" sz="3200" dirty="0">
                <a:cs typeface="Times New Roman" panose="02020603050405020304" pitchFamily="18" charset="0"/>
              </a:rPr>
              <a:t>Является ли</a:t>
            </a:r>
            <a:r>
              <a:rPr lang="ru-RU" altLang="ru-RU" sz="3200" dirty="0"/>
              <a:t> он</a:t>
            </a:r>
            <a:r>
              <a:rPr lang="ru-RU" altLang="ru-RU" sz="3200" dirty="0">
                <a:cs typeface="Times New Roman" panose="02020603050405020304" pitchFamily="18" charset="0"/>
              </a:rPr>
              <a:t> правильным? </a:t>
            </a:r>
          </a:p>
        </p:txBody>
      </p:sp>
      <p:graphicFrame>
        <p:nvGraphicFramePr>
          <p:cNvPr id="159752" name="Object 8"/>
          <p:cNvGraphicFramePr>
            <a:graphicFrameLocks noChangeAspect="1"/>
          </p:cNvGraphicFramePr>
          <p:nvPr/>
        </p:nvGraphicFramePr>
        <p:xfrm>
          <a:off x="2895600" y="2286000"/>
          <a:ext cx="4171950" cy="356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2" name="Точечный рисунок" r:id="rId4" imgW="4172532" imgH="3561905" progId="Paint.Picture">
                  <p:embed/>
                </p:oleObj>
              </mc:Choice>
              <mc:Fallback>
                <p:oleObj name="Точечный рисунок" r:id="rId4" imgW="4172532" imgH="3561905" progId="Paint.Picture">
                  <p:embed/>
                  <p:pic>
                    <p:nvPicPr>
                      <p:cNvPr id="15975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2286000"/>
                        <a:ext cx="4171950" cy="356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971600" y="144780"/>
            <a:ext cx="6400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Ответ: </a:t>
            </a:r>
            <a:r>
              <a:rPr lang="ru-RU" altLang="ru-RU" sz="3200" dirty="0" smtClean="0"/>
              <a:t>Нет.</a:t>
            </a:r>
            <a:endParaRPr lang="ru-RU" altLang="ru-RU" sz="3200" dirty="0"/>
          </a:p>
        </p:txBody>
      </p:sp>
    </p:spTree>
    <p:extLst>
      <p:ext uri="{BB962C8B-B14F-4D97-AF65-F5344CB8AC3E}">
        <p14:creationId xmlns:p14="http://schemas.microsoft.com/office/powerpoint/2010/main" val="157620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Text Box 3"/>
          <p:cNvSpPr txBox="1">
            <a:spLocks noChangeArrowheads="1"/>
          </p:cNvSpPr>
          <p:nvPr/>
        </p:nvSpPr>
        <p:spPr bwMode="auto">
          <a:xfrm>
            <a:off x="0" y="1407641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3200" dirty="0"/>
              <a:t>9</a:t>
            </a:r>
            <a:r>
              <a:rPr lang="ru-RU" altLang="ru-RU" sz="3200" dirty="0" smtClean="0"/>
              <a:t>. Сколько </a:t>
            </a:r>
            <a:r>
              <a:rPr lang="ru-RU" altLang="ru-RU" sz="3200" dirty="0"/>
              <a:t>треугольников изображено на рисунке?</a:t>
            </a:r>
          </a:p>
        </p:txBody>
      </p:sp>
      <p:pic>
        <p:nvPicPr>
          <p:cNvPr id="14336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030" y="2348880"/>
            <a:ext cx="3013075" cy="282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971600" y="144780"/>
            <a:ext cx="6400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Ответ: </a:t>
            </a:r>
            <a:r>
              <a:rPr lang="ru-RU" altLang="ru-RU" sz="3200" dirty="0" smtClean="0"/>
              <a:t>Нет.</a:t>
            </a:r>
            <a:endParaRPr lang="ru-RU" altLang="ru-RU" sz="3200" dirty="0"/>
          </a:p>
        </p:txBody>
      </p:sp>
    </p:spTree>
    <p:extLst>
      <p:ext uri="{BB962C8B-B14F-4D97-AF65-F5344CB8AC3E}">
        <p14:creationId xmlns:p14="http://schemas.microsoft.com/office/powerpoint/2010/main" val="60255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9" name="Text Box 3"/>
          <p:cNvSpPr txBox="1">
            <a:spLocks noChangeArrowheads="1"/>
          </p:cNvSpPr>
          <p:nvPr/>
        </p:nvSpPr>
        <p:spPr bwMode="auto">
          <a:xfrm>
            <a:off x="0" y="35130"/>
            <a:ext cx="9144000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ts val="0"/>
              </a:spcBef>
            </a:pPr>
            <a:r>
              <a:rPr lang="ru-RU" altLang="ru-RU" sz="2800" dirty="0" smtClean="0"/>
              <a:t>	</a:t>
            </a:r>
            <a:r>
              <a:rPr lang="ru-RU" altLang="ru-RU" sz="2800" dirty="0" smtClean="0">
                <a:solidFill>
                  <a:srgbClr val="FF0000"/>
                </a:solidFill>
              </a:rPr>
              <a:t>Решение. </a:t>
            </a:r>
            <a:r>
              <a:rPr lang="ru-RU" altLang="ru-RU" sz="2800" dirty="0" smtClean="0"/>
              <a:t>Будем считать, сколько треугольников имеет данное число вершин или сторон с внешним правильным пятиугольником.</a:t>
            </a:r>
          </a:p>
          <a:p>
            <a:pPr algn="just">
              <a:spcBef>
                <a:spcPts val="0"/>
              </a:spcBef>
            </a:pPr>
            <a:r>
              <a:rPr lang="ru-RU" altLang="ru-RU" sz="2800" dirty="0"/>
              <a:t>	</a:t>
            </a:r>
            <a:r>
              <a:rPr lang="ru-RU" altLang="ru-RU" sz="2800" dirty="0" smtClean="0"/>
              <a:t> </a:t>
            </a:r>
            <a:r>
              <a:rPr lang="ru-RU" altLang="ru-RU" sz="2800" dirty="0"/>
              <a:t>И</a:t>
            </a:r>
            <a:r>
              <a:rPr lang="ru-RU" altLang="ru-RU" sz="2800" dirty="0" smtClean="0"/>
              <a:t>меется: а) 20 треугольников, у которых одна общая </a:t>
            </a:r>
            <a:r>
              <a:rPr lang="ru-RU" altLang="ru-RU" sz="2800" dirty="0"/>
              <a:t>сторона с внешним правильным пятиугольником; </a:t>
            </a:r>
            <a:r>
              <a:rPr lang="ru-RU" altLang="ru-RU" sz="2800" dirty="0" smtClean="0"/>
              <a:t>б) </a:t>
            </a:r>
            <a:r>
              <a:rPr lang="ru-RU" altLang="ru-RU" sz="2800" dirty="0"/>
              <a:t>5 треугольников, у которых </a:t>
            </a:r>
            <a:r>
              <a:rPr lang="ru-RU" altLang="ru-RU" sz="2800" dirty="0" smtClean="0"/>
              <a:t>две общие стороны; в) </a:t>
            </a:r>
            <a:r>
              <a:rPr lang="ru-RU" altLang="ru-RU" sz="2800" dirty="0"/>
              <a:t>5 треугольников, у которых одна общая </a:t>
            </a:r>
            <a:r>
              <a:rPr lang="ru-RU" altLang="ru-RU" sz="2800" dirty="0" smtClean="0"/>
              <a:t>вершина; г) </a:t>
            </a:r>
            <a:r>
              <a:rPr lang="ru-RU" altLang="ru-RU" sz="2800" dirty="0"/>
              <a:t>5 треугольников, у которых </a:t>
            </a:r>
            <a:r>
              <a:rPr lang="ru-RU" altLang="ru-RU" sz="2800" dirty="0" smtClean="0"/>
              <a:t>две общие вершины. Итого, имеется 35 треугольников.</a:t>
            </a:r>
            <a:endParaRPr lang="ru-RU" altLang="ru-RU" sz="2800" dirty="0"/>
          </a:p>
        </p:txBody>
      </p:sp>
      <p:pic>
        <p:nvPicPr>
          <p:cNvPr id="1679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776" y="4005448"/>
            <a:ext cx="2811718" cy="263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55576" y="5661248"/>
            <a:ext cx="2743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Ответ: </a:t>
            </a:r>
            <a:r>
              <a:rPr lang="ru-RU" altLang="ru-RU" sz="3200" dirty="0"/>
              <a:t>35.</a:t>
            </a:r>
          </a:p>
        </p:txBody>
      </p:sp>
    </p:spTree>
    <p:extLst>
      <p:ext uri="{BB962C8B-B14F-4D97-AF65-F5344CB8AC3E}">
        <p14:creationId xmlns:p14="http://schemas.microsoft.com/office/powerpoint/2010/main" val="55575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Text Box 3"/>
          <p:cNvSpPr txBox="1">
            <a:spLocks noChangeArrowheads="1"/>
          </p:cNvSpPr>
          <p:nvPr/>
        </p:nvSpPr>
        <p:spPr bwMode="auto">
          <a:xfrm>
            <a:off x="304800" y="685800"/>
            <a:ext cx="88392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 smtClean="0">
                <a:cs typeface="Times New Roman" panose="02020603050405020304" pitchFamily="18" charset="0"/>
              </a:rPr>
              <a:t>	3. Проверьте</a:t>
            </a:r>
            <a:r>
              <a:rPr lang="ru-RU" altLang="ru-RU" sz="2800" dirty="0">
                <a:cs typeface="Times New Roman" panose="02020603050405020304" pitchFamily="18" charset="0"/>
              </a:rPr>
              <a:t>, что линия, изображенная на рисунке, является простой замкнутой ломаной. Выясните, как</a:t>
            </a:r>
            <a:r>
              <a:rPr lang="ru-RU" altLang="ru-RU" sz="2800" dirty="0"/>
              <a:t>ие</a:t>
            </a:r>
            <a:r>
              <a:rPr lang="ru-RU" altLang="ru-RU" sz="2800" dirty="0">
                <a:cs typeface="Times New Roman" panose="02020603050405020304" pitchFamily="18" charset="0"/>
              </a:rPr>
              <a:t> из данных точек </a:t>
            </a:r>
            <a:r>
              <a:rPr lang="ru-RU" altLang="ru-RU" sz="2800" dirty="0"/>
              <a:t>принад</a:t>
            </a:r>
            <a:r>
              <a:rPr lang="ru-RU" altLang="ru-RU" sz="2800" dirty="0">
                <a:cs typeface="Times New Roman" panose="02020603050405020304" pitchFamily="18" charset="0"/>
              </a:rPr>
              <a:t>леж</a:t>
            </a:r>
            <a:r>
              <a:rPr lang="ru-RU" altLang="ru-RU" sz="2800" dirty="0"/>
              <a:t>а</a:t>
            </a:r>
            <a:r>
              <a:rPr lang="ru-RU" altLang="ru-RU" sz="2800" dirty="0">
                <a:cs typeface="Times New Roman" panose="02020603050405020304" pitchFamily="18" charset="0"/>
              </a:rPr>
              <a:t>т</a:t>
            </a:r>
            <a:r>
              <a:rPr lang="ru-RU" altLang="ru-RU" sz="2800" dirty="0"/>
              <a:t>: а)</a:t>
            </a:r>
            <a:r>
              <a:rPr lang="ru-RU" altLang="ru-RU" sz="2800" dirty="0">
                <a:cs typeface="Times New Roman" panose="02020603050405020304" pitchFamily="18" charset="0"/>
              </a:rPr>
              <a:t> внутр</a:t>
            </a:r>
            <a:r>
              <a:rPr lang="ru-RU" altLang="ru-RU" sz="2800" dirty="0"/>
              <a:t>енней области; б)</a:t>
            </a:r>
            <a:r>
              <a:rPr lang="ru-RU" altLang="ru-RU" sz="2800" dirty="0">
                <a:cs typeface="Times New Roman" panose="02020603050405020304" pitchFamily="18" charset="0"/>
              </a:rPr>
              <a:t> вне</a:t>
            </a:r>
            <a:r>
              <a:rPr lang="ru-RU" altLang="ru-RU" sz="2800" dirty="0"/>
              <a:t>шней области</a:t>
            </a:r>
            <a:r>
              <a:rPr lang="ru-RU" altLang="ru-RU" sz="2800" dirty="0">
                <a:cs typeface="Times New Roman" panose="02020603050405020304" pitchFamily="18" charset="0"/>
              </a:rPr>
              <a:t>.</a:t>
            </a:r>
            <a:r>
              <a:rPr lang="ru-RU" altLang="ru-RU" sz="2800" dirty="0"/>
              <a:t> </a:t>
            </a:r>
          </a:p>
        </p:txBody>
      </p:sp>
      <p:pic>
        <p:nvPicPr>
          <p:cNvPr id="13927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780928"/>
            <a:ext cx="2960688" cy="311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178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9" name="Text Box 3"/>
          <p:cNvSpPr txBox="1">
            <a:spLocks noChangeArrowheads="1"/>
          </p:cNvSpPr>
          <p:nvPr/>
        </p:nvSpPr>
        <p:spPr bwMode="auto">
          <a:xfrm>
            <a:off x="0" y="6858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 smtClean="0"/>
              <a:t>	10. Сколько </a:t>
            </a:r>
            <a:r>
              <a:rPr lang="ru-RU" altLang="ru-RU" sz="3200" dirty="0"/>
              <a:t>четырехугольников изображено на рисунке?</a:t>
            </a:r>
          </a:p>
        </p:txBody>
      </p:sp>
      <p:pic>
        <p:nvPicPr>
          <p:cNvPr id="1679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057400"/>
            <a:ext cx="3013075" cy="282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020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9" name="Text Box 3"/>
          <p:cNvSpPr txBox="1">
            <a:spLocks noChangeArrowheads="1"/>
          </p:cNvSpPr>
          <p:nvPr/>
        </p:nvSpPr>
        <p:spPr bwMode="auto">
          <a:xfrm>
            <a:off x="0" y="90960"/>
            <a:ext cx="91440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 smtClean="0"/>
              <a:t>	</a:t>
            </a:r>
            <a:r>
              <a:rPr lang="ru-RU" altLang="ru-RU" sz="2800" dirty="0" smtClean="0">
                <a:solidFill>
                  <a:srgbClr val="FF0000"/>
                </a:solidFill>
              </a:rPr>
              <a:t>Решение. </a:t>
            </a:r>
            <a:r>
              <a:rPr lang="ru-RU" altLang="ru-RU" sz="2800" dirty="0" smtClean="0"/>
              <a:t>Имеется: а) 5 четырёхугольников, у которых одна общая </a:t>
            </a:r>
            <a:r>
              <a:rPr lang="ru-RU" altLang="ru-RU" sz="2800" dirty="0"/>
              <a:t>сторона с внешним правильным пятиугольником; </a:t>
            </a:r>
            <a:r>
              <a:rPr lang="ru-RU" altLang="ru-RU" sz="2800" dirty="0" smtClean="0"/>
              <a:t>б) 5</a:t>
            </a:r>
            <a:r>
              <a:rPr lang="ru-RU" altLang="ru-RU" sz="2800" dirty="0"/>
              <a:t> четырёхугольников</a:t>
            </a:r>
            <a:r>
              <a:rPr lang="ru-RU" altLang="ru-RU" sz="2800" dirty="0" smtClean="0"/>
              <a:t>, </a:t>
            </a:r>
            <a:r>
              <a:rPr lang="ru-RU" altLang="ru-RU" sz="2800" dirty="0"/>
              <a:t>у которых </a:t>
            </a:r>
            <a:r>
              <a:rPr lang="ru-RU" altLang="ru-RU" sz="2800" dirty="0" smtClean="0"/>
              <a:t>две общие стороны; в) </a:t>
            </a:r>
            <a:r>
              <a:rPr lang="ru-RU" altLang="ru-RU" sz="2800" dirty="0"/>
              <a:t>5 четырёхугольников</a:t>
            </a:r>
            <a:r>
              <a:rPr lang="ru-RU" altLang="ru-RU" sz="2800" dirty="0" smtClean="0"/>
              <a:t>, </a:t>
            </a:r>
            <a:r>
              <a:rPr lang="ru-RU" altLang="ru-RU" sz="2800" dirty="0"/>
              <a:t>у которых одна общая </a:t>
            </a:r>
            <a:r>
              <a:rPr lang="ru-RU" altLang="ru-RU" sz="2800" dirty="0" smtClean="0"/>
              <a:t>вершина; г) </a:t>
            </a:r>
            <a:r>
              <a:rPr lang="ru-RU" altLang="ru-RU" sz="2800" dirty="0"/>
              <a:t>5 четырёхугольников</a:t>
            </a:r>
            <a:r>
              <a:rPr lang="ru-RU" altLang="ru-RU" sz="2800" dirty="0" smtClean="0"/>
              <a:t>, </a:t>
            </a:r>
            <a:r>
              <a:rPr lang="ru-RU" altLang="ru-RU" sz="2800" dirty="0"/>
              <a:t>у которых </a:t>
            </a:r>
            <a:r>
              <a:rPr lang="ru-RU" altLang="ru-RU" sz="2800" dirty="0" smtClean="0"/>
              <a:t>три общие вершины. Итого, имеется 25 четырёхугольников.</a:t>
            </a:r>
            <a:endParaRPr lang="ru-RU" altLang="ru-RU" sz="2800" dirty="0"/>
          </a:p>
        </p:txBody>
      </p:sp>
      <p:pic>
        <p:nvPicPr>
          <p:cNvPr id="1679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996952"/>
            <a:ext cx="3013075" cy="282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55576" y="5373216"/>
            <a:ext cx="2743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Ответ: </a:t>
            </a:r>
            <a:r>
              <a:rPr lang="ru-RU" altLang="ru-RU" sz="3200" dirty="0"/>
              <a:t>2</a:t>
            </a:r>
            <a:r>
              <a:rPr lang="ru-RU" altLang="ru-RU" sz="3200" dirty="0" smtClean="0"/>
              <a:t>5</a:t>
            </a:r>
            <a:r>
              <a:rPr lang="ru-RU" altLang="ru-RU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233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7" name="Text Box 3"/>
          <p:cNvSpPr txBox="1">
            <a:spLocks noChangeArrowheads="1"/>
          </p:cNvSpPr>
          <p:nvPr/>
        </p:nvSpPr>
        <p:spPr bwMode="auto">
          <a:xfrm>
            <a:off x="0" y="685800"/>
            <a:ext cx="9144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 smtClean="0"/>
              <a:t>	11. Сколько </a:t>
            </a:r>
            <a:r>
              <a:rPr lang="ru-RU" altLang="ru-RU" sz="3200" dirty="0"/>
              <a:t>пятиугольников изображено на рисунке?</a:t>
            </a:r>
          </a:p>
        </p:txBody>
      </p:sp>
      <p:pic>
        <p:nvPicPr>
          <p:cNvPr id="1699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057400"/>
            <a:ext cx="3013075" cy="282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428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9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2800" dirty="0" smtClean="0"/>
              <a:t>	</a:t>
            </a:r>
            <a:r>
              <a:rPr lang="ru-RU" altLang="ru-RU" sz="2800" dirty="0" smtClean="0">
                <a:solidFill>
                  <a:srgbClr val="FF0000"/>
                </a:solidFill>
              </a:rPr>
              <a:t>Решение. </a:t>
            </a:r>
            <a:r>
              <a:rPr lang="ru-RU" altLang="ru-RU" sz="2800" dirty="0" smtClean="0"/>
              <a:t>На рисунке имеется: а) 1 пятиугольник, у которого нет общих сторон и общих </a:t>
            </a:r>
            <a:r>
              <a:rPr lang="ru-RU" altLang="ru-RU" sz="2800" dirty="0"/>
              <a:t>вершин с внешним правильным пятиугольником; </a:t>
            </a:r>
            <a:r>
              <a:rPr lang="ru-RU" altLang="ru-RU" sz="2800" dirty="0" smtClean="0"/>
              <a:t>б) 15 пятиугольников</a:t>
            </a:r>
            <a:r>
              <a:rPr lang="ru-RU" altLang="ru-RU" sz="2800" dirty="0"/>
              <a:t>, у которых </a:t>
            </a:r>
            <a:r>
              <a:rPr lang="ru-RU" altLang="ru-RU" sz="2800" dirty="0" smtClean="0"/>
              <a:t>одна общая сторона; в) 20 </a:t>
            </a:r>
            <a:r>
              <a:rPr lang="ru-RU" altLang="ru-RU" sz="2800" dirty="0"/>
              <a:t>пятиугольников</a:t>
            </a:r>
            <a:r>
              <a:rPr lang="ru-RU" altLang="ru-RU" sz="2800" dirty="0" smtClean="0"/>
              <a:t>, </a:t>
            </a:r>
            <a:r>
              <a:rPr lang="ru-RU" altLang="ru-RU" sz="2800" dirty="0"/>
              <a:t>у которых </a:t>
            </a:r>
            <a:r>
              <a:rPr lang="ru-RU" altLang="ru-RU" sz="2800" dirty="0" smtClean="0"/>
              <a:t>две соседние общие стороны; г) 15 </a:t>
            </a:r>
            <a:r>
              <a:rPr lang="ru-RU" altLang="ru-RU" sz="2800" dirty="0"/>
              <a:t>пятиугольников</a:t>
            </a:r>
            <a:r>
              <a:rPr lang="ru-RU" altLang="ru-RU" sz="2800" dirty="0" smtClean="0"/>
              <a:t>, </a:t>
            </a:r>
            <a:r>
              <a:rPr lang="ru-RU" altLang="ru-RU" sz="2800" dirty="0"/>
              <a:t>у которых </a:t>
            </a:r>
            <a:r>
              <a:rPr lang="ru-RU" altLang="ru-RU" sz="2800" dirty="0" smtClean="0"/>
              <a:t>две </a:t>
            </a:r>
            <a:r>
              <a:rPr lang="ru-RU" altLang="ru-RU" sz="2800" dirty="0" err="1" smtClean="0"/>
              <a:t>несоседние</a:t>
            </a:r>
            <a:r>
              <a:rPr lang="ru-RU" altLang="ru-RU" sz="2800" dirty="0" smtClean="0"/>
              <a:t> общие стороны; д) 5 </a:t>
            </a:r>
            <a:r>
              <a:rPr lang="ru-RU" altLang="ru-RU" sz="2800" dirty="0"/>
              <a:t>пятиугольников, у которых </a:t>
            </a:r>
            <a:r>
              <a:rPr lang="ru-RU" altLang="ru-RU" sz="2800" dirty="0" smtClean="0"/>
              <a:t>три общие стороны; е) 1 пятиугольник, </a:t>
            </a:r>
            <a:r>
              <a:rPr lang="ru-RU" altLang="ru-RU" sz="2800" dirty="0"/>
              <a:t>у </a:t>
            </a:r>
            <a:r>
              <a:rPr lang="ru-RU" altLang="ru-RU" sz="2800" dirty="0" smtClean="0"/>
              <a:t>которого пять общих сторон; ж) 5 пятиугольников, </a:t>
            </a:r>
            <a:r>
              <a:rPr lang="ru-RU" altLang="ru-RU" sz="2800" dirty="0"/>
              <a:t>у </a:t>
            </a:r>
            <a:r>
              <a:rPr lang="ru-RU" altLang="ru-RU" sz="2800" dirty="0" smtClean="0"/>
              <a:t>которых две общие вершины. Итого, имеется 62 пятиугольника.</a:t>
            </a:r>
            <a:endParaRPr lang="ru-RU" altLang="ru-RU" sz="2800" dirty="0"/>
          </a:p>
        </p:txBody>
      </p:sp>
      <p:pic>
        <p:nvPicPr>
          <p:cNvPr id="1679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906" y="4401205"/>
            <a:ext cx="2520280" cy="2363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55576" y="5661248"/>
            <a:ext cx="2743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Ответ: </a:t>
            </a:r>
            <a:r>
              <a:rPr lang="ru-RU" altLang="ru-RU" sz="3200" dirty="0" smtClean="0"/>
              <a:t>62.</a:t>
            </a:r>
            <a:endParaRPr lang="ru-RU" altLang="ru-RU" sz="3200" dirty="0"/>
          </a:p>
        </p:txBody>
      </p:sp>
    </p:spTree>
    <p:extLst>
      <p:ext uri="{BB962C8B-B14F-4D97-AF65-F5344CB8AC3E}">
        <p14:creationId xmlns:p14="http://schemas.microsoft.com/office/powerpoint/2010/main" val="46626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7" name="Text Box 3"/>
          <p:cNvSpPr txBox="1">
            <a:spLocks noChangeArrowheads="1"/>
          </p:cNvSpPr>
          <p:nvPr/>
        </p:nvSpPr>
        <p:spPr bwMode="auto">
          <a:xfrm>
            <a:off x="0" y="685800"/>
            <a:ext cx="9144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 smtClean="0"/>
              <a:t>	12. На рисунке укажите многоугольник, имеющий наибольшее число сторон.</a:t>
            </a:r>
            <a:endParaRPr lang="ru-RU" altLang="ru-RU" sz="3200" dirty="0"/>
          </a:p>
        </p:txBody>
      </p:sp>
      <p:pic>
        <p:nvPicPr>
          <p:cNvPr id="1699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057400"/>
            <a:ext cx="3013075" cy="282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748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1" name="Text Box 3"/>
          <p:cNvSpPr txBox="1">
            <a:spLocks noChangeArrowheads="1"/>
          </p:cNvSpPr>
          <p:nvPr/>
        </p:nvSpPr>
        <p:spPr bwMode="auto">
          <a:xfrm>
            <a:off x="0" y="3933056"/>
            <a:ext cx="8915400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 smtClean="0"/>
              <a:t>	13. Изобразите </a:t>
            </a:r>
            <a:r>
              <a:rPr lang="ru-RU" altLang="ru-RU" sz="3200" dirty="0"/>
              <a:t>два треугольника так, чтобы их</a:t>
            </a:r>
            <a:r>
              <a:rPr lang="ru-RU" altLang="ru-RU" sz="3200" dirty="0">
                <a:cs typeface="Times New Roman" panose="02020603050405020304" pitchFamily="18" charset="0"/>
              </a:rPr>
              <a:t> общей частью (пересечением) </a:t>
            </a:r>
            <a:r>
              <a:rPr lang="ru-RU" altLang="ru-RU" sz="3200" dirty="0"/>
              <a:t>был</a:t>
            </a:r>
            <a:r>
              <a:rPr lang="ru-RU" altLang="ru-RU" sz="3200" dirty="0">
                <a:cs typeface="Times New Roman" panose="02020603050405020304" pitchFamily="18" charset="0"/>
              </a:rPr>
              <a:t>: а) треугольник; б) четырехугольник; в) пятиугольник; г) шестиугольник. 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39437" y="116632"/>
            <a:ext cx="6400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200" dirty="0">
                <a:solidFill>
                  <a:srgbClr val="FF3300"/>
                </a:solidFill>
              </a:rPr>
              <a:t>Ответ: </a:t>
            </a:r>
            <a:r>
              <a:rPr lang="ru-RU" altLang="ru-RU" sz="3200" dirty="0" smtClean="0">
                <a:solidFill>
                  <a:srgbClr val="FF3300"/>
                </a:solidFill>
              </a:rPr>
              <a:t>10-угольник.</a:t>
            </a:r>
            <a:endParaRPr lang="ru-RU" altLang="ru-RU" sz="3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6" y="696070"/>
            <a:ext cx="3292373" cy="3259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15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utoUpdateAnimBg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412" name="Group 4"/>
          <p:cNvGrpSpPr>
            <a:grpSpLocks/>
          </p:cNvGrpSpPr>
          <p:nvPr/>
        </p:nvGrpSpPr>
        <p:grpSpPr bwMode="auto">
          <a:xfrm>
            <a:off x="152400" y="1226840"/>
            <a:ext cx="2743200" cy="2787650"/>
            <a:chOff x="96" y="1968"/>
            <a:chExt cx="1728" cy="1756"/>
          </a:xfrm>
        </p:grpSpPr>
        <p:sp>
          <p:nvSpPr>
            <p:cNvPr id="145413" name="Text Box 5"/>
            <p:cNvSpPr txBox="1">
              <a:spLocks noChangeArrowheads="1"/>
            </p:cNvSpPr>
            <p:nvPr/>
          </p:nvSpPr>
          <p:spPr bwMode="auto">
            <a:xfrm>
              <a:off x="96" y="1968"/>
              <a:ext cx="172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600">
                  <a:solidFill>
                    <a:srgbClr val="FF3300"/>
                  </a:solidFill>
                </a:rPr>
                <a:t>Ответ:</a:t>
              </a:r>
              <a:endParaRPr lang="ru-RU" altLang="ru-RU" sz="3600">
                <a:solidFill>
                  <a:schemeClr val="accent1"/>
                </a:solidFill>
              </a:endParaRPr>
            </a:p>
          </p:txBody>
        </p:sp>
        <p:pic>
          <p:nvPicPr>
            <p:cNvPr id="145414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2448"/>
              <a:ext cx="1151" cy="1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4541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988840"/>
            <a:ext cx="1827213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5416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988840"/>
            <a:ext cx="2041525" cy="185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541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988840"/>
            <a:ext cx="1847850" cy="2055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7421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5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5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5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5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0" y="533400"/>
            <a:ext cx="89154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/>
              <a:t>	</a:t>
            </a:r>
            <a:r>
              <a:rPr lang="ru-RU" altLang="ru-RU" sz="3200" dirty="0" smtClean="0"/>
              <a:t>14. </a:t>
            </a:r>
            <a:r>
              <a:rPr lang="ru-RU" altLang="ru-RU" sz="3200" dirty="0" smtClean="0">
                <a:cs typeface="Times New Roman" panose="02020603050405020304" pitchFamily="18" charset="0"/>
              </a:rPr>
              <a:t>Может </a:t>
            </a:r>
            <a:r>
              <a:rPr lang="ru-RU" altLang="ru-RU" sz="3200" dirty="0">
                <a:cs typeface="Times New Roman" panose="02020603050405020304" pitchFamily="18" charset="0"/>
              </a:rPr>
              <a:t>ли </a:t>
            </a:r>
            <a:r>
              <a:rPr lang="ru-RU" altLang="ru-RU" sz="3200" dirty="0"/>
              <a:t>общей частью (</a:t>
            </a:r>
            <a:r>
              <a:rPr lang="ru-RU" altLang="ru-RU" sz="3200" dirty="0">
                <a:cs typeface="Times New Roman" panose="02020603050405020304" pitchFamily="18" charset="0"/>
              </a:rPr>
              <a:t>пересечением</a:t>
            </a:r>
            <a:r>
              <a:rPr lang="ru-RU" altLang="ru-RU" sz="3200" dirty="0"/>
              <a:t>)</a:t>
            </a:r>
            <a:r>
              <a:rPr lang="ru-RU" altLang="ru-RU" sz="3200" dirty="0">
                <a:cs typeface="Times New Roman" panose="02020603050405020304" pitchFamily="18" charset="0"/>
              </a:rPr>
              <a:t> двух треугольников быть семиугольник?</a:t>
            </a:r>
          </a:p>
        </p:txBody>
      </p:sp>
    </p:spTree>
    <p:extLst>
      <p:ext uri="{BB962C8B-B14F-4D97-AF65-F5344CB8AC3E}">
        <p14:creationId xmlns:p14="http://schemas.microsoft.com/office/powerpoint/2010/main" val="349168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0" y="1268760"/>
            <a:ext cx="8915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ru-RU" altLang="ru-RU" sz="3200" dirty="0" smtClean="0">
                <a:cs typeface="Times New Roman" panose="02020603050405020304" pitchFamily="18" charset="0"/>
              </a:rPr>
              <a:t>	15. Приведите </a:t>
            </a:r>
            <a:r>
              <a:rPr lang="ru-RU" altLang="ru-RU" sz="3200" dirty="0">
                <a:cs typeface="Times New Roman" panose="02020603050405020304" pitchFamily="18" charset="0"/>
              </a:rPr>
              <a:t>пример, когда общей частью (пересечением) треугольника и четырехугольника является восьмиугольник.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611560" y="260648"/>
            <a:ext cx="2743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600" dirty="0">
                <a:solidFill>
                  <a:srgbClr val="FF3300"/>
                </a:solidFill>
              </a:rPr>
              <a:t>Ответ: </a:t>
            </a:r>
            <a:r>
              <a:rPr lang="ru-RU" altLang="ru-RU" sz="3600" dirty="0"/>
              <a:t>Нет.</a:t>
            </a:r>
          </a:p>
        </p:txBody>
      </p:sp>
    </p:spTree>
    <p:extLst>
      <p:ext uri="{BB962C8B-B14F-4D97-AF65-F5344CB8AC3E}">
        <p14:creationId xmlns:p14="http://schemas.microsoft.com/office/powerpoint/2010/main" val="37096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1475656" y="908720"/>
            <a:ext cx="4738688" cy="3924300"/>
            <a:chOff x="240" y="1536"/>
            <a:chExt cx="2985" cy="2472"/>
          </a:xfrm>
        </p:grpSpPr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240" y="2880"/>
              <a:ext cx="172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3600">
                  <a:solidFill>
                    <a:srgbClr val="FF3300"/>
                  </a:solidFill>
                </a:rPr>
                <a:t>Ответ:</a:t>
              </a:r>
              <a:endParaRPr lang="ru-RU" altLang="ru-RU" sz="3600">
                <a:solidFill>
                  <a:schemeClr val="accent1"/>
                </a:solidFill>
              </a:endParaRPr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1536"/>
              <a:ext cx="1737" cy="24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6786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1823</TotalTime>
  <Words>1859</Words>
  <Application>Microsoft Office PowerPoint</Application>
  <PresentationFormat>Экран (4:3)</PresentationFormat>
  <Paragraphs>375</Paragraphs>
  <Slides>107</Slides>
  <Notes>99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107</vt:i4>
      </vt:variant>
    </vt:vector>
  </HeadingPairs>
  <TitlesOfParts>
    <vt:vector size="113" baseType="lpstr">
      <vt:lpstr>Arial</vt:lpstr>
      <vt:lpstr>Arial Black</vt:lpstr>
      <vt:lpstr>Calibri</vt:lpstr>
      <vt:lpstr>Times New Roman</vt:lpstr>
      <vt:lpstr>Оформление по умолчанию</vt:lpstr>
      <vt:lpstr>Точечный рисунок</vt:lpstr>
      <vt:lpstr>Наглядная геометрия. Ломаные и многоугольники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I. Ломаные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II. Треугольники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III. Четырёхугольники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IV. Многоугольники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*</dc:creator>
  <cp:lastModifiedBy>Пользователь</cp:lastModifiedBy>
  <cp:revision>192</cp:revision>
  <dcterms:created xsi:type="dcterms:W3CDTF">2009-11-04T05:06:28Z</dcterms:created>
  <dcterms:modified xsi:type="dcterms:W3CDTF">2020-09-24T15:59:18Z</dcterms:modified>
</cp:coreProperties>
</file>