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534" r:id="rId2"/>
    <p:sldId id="535" r:id="rId3"/>
    <p:sldId id="536" r:id="rId4"/>
    <p:sldId id="621" r:id="rId5"/>
    <p:sldId id="622" r:id="rId6"/>
    <p:sldId id="623" r:id="rId7"/>
    <p:sldId id="624" r:id="rId8"/>
    <p:sldId id="625" r:id="rId9"/>
    <p:sldId id="627" r:id="rId10"/>
    <p:sldId id="628" r:id="rId11"/>
    <p:sldId id="677" r:id="rId12"/>
    <p:sldId id="629" r:id="rId13"/>
    <p:sldId id="678" r:id="rId14"/>
    <p:sldId id="630" r:id="rId15"/>
    <p:sldId id="679" r:id="rId16"/>
    <p:sldId id="631" r:id="rId17"/>
    <p:sldId id="680" r:id="rId18"/>
    <p:sldId id="632" r:id="rId19"/>
    <p:sldId id="681" r:id="rId20"/>
    <p:sldId id="711" r:id="rId21"/>
    <p:sldId id="712" r:id="rId22"/>
    <p:sldId id="633" r:id="rId23"/>
    <p:sldId id="682" r:id="rId24"/>
    <p:sldId id="635" r:id="rId25"/>
    <p:sldId id="684" r:id="rId26"/>
    <p:sldId id="636" r:id="rId27"/>
    <p:sldId id="697" r:id="rId28"/>
    <p:sldId id="699" r:id="rId29"/>
    <p:sldId id="704" r:id="rId30"/>
    <p:sldId id="700" r:id="rId31"/>
    <p:sldId id="639" r:id="rId32"/>
    <p:sldId id="640" r:id="rId33"/>
    <p:sldId id="641" r:id="rId34"/>
    <p:sldId id="643" r:id="rId35"/>
    <p:sldId id="644" r:id="rId36"/>
    <p:sldId id="685" r:id="rId37"/>
    <p:sldId id="645" r:id="rId38"/>
    <p:sldId id="686" r:id="rId39"/>
    <p:sldId id="646" r:id="rId40"/>
    <p:sldId id="687" r:id="rId41"/>
    <p:sldId id="647" r:id="rId42"/>
    <p:sldId id="688" r:id="rId43"/>
    <p:sldId id="701" r:id="rId44"/>
    <p:sldId id="707" r:id="rId45"/>
    <p:sldId id="708" r:id="rId46"/>
    <p:sldId id="648" r:id="rId47"/>
    <p:sldId id="649" r:id="rId48"/>
    <p:sldId id="650" r:id="rId49"/>
    <p:sldId id="651" r:id="rId50"/>
    <p:sldId id="653" r:id="rId51"/>
    <p:sldId id="654" r:id="rId52"/>
    <p:sldId id="655" r:id="rId53"/>
    <p:sldId id="656" r:id="rId54"/>
    <p:sldId id="657" r:id="rId55"/>
    <p:sldId id="689" r:id="rId56"/>
    <p:sldId id="658" r:id="rId57"/>
    <p:sldId id="690" r:id="rId58"/>
    <p:sldId id="659" r:id="rId59"/>
    <p:sldId id="691" r:id="rId60"/>
    <p:sldId id="660" r:id="rId61"/>
    <p:sldId id="692" r:id="rId62"/>
    <p:sldId id="661" r:id="rId63"/>
    <p:sldId id="662" r:id="rId64"/>
    <p:sldId id="663" r:id="rId65"/>
    <p:sldId id="702" r:id="rId66"/>
    <p:sldId id="705" r:id="rId67"/>
    <p:sldId id="664" r:id="rId68"/>
    <p:sldId id="665" r:id="rId69"/>
    <p:sldId id="666" r:id="rId70"/>
    <p:sldId id="667" r:id="rId71"/>
    <p:sldId id="668" r:id="rId72"/>
    <p:sldId id="669" r:id="rId73"/>
    <p:sldId id="670" r:id="rId74"/>
    <p:sldId id="693" r:id="rId75"/>
    <p:sldId id="671" r:id="rId76"/>
    <p:sldId id="694" r:id="rId77"/>
    <p:sldId id="672" r:id="rId78"/>
    <p:sldId id="695" r:id="rId79"/>
    <p:sldId id="673" r:id="rId80"/>
    <p:sldId id="696" r:id="rId81"/>
    <p:sldId id="674" r:id="rId82"/>
    <p:sldId id="675" r:id="rId83"/>
    <p:sldId id="676" r:id="rId84"/>
    <p:sldId id="703" r:id="rId85"/>
    <p:sldId id="706" r:id="rId86"/>
    <p:sldId id="709" r:id="rId87"/>
    <p:sldId id="710" r:id="rId88"/>
    <p:sldId id="713" r:id="rId89"/>
    <p:sldId id="714" r:id="rId90"/>
    <p:sldId id="715" r:id="rId91"/>
    <p:sldId id="717" r:id="rId92"/>
    <p:sldId id="718" r:id="rId93"/>
    <p:sldId id="719" r:id="rId94"/>
    <p:sldId id="720" r:id="rId95"/>
    <p:sldId id="721" r:id="rId96"/>
    <p:sldId id="722" r:id="rId97"/>
    <p:sldId id="723" r:id="rId98"/>
    <p:sldId id="724" r:id="rId99"/>
    <p:sldId id="725" r:id="rId100"/>
    <p:sldId id="726" r:id="rId101"/>
    <p:sldId id="727" r:id="rId102"/>
    <p:sldId id="728" r:id="rId103"/>
    <p:sldId id="729" r:id="rId104"/>
    <p:sldId id="730" r:id="rId105"/>
    <p:sldId id="731" r:id="rId106"/>
    <p:sldId id="732" r:id="rId107"/>
    <p:sldId id="748" r:id="rId108"/>
    <p:sldId id="749" r:id="rId109"/>
    <p:sldId id="750" r:id="rId110"/>
    <p:sldId id="751" r:id="rId111"/>
    <p:sldId id="735" r:id="rId112"/>
    <p:sldId id="736" r:id="rId113"/>
    <p:sldId id="737" r:id="rId114"/>
    <p:sldId id="738" r:id="rId115"/>
    <p:sldId id="739" r:id="rId116"/>
    <p:sldId id="740" r:id="rId117"/>
    <p:sldId id="741" r:id="rId118"/>
    <p:sldId id="742" r:id="rId119"/>
    <p:sldId id="743" r:id="rId120"/>
    <p:sldId id="744" r:id="rId121"/>
    <p:sldId id="745" r:id="rId122"/>
    <p:sldId id="746" r:id="rId123"/>
    <p:sldId id="747" r:id="rId124"/>
    <p:sldId id="615" r:id="rId125"/>
    <p:sldId id="592" r:id="rId1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8" d="100"/>
          <a:sy n="98" d="100"/>
        </p:scale>
        <p:origin x="3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78BF6F-DB85-40C7-97EA-C8670AAC6E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00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9F3DA8-7FC6-430B-9E4D-2A9A0EFC39ED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6568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B705DF-BF91-4D76-A17A-4CB8F918106F}" type="slidenum">
              <a:rPr lang="ru-RU" altLang="ru-RU" sz="1200"/>
              <a:pPr eaLnBrk="1" hangingPunct="1"/>
              <a:t>107</a:t>
            </a:fld>
            <a:endParaRPr lang="ru-RU" altLang="ru-RU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63494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123EA1-6685-4B03-9194-948007D3B553}" type="slidenum">
              <a:rPr lang="ru-RU" altLang="ru-RU" sz="1200"/>
              <a:pPr eaLnBrk="1" hangingPunct="1"/>
              <a:t>108</a:t>
            </a:fld>
            <a:endParaRPr lang="ru-RU" alt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29382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86FEE8E-3537-457B-B426-16599051CF19}" type="slidenum">
              <a:rPr lang="ru-RU" altLang="ru-RU" sz="1200"/>
              <a:pPr eaLnBrk="1" hangingPunct="1"/>
              <a:t>109</a:t>
            </a:fld>
            <a:endParaRPr lang="ru-RU" alt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61873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2A18153-5CA2-47E2-BD93-7B745F56251B}" type="slidenum">
              <a:rPr lang="ru-RU" altLang="ru-RU" sz="1200"/>
              <a:pPr eaLnBrk="1" hangingPunct="1"/>
              <a:t>110</a:t>
            </a:fld>
            <a:endParaRPr lang="ru-RU" alt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958651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95FCC6-45B9-40EE-A4FE-8C98BDDCACF8}" type="slidenum">
              <a:rPr lang="ru-RU" altLang="ru-RU" sz="1200"/>
              <a:pPr eaLnBrk="1" hangingPunct="1"/>
              <a:t>111</a:t>
            </a:fld>
            <a:endParaRPr lang="ru-RU" alt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3860849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0945A2-9CA6-40E1-BAB4-63CCA57ACA6F}" type="slidenum">
              <a:rPr lang="ru-RU" altLang="ru-RU" sz="1200"/>
              <a:pPr eaLnBrk="1" hangingPunct="1"/>
              <a:t>112</a:t>
            </a:fld>
            <a:endParaRPr lang="ru-RU" alt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83235106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2BCD385-125A-48D1-9870-C145F34E25D0}" type="slidenum">
              <a:rPr lang="ru-RU" altLang="ru-RU" sz="1200"/>
              <a:pPr eaLnBrk="1" hangingPunct="1"/>
              <a:t>113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08042996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008ED4-507D-4FE0-A018-BAAB5447067F}" type="slidenum">
              <a:rPr lang="ru-RU" altLang="ru-RU" sz="1200"/>
              <a:pPr eaLnBrk="1" hangingPunct="1"/>
              <a:t>114</a:t>
            </a:fld>
            <a:endParaRPr lang="ru-RU" alt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71113666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0EEB0D-E386-44D6-849D-D3101788E578}" type="slidenum">
              <a:rPr lang="ru-RU" altLang="ru-RU" sz="1200"/>
              <a:pPr eaLnBrk="1" hangingPunct="1"/>
              <a:t>115</a:t>
            </a:fld>
            <a:endParaRPr lang="ru-RU" altLang="ru-RU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99357303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288163-D29C-4B62-A726-820AE9BC8244}" type="slidenum">
              <a:rPr lang="ru-RU" altLang="ru-RU" sz="1200"/>
              <a:pPr eaLnBrk="1" hangingPunct="1"/>
              <a:t>116</a:t>
            </a:fld>
            <a:endParaRPr lang="ru-RU" altLang="ru-RU" sz="1200"/>
          </a:p>
        </p:txBody>
      </p:sp>
      <p:sp>
        <p:nvSpPr>
          <p:cNvPr id="901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4059869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9F3DA8-7FC6-430B-9E4D-2A9A0EFC39ED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2455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0751523-FC9D-4291-BAC8-7102A6DAF161}" type="slidenum">
              <a:rPr lang="ru-RU" altLang="ru-RU" sz="1200"/>
              <a:pPr eaLnBrk="1" hangingPunct="1"/>
              <a:t>117</a:t>
            </a:fld>
            <a:endParaRPr lang="ru-RU" altLang="ru-RU" sz="1200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91899962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460C91-9D5C-44CF-A692-C7E14E5A641E}" type="slidenum">
              <a:rPr lang="ru-RU" altLang="ru-RU" sz="1200"/>
              <a:pPr eaLnBrk="1" hangingPunct="1"/>
              <a:t>118</a:t>
            </a:fld>
            <a:endParaRPr lang="ru-RU" altLang="ru-RU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6122036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90E65E-0E8B-4286-ACB0-559408401B0C}" type="slidenum">
              <a:rPr lang="ru-RU" altLang="ru-RU" sz="1200"/>
              <a:pPr eaLnBrk="1" hangingPunct="1"/>
              <a:t>119</a:t>
            </a:fld>
            <a:endParaRPr lang="ru-RU" alt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14573105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5F84A2-41B4-41B6-91A4-69D661ABDC83}" type="slidenum">
              <a:rPr lang="ru-RU" altLang="ru-RU" sz="1200"/>
              <a:pPr eaLnBrk="1" hangingPunct="1"/>
              <a:t>120</a:t>
            </a:fld>
            <a:endParaRPr lang="ru-RU" alt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74284124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67F6B85-68AD-4958-A377-A6CE34812EA8}" type="slidenum">
              <a:rPr lang="ru-RU" altLang="ru-RU" sz="1200"/>
              <a:pPr eaLnBrk="1" hangingPunct="1"/>
              <a:t>121</a:t>
            </a:fld>
            <a:endParaRPr lang="ru-RU" alt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00160393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B8F1A1-2752-4503-8536-9EF913C6301F}" type="slidenum">
              <a:rPr lang="ru-RU" altLang="ru-RU" sz="1200"/>
              <a:pPr eaLnBrk="1" hangingPunct="1"/>
              <a:t>122</a:t>
            </a:fld>
            <a:endParaRPr lang="ru-RU" alt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20690229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098D7FE-4C5C-4003-AF45-EF5A09A5DD2F}" type="slidenum">
              <a:rPr lang="ru-RU" altLang="ru-RU" sz="1200"/>
              <a:pPr eaLnBrk="1" hangingPunct="1"/>
              <a:t>123</a:t>
            </a:fld>
            <a:endParaRPr lang="ru-RU" alt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84321594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124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79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C78E41-B5F1-4447-ADEB-F0E732E9D56A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7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C78E41-B5F1-4447-ADEB-F0E732E9D56A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BE2416-E486-464E-8E80-AF68FD9CD684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33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BE2416-E486-464E-8E80-AF68FD9CD684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0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B409AD-3135-4D17-BD78-16523CDBC0D8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9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B409AD-3135-4D17-BD78-16523CDBC0D8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59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2DFA3E-9BBA-4864-BFA1-C7068EAA7901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39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2DFA3E-9BBA-4864-BFA1-C7068EAA7901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29DBD3-2445-4EF4-8548-9E245FFEB212}" type="slidenum">
              <a:rPr lang="ru-RU" altLang="ru-RU" sz="1200"/>
              <a:pPr eaLnBrk="1" hangingPunct="1"/>
              <a:t>4</a:t>
            </a:fld>
            <a:endParaRPr lang="ru-RU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06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44F2EA-8E0D-4DF3-939E-B8530EC17C7C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22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44F2EA-8E0D-4DF3-939E-B8530EC17C7C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26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781F35-2EE4-4553-8112-178645382E4F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0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781F35-2EE4-4553-8112-178645382E4F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6B47B9-5C91-4EBC-B049-F81A33CA1CD8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00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D3953-CDCD-4281-9C93-4FDCA040113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37003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43158-4798-45A3-9E57-1CE08D1EC15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5156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8ED4-9FA5-4EC8-90E8-7FA1BF402BFD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360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617B95-B0EC-4450-96A4-493778F15E91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43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0D14F0-000B-4C0A-A019-0EF931CD0077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819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3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66CFD4-A4AB-4DB2-99C7-FE337FA2247D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42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BF539F0-0C1E-475D-93C4-B80206EE8B77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70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87809C-6AA3-433B-B2B7-C738608555B3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839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73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D9B1D4C-8EB0-4D14-9D5D-EC50E91B90DB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05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96921D-9088-4730-9620-B902AAA7114E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96921D-9088-4730-9620-B902AAA7114E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7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673B0E-562B-4DA7-9062-F623999AFAC1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22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673B0E-562B-4DA7-9062-F623999AFAC1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04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0A4F95-B5F1-46D7-B827-F6B2F9C39E57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27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0A4F95-B5F1-46D7-B827-F6B2F9C39E57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96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5ED3DB-6C24-4431-BA82-0DBA4EA15F62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1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FF7579-8C4F-4CB0-9F04-8AFF58CBE0A2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28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5ED3DB-6C24-4431-BA82-0DBA4EA15F62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729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8FB1D-88F8-4180-A20C-085B0BF5366E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71894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9395F-F87E-4678-9E3D-A73E47B18874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29749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9395F-F87E-4678-9E3D-A73E47B18874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54749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88FBEC-5DC6-466C-8591-E43BFAC8922E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7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B34A40-D97B-46F2-AD7A-1B410A87B0BF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853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5B4EF9-C425-49EA-9CE7-5BDCCAACE7CA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229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597D57-4E0F-4B5E-8FF2-A0BFCEAC4089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142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AF009AB-ADAB-4EE5-8E44-828C4338142C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081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CDA420-F4BB-445E-AC27-D9120D3C224B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972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9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9D1B5F-961E-48D2-A271-996A1DD65DEE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615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F5E8F2-6332-415D-A8E1-22CC72E36779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23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3FB0A4-26F1-4066-B215-852353661D44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608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17F0C2-C4F9-4D46-8AA0-865E98F79C82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214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17F0C2-C4F9-4D46-8AA0-865E98F79C82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77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4050DC-0275-45F6-B711-CFAC0CEFB151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849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4050DC-0275-45F6-B711-CFAC0CEFB151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401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1B258B-B6D2-48E0-BAC4-C14F0A4D201E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91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1B258B-B6D2-48E0-BAC4-C14F0A4D201E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9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F47561-B13B-4A75-B855-0B6DB2FE43BF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358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DF47561-B13B-4A75-B855-0B6DB2FE43BF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0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17324F-90FB-4DB4-8DBB-D5FA996376AB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8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D6F4B5-5CA6-40B3-8FA0-0F454AB210ED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65414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D3D685-A939-4EE4-9D78-B4DE20FF9451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82982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0759B6-97D1-4562-9300-B24CB4CE45D1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960356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F86F7-B174-4E50-B2DA-54E495724B5D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11017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66A99-F79D-48E8-9859-AA917951ED9D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44274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CD416E7-477C-441C-99E7-F673F6F23016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29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4AC381-9C35-4429-B295-970F9B0CB99E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48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A226CD-7ED9-4E05-9CB8-77BB29A713AC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101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5D5382-CE0E-4505-AFD8-6E0F928E5542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2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972B44-2AD2-422B-8FB3-16EB09BBDEDB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9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BF815C-95FE-46E2-A398-E944B1CF2CDB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129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F109B9-CE84-4519-BD37-37ACB0776FD0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149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817508-964E-4562-AD6E-20978E503DAB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086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817508-964E-4562-AD6E-20978E503DAB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047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F3531F-7081-4F71-8F71-BBB8A7C7CDDD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696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F3531F-7081-4F71-8F71-BBB8A7C7CDDD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11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5C9D20-B926-488B-839D-C55A8A4280E8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21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5C9D20-B926-488B-839D-C55A8A4280E8}" type="slidenum">
              <a:rPr lang="ru-RU" altLang="ru-RU" sz="1200"/>
              <a:pPr eaLnBrk="1" hangingPunct="1"/>
              <a:t>78</a:t>
            </a:fld>
            <a:endParaRPr lang="ru-RU" altLang="ru-RU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914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FD832F-78F0-4924-8205-8A7FC84F3B60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856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FD832F-78F0-4924-8205-8A7FC84F3B60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07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C53D27-8F3E-40D2-B63F-3E1251FD1E4D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6525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87ED59-FE1D-4164-A4FE-24B7AC32F58C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5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9B6B85F-ED0E-4549-9A30-05FFCAC0F3E9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3177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081061-18A5-4FFA-BC4F-2A2FFBC9D5E9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098535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51A7D-A41C-40B1-8FC0-417F671CAE85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643937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F946F-BD72-4EDF-AC6E-21F0A88B0749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71006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A393D-D661-44F5-84E6-9FBBA8471EC7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93096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A393D-D661-44F5-84E6-9FBBA8471EC7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20041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619A9D-23E8-4638-9895-80508871A172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40810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BC1ECF-57F2-415F-A80C-C45C8B8DDC53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260117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12F722-3A62-4204-8E18-CE27BAF9EF2B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366785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D76FDD-15E2-4E59-809D-6B498C6D7C41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4524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87ED59-FE1D-4164-A4FE-24B7AC32F58C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7891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07E56C-8683-48A7-A401-35C4A15C27E5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7059676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65EC0C-2D4D-4208-8656-AFA50FCC7135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3264945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1D15AC-FEB7-45DD-9C3A-9096F06797B1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32836352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01534F-CBE9-4CDC-ADF4-8E4BE3CD2C19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6899266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149AE0-85CE-4006-8F98-842359546ECF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1675845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4B8D51B-2705-466D-B0F1-ADD2FC4858DF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3566546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58BA93-20FF-4FDA-AA31-19B212F229B6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0183297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1B5335-E34A-47E9-9F76-EFF74B2F9EAB}" type="slidenum">
              <a:rPr lang="ru-RU" altLang="ru-RU" sz="1200"/>
              <a:pPr eaLnBrk="1" hangingPunct="1"/>
              <a:t>104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218686703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E91296-AF5D-40F9-9738-CBB12ADD2906}" type="slidenum">
              <a:rPr lang="ru-RU" altLang="ru-RU" sz="1200"/>
              <a:pPr eaLnBrk="1" hangingPunct="1"/>
              <a:t>105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  <p:extLst>
      <p:ext uri="{BB962C8B-B14F-4D97-AF65-F5344CB8AC3E}">
        <p14:creationId xmlns:p14="http://schemas.microsoft.com/office/powerpoint/2010/main" val="98951940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1BEDB07-216D-418F-BB53-AEFDED2AF22E}" type="slidenum">
              <a:rPr lang="ru-RU" altLang="ru-RU" sz="1200"/>
              <a:pPr eaLnBrk="1" hangingPunct="1"/>
              <a:t>106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22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5829D-9C75-4E44-AA1E-4231F5464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93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8C22-0556-4D57-BBCE-1EF4114917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9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ADC13-5D25-4CEE-8B6B-DA31BF621B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9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88F7-DFCD-44B2-B27D-2D9513CB9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0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F47B-44AD-4CA6-A553-457FFCCAC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45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A15AE-DAD6-47B9-840A-9D315C1B9A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81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3A2E7-2AD1-4926-BE5F-52EC93335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6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42A-FBB9-4B2B-AE40-A846714AE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1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9B87-1780-46CE-B662-682817B49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5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AAD0D-DD89-48B0-87D1-FAF23FE7A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9F3F1-52E0-43AF-8A17-DAA56CA672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4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421765-DEBA-4EFF-B75C-ED6F582882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org/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143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6.jpeg"/><Relationship Id="rId4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openxmlformats.org/officeDocument/2006/relationships/image" Target="../media/image8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9.jpeg"/><Relationship Id="rId5" Type="http://schemas.openxmlformats.org/officeDocument/2006/relationships/image" Target="../media/image87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Наглядная геометрия.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Многогранники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по 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5-6 7-9 и 10-11 классов</a:t>
            </a: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2.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0850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На </a:t>
            </a:r>
            <a:r>
              <a:rPr lang="ru-RU" altLang="ru-RU" sz="2800" dirty="0"/>
              <a:t>клетчатой бумаге изобразите икосаэдр, аналогично показанному на рисунке.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имеется путей длины 3 по ребрам единичного икосаэдра из одной его вершины в противоположную вершину.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2708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ДОДЕКАЭДР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Многогранник</a:t>
            </a:r>
            <a:r>
              <a:rPr lang="ru-RU" altLang="ru-RU" sz="2800" dirty="0">
                <a:cs typeface="Times New Roman" panose="02020603050405020304" pitchFamily="18" charset="0"/>
              </a:rPr>
              <a:t>, гранями которого являются правильные пятиугольники и в каждой вершине сходится три грани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додекаэдром.</a:t>
            </a:r>
          </a:p>
        </p:txBody>
      </p:sp>
      <p:pic>
        <p:nvPicPr>
          <p:cNvPr id="18436" name="Picture 4" descr="C:\Documents and Settings\Администратор\Мои документы\PICTURE\Maple\ПравМног\Do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025"/>
            <a:ext cx="9144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85800"/>
            <a:ext cx="9180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На </a:t>
            </a:r>
            <a:r>
              <a:rPr lang="ru-RU" altLang="ru-RU" sz="2800" dirty="0"/>
              <a:t>клетчатой бумаге изобразите додекаэдр, аналогично показанному на рисунке.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имеется путей длины 5 по ребрам единичного додекаэдра из одной его вершины в противоположную вершину.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5846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Сколько вершин (В), ребер (Р) и граней (Г) имеют: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а) тетраэдр;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б) куб;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в) октаэдр;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г) икосаэдр;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д) додекаэдр?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Ответ: а) В = 4, Р = 6, Г = 4;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б) В = 8, Р = 12, Г = 6;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066800" y="5105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в) В = 6, Р = 12, Г =  8;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1066800" y="5562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г) В = 12, Р = 30, Г = 20;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1066800" y="6019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д) В = 20, Р = 30, Г = 12.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720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 autoUpdateAnimBg="0"/>
      <p:bldP spid="245766" grpId="0" autoUpdateAnimBg="0"/>
      <p:bldP spid="245767" grpId="0" autoUpdateAnimBg="0"/>
      <p:bldP spid="245768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Окраска </a:t>
            </a:r>
            <a:r>
              <a:rPr lang="ru-RU" altLang="ru-RU" dirty="0">
                <a:cs typeface="Times New Roman" panose="02020603050405020304" pitchFamily="18" charset="0"/>
              </a:rPr>
              <a:t>граней многогранника называется правильной, если соседние грани имеют разные цвета. Какое минимальное число красок потребуется для правильной окраски  граней</a:t>
            </a:r>
            <a:r>
              <a:rPr lang="ru-RU" altLang="ru-RU" dirty="0"/>
              <a:t>: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5943600" y="4572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4.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30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295400" y="4572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а) тетраэдра;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1295400" y="4953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б) куба; 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1295400" y="5334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в) октаэдра; 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1219200" y="5715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г) икосаэдра; 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1219200" y="6096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д) додекаэдра?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5943600" y="4953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3.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5943600" y="5334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2.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5943600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cs typeface="Times New Roman" panose="02020603050405020304" pitchFamily="18" charset="0"/>
              </a:rPr>
              <a:t>3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5943600" y="6096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4.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3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utoUpdateAnimBg="0"/>
      <p:bldP spid="249862" grpId="0" autoUpdateAnimBg="0"/>
      <p:bldP spid="249863" grpId="0" autoUpdateAnimBg="0"/>
      <p:bldP spid="249864" grpId="0" autoUpdateAnimBg="0"/>
      <p:bldP spid="249865" grpId="0" autoUpdateAnimBg="0"/>
      <p:bldP spid="249866" grpId="0" autoUpdateAnimBg="0"/>
      <p:bldP spid="249867" grpId="0" autoUpdateAnimBg="0"/>
      <p:bldP spid="249868" grpId="0" autoUpdateAnimBg="0"/>
      <p:bldP spid="249869" grpId="0" autoUpdateAnimBg="0"/>
      <p:bldP spid="249870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2400" dirty="0" smtClean="0">
                <a:solidFill>
                  <a:srgbClr val="FF3300"/>
                </a:solidFill>
              </a:rPr>
              <a:t>12</a:t>
            </a:r>
            <a:endParaRPr lang="ru-RU" altLang="ru-RU" sz="2400" dirty="0" smtClean="0">
              <a:solidFill>
                <a:srgbClr val="FF33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Какие из фигур, изображенных на рисунке не являются развёртками правильного тетраэдра? 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762000" y="4724400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Фигура 3, так как у неё имеется точка, в которой сходится четыре треугольника, а у тетраэдра имеются только вершины, в которых сходится по три ребра.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436813"/>
            <a:ext cx="6669087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2400" dirty="0" smtClean="0">
                <a:solidFill>
                  <a:srgbClr val="FF3300"/>
                </a:solidFill>
              </a:rPr>
              <a:t>13</a:t>
            </a:r>
            <a:endParaRPr lang="ru-RU" altLang="ru-RU" sz="2400" dirty="0" smtClean="0">
              <a:solidFill>
                <a:srgbClr val="FF33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609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На рисунке укажите развёртки </a:t>
            </a:r>
            <a:r>
              <a:rPr lang="ru-RU" altLang="ru-RU" sz="2800"/>
              <a:t>октаэдра</a:t>
            </a:r>
            <a:r>
              <a:rPr lang="ru-RU" altLang="ru-RU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Фигуры 6, 9 и 10. 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91413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2800" dirty="0" smtClean="0">
                <a:solidFill>
                  <a:srgbClr val="FF3300"/>
                </a:solidFill>
              </a:rPr>
              <a:t>14</a:t>
            </a:r>
            <a:endParaRPr lang="ru-RU" alt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многогранника изображена на рисунке?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Икосаэдра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949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21" name="Group 5"/>
          <p:cNvGrpSpPr>
            <a:grpSpLocks/>
          </p:cNvGrpSpPr>
          <p:nvPr/>
        </p:nvGrpSpPr>
        <p:grpSpPr bwMode="auto">
          <a:xfrm>
            <a:off x="899592" y="620688"/>
            <a:ext cx="6702425" cy="4343400"/>
            <a:chOff x="192" y="912"/>
            <a:chExt cx="4222" cy="2736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2800" dirty="0" smtClean="0">
                <a:solidFill>
                  <a:srgbClr val="FF3300"/>
                </a:solidFill>
              </a:rPr>
              <a:t>15</a:t>
            </a:r>
            <a:endParaRPr lang="ru-RU" alt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Развертка какого многогранника изображена на рисунке?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Додекаэдра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46831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2800" dirty="0" smtClean="0">
                <a:solidFill>
                  <a:srgbClr val="FF3300"/>
                </a:solidFill>
              </a:rPr>
              <a:t>16</a:t>
            </a:r>
            <a:endParaRPr lang="ru-RU" altLang="ru-RU" sz="2800" dirty="0" smtClean="0">
              <a:solidFill>
                <a:srgbClr val="FF33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рисунке изображен многогранник – звезда Кеплера, являющийся объединением двух тетраэдров. Какой многогранник является общей частью (пересечением) этих тетраэдров?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Октаэдр.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096344" cy="331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17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тетраэдров изображено на рисунке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Пять.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28971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18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кубов изображено на рисунке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Три.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0575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19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октаэдров изображено на рисунке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Три.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2702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20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Соединение </a:t>
            </a:r>
            <a:r>
              <a:rPr lang="ru-RU" altLang="ru-RU" sz="2800" dirty="0"/>
              <a:t>каких двух правильных многогранников изображено на рисунке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/>
              <a:t> Куба и октаэдра.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9400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21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Соединение </a:t>
            </a:r>
            <a:r>
              <a:rPr lang="ru-RU" altLang="ru-RU" sz="2800" dirty="0"/>
              <a:t>каких двух правильных многогранников изображено на рисунке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Икосаэдра и додекаэдра.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1115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4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/>
              <a:t>Соединение каких двух правильных многогранников изображено на рисунке</a:t>
            </a:r>
            <a:r>
              <a:rPr lang="ru-RU" altLang="ru-RU" sz="280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304800" y="4876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/>
              <a:t>Два икосаэдра.</a:t>
            </a:r>
            <a:endParaRPr lang="ru-RU" altLang="ru-RU" sz="280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881188"/>
            <a:ext cx="2906713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23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центры граней куба?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14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3477" name="Group 5"/>
          <p:cNvGrpSpPr>
            <a:grpSpLocks/>
          </p:cNvGrpSpPr>
          <p:nvPr/>
        </p:nvGrpSpPr>
        <p:grpSpPr bwMode="auto">
          <a:xfrm>
            <a:off x="304800" y="1676400"/>
            <a:ext cx="8458200" cy="3871913"/>
            <a:chOff x="192" y="1056"/>
            <a:chExt cx="5328" cy="2439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92" y="3168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/>
                <a:t>Октаэдра.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592" cy="2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24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центры граней октаэдра?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25" name="Group 5"/>
          <p:cNvGrpSpPr>
            <a:grpSpLocks/>
          </p:cNvGrpSpPr>
          <p:nvPr/>
        </p:nvGrpSpPr>
        <p:grpSpPr bwMode="auto">
          <a:xfrm>
            <a:off x="304800" y="1828800"/>
            <a:ext cx="8458200" cy="4038600"/>
            <a:chOff x="192" y="1152"/>
            <a:chExt cx="5328" cy="2544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92" y="3168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Куба.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53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3.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25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центры граней тетраэдра?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754563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7573" name="Group 5"/>
          <p:cNvGrpSpPr>
            <a:grpSpLocks/>
          </p:cNvGrpSpPr>
          <p:nvPr/>
        </p:nvGrpSpPr>
        <p:grpSpPr bwMode="auto">
          <a:xfrm>
            <a:off x="304800" y="1905000"/>
            <a:ext cx="8458200" cy="4481513"/>
            <a:chOff x="192" y="1200"/>
            <a:chExt cx="5328" cy="2823"/>
          </a:xfrm>
        </p:grpSpPr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192" y="3696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Тетраэдр.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995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08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26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середины ребер тетраэдра?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754563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9621" name="Group 5"/>
          <p:cNvGrpSpPr>
            <a:grpSpLocks/>
          </p:cNvGrpSpPr>
          <p:nvPr/>
        </p:nvGrpSpPr>
        <p:grpSpPr bwMode="auto">
          <a:xfrm>
            <a:off x="304800" y="1828800"/>
            <a:ext cx="8458200" cy="3870325"/>
            <a:chOff x="192" y="1152"/>
            <a:chExt cx="5328" cy="2438"/>
          </a:xfrm>
        </p:grpSpPr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92" y="3168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Октаэдра.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52"/>
              <a:ext cx="2995" cy="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1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27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центры граней икосаэдра?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9260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1669" name="Group 5"/>
          <p:cNvGrpSpPr>
            <a:grpSpLocks/>
          </p:cNvGrpSpPr>
          <p:nvPr/>
        </p:nvGrpSpPr>
        <p:grpSpPr bwMode="auto">
          <a:xfrm>
            <a:off x="304800" y="1752600"/>
            <a:ext cx="8458200" cy="4633913"/>
            <a:chOff x="192" y="1104"/>
            <a:chExt cx="5328" cy="2919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92" y="3696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Додекаэдр.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04"/>
              <a:ext cx="3103" cy="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9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 </a:t>
            </a:r>
            <a:r>
              <a:rPr lang="ru-RU" altLang="ru-RU" sz="3600" dirty="0" smtClean="0">
                <a:solidFill>
                  <a:srgbClr val="FF3300"/>
                </a:solidFill>
              </a:rPr>
              <a:t>28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Вершинами </a:t>
            </a:r>
            <a:r>
              <a:rPr lang="ru-RU" altLang="ru-RU" sz="2800" dirty="0"/>
              <a:t>какого многогранника являются центры граней додекаэдра?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926013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3717" name="Group 5"/>
          <p:cNvGrpSpPr>
            <a:grpSpLocks/>
          </p:cNvGrpSpPr>
          <p:nvPr/>
        </p:nvGrpSpPr>
        <p:grpSpPr bwMode="auto">
          <a:xfrm>
            <a:off x="304800" y="1905000"/>
            <a:ext cx="8458200" cy="4557713"/>
            <a:chOff x="192" y="1200"/>
            <a:chExt cx="5328" cy="2871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92" y="3744"/>
              <a:ext cx="5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/>
                <a:t> Икосаэдр.</a:t>
              </a:r>
              <a:r>
                <a:rPr lang="en-US" altLang="ru-RU" sz="2800">
                  <a:cs typeface="Times New Roman" panose="02020603050405020304" pitchFamily="18" charset="0"/>
                </a:rPr>
                <a:t> </a:t>
              </a:r>
              <a:endParaRPr lang="ru-RU" altLang="ru-RU" sz="2800">
                <a:cs typeface="Times New Roman" panose="02020603050405020304" pitchFamily="18" charset="0"/>
              </a:endParaRPr>
            </a:p>
          </p:txBody>
        </p:sp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200"/>
              <a:ext cx="3103" cy="2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4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Программа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это свободно распространяемая программа, которую можно скачать с официального сайта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geogebra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	Она позволяет моделировать и решать различные алгебраические и геометрические задачи, строить графики функций, находить наибольшие и наименьшие значения, пределы, производные интегралы, получать изображения плоских и пространственных фигур, проводить дополнительные построения, создавать анимацию рисунков. </a:t>
            </a:r>
          </a:p>
          <a:p>
            <a:pPr algn="just"/>
            <a:r>
              <a:rPr lang="ru-RU" dirty="0"/>
              <a:t>	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79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88640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ioc@mnemozina.ru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shop.mnemozina.ru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td@mnemozina.ru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пособий представлены на сайте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http://pocketschool.ru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6632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9" name="Group 5"/>
          <p:cNvGrpSpPr>
            <a:grpSpLocks/>
          </p:cNvGrpSpPr>
          <p:nvPr/>
        </p:nvGrpSpPr>
        <p:grpSpPr bwMode="auto">
          <a:xfrm>
            <a:off x="268288" y="548680"/>
            <a:ext cx="6702425" cy="4343400"/>
            <a:chOff x="192" y="912"/>
            <a:chExt cx="4222" cy="2736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73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4.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304800" y="908720"/>
            <a:ext cx="6702425" cy="4343400"/>
            <a:chOff x="192" y="912"/>
            <a:chExt cx="4222" cy="2736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8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5.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271969" y="764704"/>
            <a:ext cx="6702425" cy="4343400"/>
            <a:chOff x="192" y="912"/>
            <a:chExt cx="4222" cy="2736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0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0" y="522288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6.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вершины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04800" y="1032871"/>
            <a:ext cx="6405563" cy="4129087"/>
            <a:chOff x="304800" y="1662113"/>
            <a:chExt cx="6405562" cy="4129087"/>
          </a:xfrm>
        </p:grpSpPr>
        <p:sp>
          <p:nvSpPr>
            <p:cNvPr id="13318" name="Text Box 1030"/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endParaRPr lang="ru-RU" altLang="ru-RU"/>
            </a:p>
          </p:txBody>
        </p: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7" y="1662113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71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Учебники по наглядной геометрии для 5, 6 классов издательства </a:t>
            </a:r>
            <a:r>
              <a:rPr lang="ru-RU" sz="2800" dirty="0">
                <a:solidFill>
                  <a:srgbClr val="FF0000"/>
                </a:solidFill>
              </a:rPr>
              <a:t>«Мнемозина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4" y="1414720"/>
            <a:ext cx="3525130" cy="4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301"/>
            <a:ext cx="3515022" cy="4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0" y="522288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7.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вершины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0840" y="980728"/>
            <a:ext cx="6400800" cy="4129087"/>
            <a:chOff x="304800" y="1662112"/>
            <a:chExt cx="6400449" cy="4129088"/>
          </a:xfrm>
        </p:grpSpPr>
        <p:sp>
          <p:nvSpPr>
            <p:cNvPr id="15366" name="Text Box 1030"/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524" y="1662112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2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22288"/>
            <a:ext cx="9108504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8.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вершины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04800" y="764704"/>
            <a:ext cx="6405563" cy="4129087"/>
            <a:chOff x="304800" y="1662112"/>
            <a:chExt cx="6405563" cy="4129088"/>
          </a:xfrm>
        </p:grpSpPr>
        <p:sp>
          <p:nvSpPr>
            <p:cNvPr id="14342" name="Text Box 1030"/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8" y="1662112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1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522288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9.*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вершины куба. Изобразите  весь куб.</a:t>
            </a:r>
            <a:r>
              <a:rPr lang="ru-RU" altLang="ru-RU" dirty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95695" y="980728"/>
            <a:ext cx="6408738" cy="4129087"/>
            <a:chOff x="304800" y="1662113"/>
            <a:chExt cx="6409329" cy="4129087"/>
          </a:xfrm>
        </p:grpSpPr>
        <p:sp>
          <p:nvSpPr>
            <p:cNvPr id="16390" name="Text Box 1030"/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63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404" y="1662113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8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10. Сколько </a:t>
            </a:r>
            <a:r>
              <a:rPr lang="ru-RU" altLang="ru-RU" dirty="0"/>
              <a:t>имеется путей длины 3 по ребрам единичного куба из вершины </a:t>
            </a:r>
            <a:r>
              <a:rPr lang="en-US" altLang="ru-RU" i="1" dirty="0"/>
              <a:t>A </a:t>
            </a:r>
            <a:r>
              <a:rPr lang="ru-RU" altLang="ru-RU" dirty="0"/>
              <a:t>в вершину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?</a:t>
            </a:r>
            <a:endParaRPr lang="ru-RU" altLang="ru-RU" dirty="0"/>
          </a:p>
        </p:txBody>
      </p:sp>
      <p:pic>
        <p:nvPicPr>
          <p:cNvPr id="17413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2400">
                <a:solidFill>
                  <a:srgbClr val="FF3300"/>
                </a:solidFill>
              </a:rPr>
              <a:t>РАЗВЕРТКА МНОГОГРАННИКА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Если </a:t>
            </a:r>
            <a:r>
              <a:rPr lang="ru-RU" altLang="ru-RU" dirty="0">
                <a:cs typeface="Times New Roman" panose="02020603050405020304" pitchFamily="18" charset="0"/>
              </a:rPr>
              <a:t>поверхность многогранника разрезать по некоторым ребрам и развернуть ее на плоскость так, чтобы все многоугольники, входящие в эту поверхность, лежали в данной плоскости, то полученная фигура на плоскости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разверткой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многогранника. Например, на рисунке изображены развертки </a:t>
            </a:r>
            <a:r>
              <a:rPr lang="ru-RU" altLang="ru-RU" dirty="0" smtClean="0">
                <a:cs typeface="Times New Roman" panose="02020603050405020304" pitchFamily="18" charset="0"/>
              </a:rPr>
              <a:t>куба.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068960"/>
            <a:ext cx="4609153" cy="32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3300"/>
                </a:solidFill>
              </a:rPr>
              <a:t>Развёртка куба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/>
              <a:t>	Д</a:t>
            </a:r>
            <a:r>
              <a:rPr lang="ru-RU" altLang="ru-RU" dirty="0" smtClean="0">
                <a:cs typeface="Times New Roman" panose="02020603050405020304" pitchFamily="18" charset="0"/>
              </a:rPr>
              <a:t>ля </a:t>
            </a:r>
            <a:r>
              <a:rPr lang="ru-RU" altLang="ru-RU" dirty="0">
                <a:cs typeface="Times New Roman" panose="02020603050405020304" pitchFamily="18" charset="0"/>
              </a:rPr>
              <a:t>изготовления модели многогранника из плотной бумаги, картона или другого материала достаточно изготовить его развертку и затем склеить соответствующие ребра. Для удобства склейки развертку многогранника изготавливают с клапанами, по которым и производится склейка.</a:t>
            </a:r>
            <a:r>
              <a:rPr lang="ru-RU" altLang="ru-RU" dirty="0"/>
              <a:t> На рисунке показаны развертка куба с клапанами.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16225"/>
            <a:ext cx="4769596" cy="38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12. Укажите </a:t>
            </a:r>
            <a:r>
              <a:rPr lang="ru-RU" altLang="ru-RU" dirty="0">
                <a:cs typeface="Times New Roman" panose="02020603050405020304" pitchFamily="18" charset="0"/>
              </a:rPr>
              <a:t>развертки куба. </a:t>
            </a:r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4462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0" y="5791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ru-RU" altLang="ru-RU"/>
              <a:t>в), д), ж)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6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ПАРАЛЛЕЛЕПИПЕД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FF3300"/>
                </a:solidFill>
              </a:rPr>
              <a:t>	Параллелепипедом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называется многогранник, поверхность которого состоит из шести параллелограммов.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FF3300"/>
                </a:solidFill>
              </a:rPr>
              <a:t>	Прямоугольным </a:t>
            </a:r>
            <a:r>
              <a:rPr lang="ru-RU" altLang="ru-RU" sz="2200" dirty="0">
                <a:solidFill>
                  <a:srgbClr val="FF3300"/>
                </a:solidFill>
              </a:rPr>
              <a:t>параллелепипедом</a:t>
            </a:r>
            <a:r>
              <a:rPr lang="ru-RU" altLang="ru-RU" sz="2200" dirty="0"/>
              <a:t> называется параллелепипед, грани которого – прямоугольники.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096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38100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Обычно </a:t>
            </a:r>
            <a:r>
              <a:rPr lang="ru-RU" altLang="ru-RU" sz="2200" dirty="0"/>
              <a:t>параллелепипед изображается так, как показано на рисунке. А именно, рисуется параллелограмм </a:t>
            </a:r>
            <a:r>
              <a:rPr lang="en-US" altLang="ru-RU" sz="2200" i="1" dirty="0"/>
              <a:t>ABB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A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, </a:t>
            </a:r>
            <a:r>
              <a:rPr lang="ru-RU" altLang="ru-RU" sz="2200" dirty="0"/>
              <a:t>изображающий одну из граней параллелепипеда, и равный ему параллелограмм </a:t>
            </a:r>
            <a:r>
              <a:rPr lang="en-US" altLang="ru-RU" sz="2200" i="1" dirty="0"/>
              <a:t>DCC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, стороны которого параллельны соответствующим сторонам параллелограмма </a:t>
            </a:r>
            <a:r>
              <a:rPr lang="en-US" altLang="ru-RU" sz="2200" i="1" dirty="0"/>
              <a:t>ABB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A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. </a:t>
            </a:r>
            <a:r>
              <a:rPr lang="ru-RU" altLang="ru-RU" sz="2200" dirty="0"/>
              <a:t>Соответствующие вершины этих параллелограммов соединяются отрезками. Отрезки, изображающие невидимые ребра куба, проводятся пунктиром. В случае прямоугольного параллелепипеда вместо параллелограммов, изображающих две грани, рисуются равные прямоугольники.</a:t>
            </a:r>
          </a:p>
        </p:txBody>
      </p:sp>
    </p:spTree>
    <p:extLst>
      <p:ext uri="{BB962C8B-B14F-4D97-AF65-F5344CB8AC3E}">
        <p14:creationId xmlns:p14="http://schemas.microsoft.com/office/powerpoint/2010/main" val="13755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Изображение параллелепипеда</a:t>
            </a: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рисунках показаны некоторые изображения параллелепипедов.</a:t>
            </a:r>
          </a:p>
        </p:txBody>
      </p:sp>
      <p:pic>
        <p:nvPicPr>
          <p:cNvPr id="20484" name="Picture 1028" descr="C:\Documents and Settings\Администратор\Мои документы\PICTURE\Mathem\Многогранники\Параллелепипед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9765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29" descr="C:\Documents and Settings\Администратор\Мои документы\PICTURE\Mathem\Многогранники\Параллелепипед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17303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31" descr="C:\Documents and Settings\Администратор\Мои документы\PICTURE\Mathem\Многогранники\Параллелепипед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9624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На </a:t>
            </a:r>
            <a:r>
              <a:rPr lang="ru-RU" altLang="ru-RU" dirty="0">
                <a:cs typeface="Times New Roman" panose="02020603050405020304" pitchFamily="18" charset="0"/>
              </a:rPr>
              <a:t>рисунке а) мы смотрим на </a:t>
            </a:r>
            <a:r>
              <a:rPr lang="ru-RU" altLang="ru-RU" dirty="0"/>
              <a:t>параллелепипед</a:t>
            </a:r>
            <a:r>
              <a:rPr lang="ru-RU" altLang="ru-RU" dirty="0">
                <a:cs typeface="Times New Roman" panose="02020603050405020304" pitchFamily="18" charset="0"/>
              </a:rPr>
              <a:t> сверху и справа; б) сверху и слева; в) снизу и справа; г) снизу и слева.</a:t>
            </a:r>
            <a:r>
              <a:rPr lang="ru-RU" altLang="ru-RU" dirty="0"/>
              <a:t> 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815013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1. Укажите </a:t>
            </a:r>
            <a:r>
              <a:rPr lang="ru-RU" altLang="ru-RU" dirty="0"/>
              <a:t>номера рисунков, на которых изображен параллелепипед?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1			2			3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  <a:endParaRPr lang="ru-RU" altLang="ru-RU" dirty="0" smtClean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	4                                  </a:t>
            </a:r>
            <a:r>
              <a:rPr lang="ru-RU" altLang="ru-RU" dirty="0"/>
              <a:t>5                                   6</a:t>
            </a:r>
          </a:p>
        </p:txBody>
      </p:sp>
      <p:pic>
        <p:nvPicPr>
          <p:cNvPr id="22533" name="Picture 1032" descr="C:\Documents and Settings\Администратор\Мои документы\PICTURE\Mathem\Многогранники\Параллелепипед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53337"/>
            <a:ext cx="29194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33" descr="C:\Documents and Settings\Администратор\Мои документы\PICTURE\Mathem\Многогранники\Параллелепипед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18" y="3897970"/>
            <a:ext cx="21129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34" descr="C:\Documents and Settings\Администратор\Мои документы\PICTURE\Mathem\Многогранники\Параллелепипед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4034495"/>
            <a:ext cx="304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35" descr="C:\Documents and Settings\Администратор\Мои документы\PICTURE\Mathem\Многогранники\Призма3\Pris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514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36" descr="C:\Documents and Settings\Администратор\Мои документы\PICTURE\Mathem\Многогранники\Куб\Cub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33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37" descr="C:\Documents and Settings\Администратор\Мои документы\PICTURE\Mathem\Многогранники\Параллелепипед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717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2.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прямоугольный параллелепипед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cs typeface="Times New Roman" panose="02020603050405020304" pitchFamily="18" charset="0"/>
              </a:rPr>
              <a:t>аналогично </a:t>
            </a:r>
            <a:r>
              <a:rPr lang="ru-RU" altLang="ru-RU" dirty="0">
                <a:cs typeface="Times New Roman" panose="02020603050405020304" pitchFamily="18" charset="0"/>
              </a:rPr>
              <a:t>данному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8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3.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</a:t>
            </a:r>
            <a:r>
              <a:rPr lang="ru-RU" altLang="ru-RU" dirty="0"/>
              <a:t>три</a:t>
            </a:r>
            <a:r>
              <a:rPr lang="ru-RU" altLang="ru-RU" dirty="0">
                <a:cs typeface="Times New Roman" panose="02020603050405020304" pitchFamily="18" charset="0"/>
              </a:rPr>
              <a:t>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467544" y="548680"/>
            <a:ext cx="6321425" cy="4648200"/>
            <a:chOff x="336" y="960"/>
            <a:chExt cx="3982" cy="2928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5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3.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1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467544" y="764704"/>
            <a:ext cx="6437313" cy="4700587"/>
            <a:chOff x="336" y="927"/>
            <a:chExt cx="4055" cy="2961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927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35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4.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МНОГОГРАННИКИ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Многогранником</a:t>
            </a:r>
            <a:r>
              <a:rPr lang="ru-RU" altLang="ru-RU" sz="22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cs typeface="Times New Roman" panose="02020603050405020304" pitchFamily="18" charset="0"/>
              </a:rPr>
              <a:t>называется тело, поверхность которого состоит из конечного числа многоугольников, называемых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гранями</a:t>
            </a:r>
            <a:r>
              <a:rPr lang="ru-RU" altLang="ru-RU" sz="2200" dirty="0">
                <a:solidFill>
                  <a:schemeClr val="tx2"/>
                </a:solidFill>
                <a:cs typeface="Times New Roman" panose="02020603050405020304" pitchFamily="18" charset="0"/>
              </a:rPr>
              <a:t> многогранника. Стороны и вершины этих многоугольников называются соответственно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ребрами </a:t>
            </a:r>
            <a:r>
              <a:rPr lang="ru-RU" altLang="ru-RU" sz="2200" dirty="0">
                <a:cs typeface="Times New Roman" panose="02020603050405020304" pitchFamily="18" charset="0"/>
              </a:rPr>
              <a:t>и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 вершинами </a:t>
            </a:r>
            <a:r>
              <a:rPr lang="ru-RU" altLang="ru-RU" sz="2200" dirty="0">
                <a:cs typeface="Times New Roman" panose="02020603050405020304" pitchFamily="18" charset="0"/>
              </a:rPr>
              <a:t>многогранника.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cs typeface="Times New Roman" panose="02020603050405020304" pitchFamily="18" charset="0"/>
              </a:rPr>
              <a:t>	Отрезки</a:t>
            </a:r>
            <a:r>
              <a:rPr lang="ru-RU" altLang="ru-RU" sz="2200" dirty="0">
                <a:cs typeface="Times New Roman" panose="02020603050405020304" pitchFamily="18" charset="0"/>
              </a:rPr>
              <a:t>, соединяющие вершины многогранника, не принадлежащие одной грани, называются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диагоналями </a:t>
            </a:r>
            <a:r>
              <a:rPr lang="ru-RU" altLang="ru-RU" sz="2200" dirty="0">
                <a:cs typeface="Times New Roman" panose="02020603050405020304" pitchFamily="18" charset="0"/>
              </a:rPr>
              <a:t>многогранника.</a:t>
            </a:r>
            <a:r>
              <a:rPr lang="ru-RU" altLang="ru-RU" sz="2200" dirty="0"/>
              <a:t> </a:t>
            </a:r>
            <a:endParaRPr lang="en-US" altLang="ru-RU" sz="2200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Многогранник </a:t>
            </a:r>
            <a:r>
              <a:rPr lang="ru-RU" altLang="ru-RU" sz="2200" dirty="0"/>
              <a:t>называется </a:t>
            </a:r>
            <a:r>
              <a:rPr lang="ru-RU" altLang="ru-RU" sz="2200" dirty="0">
                <a:solidFill>
                  <a:srgbClr val="FF3300"/>
                </a:solidFill>
              </a:rPr>
              <a:t>выпуклым</a:t>
            </a:r>
            <a:r>
              <a:rPr lang="ru-RU" altLang="ru-RU" sz="2200" dirty="0"/>
              <a:t>, если вместе с любыми двумя своими точками он содержит и соединяющий их отрезок.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На </a:t>
            </a:r>
            <a:r>
              <a:rPr lang="ru-RU" altLang="ru-RU" sz="2200" dirty="0"/>
              <a:t>рисунках приведены примеры выпуклых и невыпуклых многогранников.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52400" y="4648200"/>
          <a:ext cx="211931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4" imgW="2523810" imgH="2847619" progId="Paint.Picture">
                  <p:embed/>
                </p:oleObj>
              </mc:Choice>
              <mc:Fallback>
                <p:oleObj name="Точечный рисунок" r:id="rId4" imgW="2523810" imgH="2847619" progId="Paint.Picture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2119313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C:\Documents and Settings\Администратор\Мои документы\PICTURE\Mathem\Многогранники\Куб\Cub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1828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Documents and Settings\Администратор\Мои документы\PICTURE\Mathem\Многогранники\Призма5\Prism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68850"/>
            <a:ext cx="2667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Documents and Settings\Администратор\Мои документы\PICTURE\Mathem\Многогранники\Параллелепипед\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20367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323528" y="548680"/>
            <a:ext cx="6473825" cy="4724400"/>
            <a:chOff x="336" y="912"/>
            <a:chExt cx="4078" cy="2976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1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5. На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502351" y="764704"/>
            <a:ext cx="6473825" cy="4724400"/>
            <a:chOff x="336" y="912"/>
            <a:chExt cx="4078" cy="2976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6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3300"/>
                </a:solidFill>
              </a:rPr>
              <a:t>Развёртка параллелепипеда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рисунке показаны развертки с клапанами прямоугольного параллелепипеда ребрами 3, 4, 5 и наклонного параллелепипеда, гранями которого являются ромбы с острыми углами 60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8147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51961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/>
              <a:t>	6. Нарисуйте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какую-нибудь</a:t>
            </a:r>
            <a:r>
              <a:rPr lang="ru-RU" altLang="ru-RU" dirty="0">
                <a:cs typeface="Times New Roman" panose="02020603050405020304" pitchFamily="18" charset="0"/>
              </a:rPr>
              <a:t> развертк</a:t>
            </a:r>
            <a:r>
              <a:rPr lang="ru-RU" altLang="ru-RU" dirty="0"/>
              <a:t>у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прямоугольного параллелепипеда, двумя гранями которого являются квадраты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0644" name="Picture 4" descr="C:\Documents and Settings\Администратор\Мои документы\PICTURE\Mathem\Многогранники\Параллелепипед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5" name="Group 5"/>
          <p:cNvGrpSpPr>
            <a:grpSpLocks/>
          </p:cNvGrpSpPr>
          <p:nvPr/>
        </p:nvGrpSpPr>
        <p:grpSpPr bwMode="auto">
          <a:xfrm>
            <a:off x="971600" y="1916832"/>
            <a:ext cx="5486400" cy="2897188"/>
            <a:chOff x="528" y="2304"/>
            <a:chExt cx="3456" cy="1825"/>
          </a:xfrm>
        </p:grpSpPr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528" y="3216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ru-RU" altLang="ru-RU"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406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04"/>
              <a:ext cx="2112" cy="1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8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ПРИЗМА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FF3300"/>
                </a:solidFill>
              </a:rPr>
              <a:t>	Призмой </a:t>
            </a:r>
            <a:r>
              <a:rPr lang="ru-RU" altLang="ru-RU" sz="2200" dirty="0"/>
              <a:t>называется многогранник, поверхность которого состоит из двух равных многоугольников, называемых основаниями призмы, и параллелограммов, имеющих общие стороны с каждым из оснований и называемых боковыми гранями призмы. Стороны боковых граней, не лежащие в основаниях, называются боковыми ребрами призмы.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Призма </a:t>
            </a:r>
            <a:r>
              <a:rPr lang="ru-RU" altLang="ru-RU" sz="2200" dirty="0"/>
              <a:t>называется </a:t>
            </a:r>
            <a:r>
              <a:rPr lang="en-US" altLang="ru-RU" sz="2200" i="1" dirty="0">
                <a:solidFill>
                  <a:srgbClr val="FF3300"/>
                </a:solidFill>
              </a:rPr>
              <a:t>n</a:t>
            </a:r>
            <a:r>
              <a:rPr lang="ru-RU" altLang="ru-RU" sz="2200" dirty="0">
                <a:solidFill>
                  <a:srgbClr val="FF3300"/>
                </a:solidFill>
              </a:rPr>
              <a:t>-угольной</a:t>
            </a:r>
            <a:r>
              <a:rPr lang="ru-RU" altLang="ru-RU" sz="2200" dirty="0"/>
              <a:t>, если ее основаниями являются </a:t>
            </a:r>
            <a:r>
              <a:rPr lang="en-US" altLang="ru-RU" sz="2200" i="1" dirty="0"/>
              <a:t>n</a:t>
            </a:r>
            <a:r>
              <a:rPr lang="ru-RU" altLang="ru-RU" sz="2200" dirty="0"/>
              <a:t>-угольники.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6200" y="5299254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dirty="0" smtClean="0"/>
              <a:t>	На </a:t>
            </a:r>
            <a:r>
              <a:rPr lang="ru-RU" altLang="ru-RU" sz="2200" dirty="0"/>
              <a:t>рисунке изображены треугольная, четырехугольная, пятиугольная и шестиугольная призмы.</a:t>
            </a:r>
          </a:p>
        </p:txBody>
      </p:sp>
      <p:pic>
        <p:nvPicPr>
          <p:cNvPr id="29701" name="Picture 6" descr="C:\Documents and Settings\Администратор\Мои документы\PICTURE\Mathem\Многогранники\Призма3\Pris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C:\Documents and Settings\Администратор\Мои документы\PICTURE\Mathem\Многогранники\Призма5\Pris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24384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C:\Documents and Settings\Администратор\Мои документы\PICTURE\Mathem\Многогранники\Призма6\Pris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514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C:\Documents and Settings\Администратор\Мои документы\PICTURE\Mathem\Многогранники\Куб\Cub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905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ПРЯМАЯ ПРИЗМА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Призма </a:t>
            </a:r>
            <a:r>
              <a:rPr lang="ru-RU" altLang="ru-RU" dirty="0"/>
              <a:t>называется </a:t>
            </a:r>
            <a:r>
              <a:rPr lang="ru-RU" altLang="ru-RU" dirty="0">
                <a:solidFill>
                  <a:srgbClr val="FF3300"/>
                </a:solidFill>
              </a:rPr>
              <a:t>прямой</a:t>
            </a:r>
            <a:r>
              <a:rPr lang="ru-RU" altLang="ru-RU" dirty="0"/>
              <a:t>, если её боковые грани – прямоугольники.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" y="4572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рисунке изображена прямая треугольная призма. Её основаниями являются треугольники </a:t>
            </a:r>
            <a:r>
              <a:rPr lang="en-US" altLang="ru-RU" i="1" dirty="0"/>
              <a:t>ABC </a:t>
            </a:r>
            <a:r>
              <a:rPr lang="ru-RU" altLang="ru-RU" dirty="0"/>
              <a:t>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, боковыми гранями – прямоугольники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ru-RU" altLang="ru-RU" dirty="0"/>
              <a:t>, </a:t>
            </a:r>
            <a:r>
              <a:rPr lang="en-US" altLang="ru-RU" i="1" dirty="0"/>
              <a:t>ACC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BCC</a:t>
            </a:r>
            <a:r>
              <a:rPr lang="en-US" altLang="ru-RU" baseline="-25000" dirty="0"/>
              <a:t>1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6400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ПРАВИЛЬНАЯ ПРИЗМА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Прямая </a:t>
            </a:r>
            <a:r>
              <a:rPr lang="ru-RU" altLang="ru-RU" dirty="0"/>
              <a:t>призма называется </a:t>
            </a:r>
            <a:r>
              <a:rPr lang="ru-RU" altLang="ru-RU" dirty="0">
                <a:solidFill>
                  <a:srgbClr val="FF3300"/>
                </a:solidFill>
              </a:rPr>
              <a:t>правильной</a:t>
            </a:r>
            <a:r>
              <a:rPr lang="ru-RU" altLang="ru-RU" dirty="0"/>
              <a:t>, если её основания – правильные многоугольники.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75748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" y="46482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рисунке изображена правильная шестиугольная призма. Ее основания изображаются шестиугольниками, противоположные стороны которых равны и параллельны. Боковые грани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DEE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изображаются прямоугольниками.</a:t>
            </a:r>
            <a:endParaRPr lang="ru-RU" alt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32653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1. Являются </a:t>
            </a:r>
            <a:r>
              <a:rPr lang="ru-RU" altLang="ru-RU" dirty="0"/>
              <a:t>ли треугольными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pic>
        <p:nvPicPr>
          <p:cNvPr id="32772" name="Picture 6" descr="C:\Documents and Settings\Администратор\Мои документы\PICTURE\Mathem\Многогранники\Призма3\Pris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362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Documents and Settings\Администратор\Мои документы\PICTURE\Mathem\Многогранники\Призма3\Pris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590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C:\Documents and Settings\Администратор\Мои документы\PICTURE\Mathem\Многогранники\Призма3\Prism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352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МНОГОГРАННИКИ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Пространственные </a:t>
            </a:r>
            <a:r>
              <a:rPr lang="ru-RU" altLang="ru-RU" sz="2200" dirty="0"/>
              <a:t>представления о многогранниках предполагают не только знание определений тех или иных многогранников, но и умения: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1</a:t>
            </a:r>
            <a:r>
              <a:rPr lang="ru-RU" altLang="ru-RU" sz="2200" dirty="0"/>
              <a:t>) среди моделей многогранников указывать многогранники данного типа;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2</a:t>
            </a:r>
            <a:r>
              <a:rPr lang="ru-RU" altLang="ru-RU" sz="2200" dirty="0"/>
              <a:t>) приводить примеры окружающих предметов, имеющих форму многогранников;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3</a:t>
            </a:r>
            <a:r>
              <a:rPr lang="ru-RU" altLang="ru-RU" sz="2200" dirty="0"/>
              <a:t>) распознавать изображения многогранников среди данных изображений пространственных фигур;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4</a:t>
            </a:r>
            <a:r>
              <a:rPr lang="ru-RU" altLang="ru-RU" sz="2200" dirty="0"/>
              <a:t>) изображать различные многогранники на бумаге;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5</a:t>
            </a:r>
            <a:r>
              <a:rPr lang="ru-RU" altLang="ru-RU" sz="2200" dirty="0"/>
              <a:t>) изготавливать модели многогранников;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6</a:t>
            </a:r>
            <a:r>
              <a:rPr lang="ru-RU" altLang="ru-RU" sz="2200" dirty="0"/>
              <a:t>) решать задачи на нахождение числа вершин, ребер и граней многогранников;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7</a:t>
            </a:r>
            <a:r>
              <a:rPr lang="ru-RU" altLang="ru-RU" sz="2200" dirty="0"/>
              <a:t>) приводить примеры многогранников с заданным числом вершин, ребер, граней. </a:t>
            </a:r>
          </a:p>
        </p:txBody>
      </p:sp>
    </p:spTree>
    <p:extLst>
      <p:ext uri="{BB962C8B-B14F-4D97-AF65-F5344CB8AC3E}">
        <p14:creationId xmlns:p14="http://schemas.microsoft.com/office/powerpoint/2010/main" val="35727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2. Являются </a:t>
            </a:r>
            <a:r>
              <a:rPr lang="ru-RU" altLang="ru-RU" dirty="0"/>
              <a:t>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pic>
        <p:nvPicPr>
          <p:cNvPr id="34821" name="Picture 10" descr="C:\Documents and Settings\Администратор\Мои документы\PICTURE\Mathem\Многогранники\Призма6\Pris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79600"/>
            <a:ext cx="3581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6400800" y="1524000"/>
          <a:ext cx="24907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Точечный рисунок" r:id="rId5" imgW="2114845" imgH="2142857" progId="Paint.Picture">
                  <p:embed/>
                </p:oleObj>
              </mc:Choice>
              <mc:Fallback>
                <p:oleObj name="Точечный рисунок" r:id="rId5" imgW="2114845" imgH="2142857" progId="Paint.Picture">
                  <p:embed/>
                  <p:pic>
                    <p:nvPicPr>
                      <p:cNvPr id="348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524000"/>
                        <a:ext cx="24907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3"/>
          <p:cNvGraphicFramePr>
            <a:graphicFrameLocks noChangeAspect="1"/>
          </p:cNvGraphicFramePr>
          <p:nvPr/>
        </p:nvGraphicFramePr>
        <p:xfrm>
          <a:off x="533400" y="1693863"/>
          <a:ext cx="239077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Точечный рисунок" r:id="rId7" imgW="2010056" imgH="1914286" progId="Paint.Picture">
                  <p:embed/>
                </p:oleObj>
              </mc:Choice>
              <mc:Fallback>
                <p:oleObj name="Точечный рисунок" r:id="rId7" imgW="2010056" imgH="1914286" progId="Paint.Picture">
                  <p:embed/>
                  <p:pic>
                    <p:nvPicPr>
                      <p:cNvPr id="348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3863"/>
                        <a:ext cx="2390775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3. Являются </a:t>
            </a:r>
            <a:r>
              <a:rPr lang="ru-RU" altLang="ru-RU" dirty="0"/>
              <a:t>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         а)                                б)                              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                      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endParaRPr lang="en-US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	 	в)                               г)</a:t>
            </a:r>
          </a:p>
        </p:txBody>
      </p:sp>
      <p:pic>
        <p:nvPicPr>
          <p:cNvPr id="35845" name="Picture 12" descr="C:\Documents and Settings\Администратор\Мои документы\PICTURE\Mathem\Многогранники\Антипризмы\Antipris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4083"/>
            <a:ext cx="2590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3" descr="C:\Documents and Settings\Администратор\Мои документы\PICTURE\Mathem\Многогранники\Антипризмы\Antiprism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34083"/>
            <a:ext cx="26114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7" descr="C:\Documents and Settings\Администратор\Мои документы\PICTURE\Mathem\Многогранники\Призма6\Prism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2062"/>
            <a:ext cx="217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0" descr="C:\Documents and Settings\Администратор\Мои документы\PICTURE\Mathem\Многогранники\Параллелепипед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9187"/>
            <a:ext cx="304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4.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треугольную призму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5. Изобразите </a:t>
            </a:r>
            <a:r>
              <a:rPr lang="ru-RU" altLang="ru-RU" dirty="0"/>
              <a:t>правильную </a:t>
            </a:r>
            <a:r>
              <a:rPr lang="ru-RU" altLang="ru-RU" dirty="0">
                <a:cs typeface="Times New Roman" panose="02020603050405020304" pitchFamily="18" charset="0"/>
              </a:rPr>
              <a:t>шестиугольную призму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6.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треугольной призмы. Изобразите всю призму.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9" name="Group 5"/>
          <p:cNvGrpSpPr>
            <a:grpSpLocks/>
          </p:cNvGrpSpPr>
          <p:nvPr/>
        </p:nvGrpSpPr>
        <p:grpSpPr bwMode="auto">
          <a:xfrm>
            <a:off x="355382" y="620688"/>
            <a:ext cx="6635750" cy="4724400"/>
            <a:chOff x="240" y="1056"/>
            <a:chExt cx="4180" cy="2976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7.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треугольной призмы. Изобразите всю призму.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4097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8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366659" y="692696"/>
            <a:ext cx="6711950" cy="4953000"/>
            <a:chOff x="240" y="912"/>
            <a:chExt cx="4228" cy="3120"/>
          </a:xfrm>
        </p:grpSpPr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3994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1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2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8.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ребра шестиугольной призмы. Изобразите всю призму.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381000" y="764704"/>
            <a:ext cx="6711950" cy="4724400"/>
            <a:chOff x="240" y="1056"/>
            <a:chExt cx="4228" cy="2976"/>
          </a:xfrm>
        </p:grpSpPr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05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КУБ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</a:rPr>
              <a:t>	Кубом</a:t>
            </a:r>
            <a:r>
              <a:rPr lang="ru-RU" altLang="ru-RU" dirty="0" smtClean="0"/>
              <a:t> </a:t>
            </a:r>
            <a:r>
              <a:rPr lang="ru-RU" altLang="ru-RU" dirty="0"/>
              <a:t>называется многогранник,</a:t>
            </a:r>
            <a:r>
              <a:rPr lang="en-US" altLang="ru-RU" dirty="0"/>
              <a:t> </a:t>
            </a:r>
            <a:r>
              <a:rPr lang="ru-RU" altLang="ru-RU" dirty="0"/>
              <a:t>поверхность которого состоит из шести квадратов.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рисунке </a:t>
            </a:r>
            <a:r>
              <a:rPr lang="ru-RU" altLang="ru-RU" dirty="0" smtClean="0"/>
              <a:t>представлены </a:t>
            </a:r>
            <a:r>
              <a:rPr lang="ru-RU" altLang="ru-RU" dirty="0"/>
              <a:t>несколько изображений куба.</a:t>
            </a:r>
          </a:p>
        </p:txBody>
      </p:sp>
      <p:pic>
        <p:nvPicPr>
          <p:cNvPr id="4100" name="Picture 6" descr="C:\Documents and Settings\Администратор\Мои документы\PICTURE\Mathem\Многогранники\Куб\Cub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:\Documents and Settings\Администратор\Мои документы\PICTURE\Mathem\Многогранники\Куб\Cub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:\Documents and Settings\Администратор\Мои документы\PICTURE\Mathem\Многогранники\Куб\Cub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667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C:\Documents and Settings\Администратор\Мои документы\PICTURE\Mathem\Многогранники\Куб\Cub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589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C:\Documents and Settings\Администратор\Мои документы\PICTURE\Mathem\Многогранники\Куб\Cube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5908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Documents and Settings\Администратор\Мои документы\PICTURE\Mathem\Многогранники\Куб\Cube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5130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9.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четыре ребра шестиугольной призмы. Изобразите всю призму.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288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3" name="Group 5"/>
          <p:cNvGrpSpPr>
            <a:grpSpLocks/>
          </p:cNvGrpSpPr>
          <p:nvPr/>
        </p:nvGrpSpPr>
        <p:grpSpPr bwMode="auto">
          <a:xfrm>
            <a:off x="381000" y="980728"/>
            <a:ext cx="6670675" cy="4572000"/>
            <a:chOff x="240" y="1152"/>
            <a:chExt cx="4202" cy="2880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115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99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10. Сколько </a:t>
            </a:r>
            <a:r>
              <a:rPr lang="ru-RU" altLang="ru-RU" dirty="0"/>
              <a:t>вершин (В), ребер (Р) и граней (Г) имеет: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В = 6, Р = 9, Г = 5.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</a:t>
            </a:r>
            <a:r>
              <a:rPr lang="ru-RU" altLang="ru-RU"/>
              <a:t>треугольная призма?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105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б) В = 8, Р = 12, Г = 6.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105400" y="2590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в) В = 10, Р = 15, Г = 7.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105400" y="312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г) В = 12, Р = 18, Г = 8.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</a:t>
            </a:r>
            <a:r>
              <a:rPr lang="ru-RU" altLang="ru-RU"/>
              <a:t>четырехугольная призма?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</a:t>
            </a:r>
            <a:r>
              <a:rPr lang="ru-RU" altLang="ru-RU"/>
              <a:t>пятиугольная призма?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609600" y="3200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</a:t>
            </a:r>
            <a:r>
              <a:rPr lang="ru-RU" altLang="ru-RU"/>
              <a:t>шестиугольная призма</a:t>
            </a:r>
            <a:r>
              <a:rPr lang="ru-RU" altLang="ru-RU">
                <a:cs typeface="Times New Roman" panose="02020603050405020304" pitchFamily="18" charset="0"/>
              </a:rPr>
              <a:t>?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9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  <p:bldP spid="152581" grpId="0" autoUpdateAnimBg="0"/>
      <p:bldP spid="152582" grpId="0" autoUpdateAnimBg="0"/>
      <p:bldP spid="152583" grpId="0" autoUpdateAnimBg="0"/>
      <p:bldP spid="152584" grpId="0" autoUpdateAnimBg="0"/>
      <p:bldP spid="152585" grpId="0" autoUpdateAnimBg="0"/>
      <p:bldP spid="152586" grpId="0" autoUpdateAnimBg="0"/>
      <p:bldP spid="15258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11. Существует </a:t>
            </a:r>
            <a:r>
              <a:rPr lang="ru-RU" altLang="ru-RU" dirty="0">
                <a:cs typeface="Times New Roman" panose="02020603050405020304" pitchFamily="18" charset="0"/>
              </a:rPr>
              <a:t>ли призма, которая имеет: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486400" y="160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Нет</a:t>
            </a:r>
            <a:r>
              <a:rPr lang="ru-RU" altLang="ru-RU"/>
              <a:t>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752600" y="160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4 ребра</a:t>
            </a:r>
            <a:r>
              <a:rPr lang="ru-RU" altLang="ru-RU"/>
              <a:t>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5486400" y="213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5486400" y="2590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Да.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54864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а.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1752600" y="2133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6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1752600" y="266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12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17526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21 ребро?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  <p:bldP spid="181253" grpId="0" autoUpdateAnimBg="0"/>
      <p:bldP spid="181254" grpId="0" autoUpdateAnimBg="0"/>
      <p:bldP spid="181255" grpId="0" autoUpdateAnimBg="0"/>
      <p:bldP spid="181256" grpId="0" autoUpdateAnimBg="0"/>
      <p:bldP spid="181257" grpId="0" autoUpdateAnimBg="0"/>
      <p:bldP spid="181258" grpId="0" autoUpdateAnimBg="0"/>
      <p:bldP spid="18125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12. Какой 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лежит в основании призмы, которая имеет:</a:t>
            </a:r>
            <a:endParaRPr lang="ru-RU" altLang="ru-RU" dirty="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810000" y="2133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Шестиугольник</a:t>
            </a:r>
            <a:r>
              <a:rPr lang="ru-RU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18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24 вершины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858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36 граней?</a:t>
            </a:r>
            <a:endParaRPr lang="ru-RU" altLang="ru-RU"/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венадцатиугольник</a:t>
            </a:r>
            <a:r>
              <a:rPr lang="ru-RU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3886200" y="3352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Т</a:t>
            </a:r>
            <a:r>
              <a:rPr lang="ru-RU" altLang="ru-RU">
                <a:cs typeface="Times New Roman" panose="02020603050405020304" pitchFamily="18" charset="0"/>
              </a:rPr>
              <a:t>ридцатичетырёхугольник.</a:t>
            </a:r>
          </a:p>
        </p:txBody>
      </p:sp>
    </p:spTree>
    <p:extLst>
      <p:ext uri="{BB962C8B-B14F-4D97-AF65-F5344CB8AC3E}">
        <p14:creationId xmlns:p14="http://schemas.microsoft.com/office/powerpoint/2010/main" val="1943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  <p:bldP spid="154630" grpId="0" autoUpdateAnimBg="0"/>
      <p:bldP spid="154631" grpId="0" autoUpdateAnimBg="0"/>
      <p:bldP spid="154632" grpId="0" autoUpdateAnimBg="0"/>
      <p:bldP spid="15463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3300"/>
                </a:solidFill>
              </a:rPr>
              <a:t>Развёртка призмы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На рисунке показаны развертки треугольной и шестиугольной правильных призм.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971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4991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13. Укажите </a:t>
            </a:r>
            <a:r>
              <a:rPr lang="ru-RU" altLang="ru-RU" dirty="0">
                <a:cs typeface="Times New Roman" panose="02020603050405020304" pitchFamily="18" charset="0"/>
              </a:rPr>
              <a:t>развертки </a:t>
            </a:r>
            <a:r>
              <a:rPr lang="ru-RU" altLang="ru-RU" dirty="0"/>
              <a:t>треугольной призмы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0" y="5791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а),</a:t>
            </a:r>
            <a:r>
              <a:rPr lang="ru-RU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б), в), д), ж)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49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ПИРАМИДА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>
                <a:solidFill>
                  <a:srgbClr val="FF3300"/>
                </a:solidFill>
              </a:rPr>
              <a:t>	Пирамидой </a:t>
            </a:r>
            <a:r>
              <a:rPr lang="ru-RU" altLang="ru-RU" sz="2200" dirty="0"/>
              <a:t>называется многогранник, поверхность которого состоит из многоугольника, называемого основанием пирамиды, и треугольников с общей вершиной, называемых боковыми гранями пирамиды. Стороны боковых граней, не лежащие в основании, называются боковыми ребрами пирамиды. Общая вершина боковых граней называется вершиной пирамиды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 smtClean="0"/>
              <a:t>	Пирамида </a:t>
            </a:r>
            <a:r>
              <a:rPr lang="ru-RU" altLang="ru-RU" sz="2200" dirty="0"/>
              <a:t>называется </a:t>
            </a:r>
            <a:r>
              <a:rPr lang="en-US" altLang="ru-RU" sz="2200" i="1" dirty="0">
                <a:solidFill>
                  <a:srgbClr val="FF3300"/>
                </a:solidFill>
              </a:rPr>
              <a:t>n</a:t>
            </a:r>
            <a:r>
              <a:rPr lang="ru-RU" altLang="ru-RU" sz="2200" dirty="0">
                <a:solidFill>
                  <a:srgbClr val="FF3300"/>
                </a:solidFill>
              </a:rPr>
              <a:t>-угольной</a:t>
            </a:r>
            <a:r>
              <a:rPr lang="ru-RU" altLang="ru-RU" sz="2200" dirty="0"/>
              <a:t>, если ее основанием является </a:t>
            </a:r>
            <a:r>
              <a:rPr lang="en-US" altLang="ru-RU" sz="2200" i="1" dirty="0"/>
              <a:t>n</a:t>
            </a:r>
            <a:r>
              <a:rPr lang="ru-RU" altLang="ru-RU" sz="2200" dirty="0"/>
              <a:t>-угольник.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018044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dirty="0"/>
              <a:t>На рисунке изображен</a:t>
            </a:r>
            <a:r>
              <a:rPr lang="en-US" altLang="ru-RU" sz="2200" dirty="0"/>
              <a:t>s</a:t>
            </a:r>
            <a:r>
              <a:rPr lang="ru-RU" altLang="ru-RU" sz="2200" dirty="0"/>
              <a:t>ы треугольная, четырехугольная, пятиугольная и шестиугольная пирамиды. </a:t>
            </a:r>
          </a:p>
        </p:txBody>
      </p:sp>
      <p:graphicFrame>
        <p:nvGraphicFramePr>
          <p:cNvPr id="460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70582"/>
              </p:ext>
            </p:extLst>
          </p:nvPr>
        </p:nvGraphicFramePr>
        <p:xfrm>
          <a:off x="152400" y="3481574"/>
          <a:ext cx="2119313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Точечный рисунок" r:id="rId4" imgW="2523810" imgH="2847619" progId="Paint.Picture">
                  <p:embed/>
                </p:oleObj>
              </mc:Choice>
              <mc:Fallback>
                <p:oleObj name="Точечный рисунок" r:id="rId4" imgW="2523810" imgH="2847619" progId="Paint.Picture">
                  <p:embed/>
                  <p:pic>
                    <p:nvPicPr>
                      <p:cNvPr id="460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81574"/>
                        <a:ext cx="2119313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6109"/>
              </p:ext>
            </p:extLst>
          </p:nvPr>
        </p:nvGraphicFramePr>
        <p:xfrm>
          <a:off x="2362200" y="3420539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Точечный рисунок" r:id="rId6" imgW="3790476" imgH="2866667" progId="Paint.Picture">
                  <p:embed/>
                </p:oleObj>
              </mc:Choice>
              <mc:Fallback>
                <p:oleObj name="Точечный рисунок" r:id="rId6" imgW="3790476" imgH="2866667" progId="Paint.Picture">
                  <p:embed/>
                  <p:pic>
                    <p:nvPicPr>
                      <p:cNvPr id="460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0539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446687"/>
              </p:ext>
            </p:extLst>
          </p:nvPr>
        </p:nvGraphicFramePr>
        <p:xfrm>
          <a:off x="4419600" y="3420539"/>
          <a:ext cx="22225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Точечный рисунок" r:id="rId8" imgW="2362530" imgH="2572109" progId="Paint.Picture">
                  <p:embed/>
                </p:oleObj>
              </mc:Choice>
              <mc:Fallback>
                <p:oleObj name="Точечный рисунок" r:id="rId8" imgW="2362530" imgH="2572109" progId="Paint.Picture">
                  <p:embed/>
                  <p:pic>
                    <p:nvPicPr>
                      <p:cNvPr id="460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0539"/>
                        <a:ext cx="22225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12" descr="C:\Documents and Settings\Администратор\Мои документы\PICTURE\Mathem\Многогранники\Пирамиды\Pyramid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0539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ПРАВИЛЬНАЯ ПИРАМИДА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Пирамида </a:t>
            </a:r>
            <a:r>
              <a:rPr lang="ru-RU" altLang="ru-RU" dirty="0"/>
              <a:t>называется </a:t>
            </a:r>
            <a:r>
              <a:rPr lang="ru-RU" altLang="ru-RU" dirty="0">
                <a:solidFill>
                  <a:srgbClr val="FF3300"/>
                </a:solidFill>
              </a:rPr>
              <a:t>правильной</a:t>
            </a:r>
            <a:r>
              <a:rPr lang="ru-RU" altLang="ru-RU" dirty="0"/>
              <a:t>, если её основание – правильный многоугольник и все боковые ребра равны.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" y="42672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рисунках изображены правильная четырехугольная и правильная шестиугольная пирамиды. Их основания изображаются соответственно параллелограммом и шестиугольником, противоположные стороны которого равны и параллельны. </a:t>
            </a:r>
            <a:endParaRPr lang="ru-RU" altLang="ru-RU" baseline="-25000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9178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48456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1. Являются </a:t>
            </a:r>
            <a:r>
              <a:rPr lang="ru-RU" altLang="ru-RU" dirty="0"/>
              <a:t>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graphicFrame>
        <p:nvGraphicFramePr>
          <p:cNvPr id="48132" name="Object 9"/>
          <p:cNvGraphicFramePr>
            <a:graphicFrameLocks noChangeAspect="1"/>
          </p:cNvGraphicFramePr>
          <p:nvPr/>
        </p:nvGraphicFramePr>
        <p:xfrm>
          <a:off x="381000" y="1828800"/>
          <a:ext cx="2362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Точечный рисунок" r:id="rId4" imgW="2362530" imgH="2180952" progId="Paint.Picture">
                  <p:embed/>
                </p:oleObj>
              </mc:Choice>
              <mc:Fallback>
                <p:oleObj name="Точечный рисунок" r:id="rId4" imgW="2362530" imgH="2180952" progId="Paint.Picture">
                  <p:embed/>
                  <p:pic>
                    <p:nvPicPr>
                      <p:cNvPr id="481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23622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12" descr="C:\Documents and Settings\Администратор\Мои документы\PICTURE\Mathem\Многогранники\Пирамиды\Pyramid4''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2559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6" name="Text Box 18"/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а), б) Да; в) нет.</a:t>
            </a:r>
          </a:p>
        </p:txBody>
      </p:sp>
      <p:graphicFrame>
        <p:nvGraphicFramePr>
          <p:cNvPr id="48135" name="Object 19"/>
          <p:cNvGraphicFramePr>
            <a:graphicFrameLocks noChangeAspect="1"/>
          </p:cNvGraphicFramePr>
          <p:nvPr/>
        </p:nvGraphicFramePr>
        <p:xfrm>
          <a:off x="6324600" y="1600200"/>
          <a:ext cx="23018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Точечный рисунок" r:id="rId7" imgW="3180952" imgH="3266667" progId="Paint.Picture">
                  <p:embed/>
                </p:oleObj>
              </mc:Choice>
              <mc:Fallback>
                <p:oleObj name="Точечный рисунок" r:id="rId7" imgW="3180952" imgH="3266667" progId="Paint.Picture">
                  <p:embed/>
                  <p:pic>
                    <p:nvPicPr>
                      <p:cNvPr id="481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23018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8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Изображение куба</a:t>
            </a:r>
          </a:p>
        </p:txBody>
      </p:sp>
      <p:pic>
        <p:nvPicPr>
          <p:cNvPr id="512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Обычно </a:t>
            </a:r>
            <a:r>
              <a:rPr lang="ru-RU" altLang="ru-RU" dirty="0"/>
              <a:t>куб изображается так, как показано на рисунке. А именно, рисуется квадрат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ru-RU" altLang="ru-RU" dirty="0"/>
              <a:t>изображающий одну из граней куба, и равный ему квадрат </a:t>
            </a:r>
            <a:r>
              <a:rPr lang="en-US" altLang="ru-RU" i="1" dirty="0"/>
              <a:t>DCC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dirty="0"/>
              <a:t>, стороны которого параллельны соответствующим сторонам квадрата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. </a:t>
            </a:r>
            <a:r>
              <a:rPr lang="ru-RU" altLang="ru-RU" dirty="0"/>
              <a:t>Соответствующие вершины этих квадратов соединяются отрезками. Отрезки, изображающие невидимые ребра куба, проводятся пунктиром.</a:t>
            </a:r>
          </a:p>
        </p:txBody>
      </p:sp>
    </p:spTree>
    <p:extLst>
      <p:ext uri="{BB962C8B-B14F-4D97-AF65-F5344CB8AC3E}">
        <p14:creationId xmlns:p14="http://schemas.microsoft.com/office/powerpoint/2010/main" val="13831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2. Являются </a:t>
            </a:r>
            <a:r>
              <a:rPr lang="ru-RU" altLang="ru-RU" dirty="0"/>
              <a:t>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а), б) Да; в) нет.</a:t>
            </a:r>
          </a:p>
        </p:txBody>
      </p:sp>
      <p:pic>
        <p:nvPicPr>
          <p:cNvPr id="49157" name="Picture 9" descr="C:\Documents and Settings\Администратор\Мои документы\PICTURE\Mathem\Многогранники\Параллелепипед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09800"/>
            <a:ext cx="29194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" descr="C:\Documents and Settings\Администратор\Мои документы\PICTURE\Mathem\Многогранники\Пирамиды\Pyrami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C:\Documents and Settings\Администратор\Мои документы\PICTURE\Mathem\Многогранники\Пирамиды\Pyramid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209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3. Изобразите </a:t>
            </a:r>
            <a:r>
              <a:rPr lang="ru-RU" altLang="ru-RU" dirty="0"/>
              <a:t>правильную </a:t>
            </a:r>
            <a:r>
              <a:rPr lang="ru-RU" altLang="ru-RU" dirty="0">
                <a:cs typeface="Times New Roman" panose="02020603050405020304" pitchFamily="18" charset="0"/>
              </a:rPr>
              <a:t>четырехугольную пирамиду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4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4. Изобразите </a:t>
            </a:r>
            <a:r>
              <a:rPr lang="ru-RU" altLang="ru-RU" dirty="0"/>
              <a:t>правильную шести</a:t>
            </a:r>
            <a:r>
              <a:rPr lang="ru-RU" altLang="ru-RU" dirty="0">
                <a:cs typeface="Times New Roman" panose="02020603050405020304" pitchFamily="18" charset="0"/>
              </a:rPr>
              <a:t>угольную пирамиду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5.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четырехугольной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9512" y="692696"/>
            <a:ext cx="6626225" cy="3913188"/>
            <a:chOff x="381000" y="1981200"/>
            <a:chExt cx="6626225" cy="3913188"/>
          </a:xfrm>
        </p:grpSpPr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381000" y="5410200"/>
              <a:ext cx="419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22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981200"/>
              <a:ext cx="4797425" cy="391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11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6.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три ребра четырехугольной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7" name="Group 5"/>
          <p:cNvGrpSpPr>
            <a:grpSpLocks/>
          </p:cNvGrpSpPr>
          <p:nvPr/>
        </p:nvGrpSpPr>
        <p:grpSpPr bwMode="auto">
          <a:xfrm>
            <a:off x="359646" y="764704"/>
            <a:ext cx="6626225" cy="3913188"/>
            <a:chOff x="240" y="1344"/>
            <a:chExt cx="4174" cy="2465"/>
          </a:xfrm>
        </p:grpSpPr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32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344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7.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</a:t>
            </a:r>
            <a:r>
              <a:rPr lang="ru-RU" altLang="ru-RU" dirty="0"/>
              <a:t>четыре</a:t>
            </a:r>
            <a:r>
              <a:rPr lang="ru-RU" altLang="ru-RU" dirty="0">
                <a:cs typeface="Times New Roman" panose="02020603050405020304" pitchFamily="18" charset="0"/>
              </a:rPr>
              <a:t> ребра </a:t>
            </a:r>
            <a:r>
              <a:rPr lang="ru-RU" altLang="ru-RU" dirty="0"/>
              <a:t>шести</a:t>
            </a:r>
            <a:r>
              <a:rPr lang="ru-RU" altLang="ru-RU" dirty="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5" name="Group 5"/>
          <p:cNvGrpSpPr>
            <a:grpSpLocks/>
          </p:cNvGrpSpPr>
          <p:nvPr/>
        </p:nvGrpSpPr>
        <p:grpSpPr bwMode="auto">
          <a:xfrm>
            <a:off x="251520" y="836712"/>
            <a:ext cx="6635750" cy="4038600"/>
            <a:chOff x="240" y="1200"/>
            <a:chExt cx="4180" cy="2544"/>
          </a:xfrm>
        </p:grpSpPr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42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29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5496" y="914400"/>
            <a:ext cx="9108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8. На  </a:t>
            </a:r>
            <a:r>
              <a:rPr lang="ru-RU" altLang="ru-RU" dirty="0">
                <a:cs typeface="Times New Roman" panose="02020603050405020304" pitchFamily="18" charset="0"/>
              </a:rPr>
              <a:t>рисунке изображены </a:t>
            </a:r>
            <a:r>
              <a:rPr lang="ru-RU" altLang="ru-RU" dirty="0"/>
              <a:t>четыре</a:t>
            </a:r>
            <a:r>
              <a:rPr lang="ru-RU" altLang="ru-RU" dirty="0">
                <a:cs typeface="Times New Roman" panose="02020603050405020304" pitchFamily="18" charset="0"/>
              </a:rPr>
              <a:t> ребра </a:t>
            </a:r>
            <a:r>
              <a:rPr lang="ru-RU" altLang="ru-RU" dirty="0"/>
              <a:t>шести</a:t>
            </a:r>
            <a:r>
              <a:rPr lang="ru-RU" altLang="ru-RU" dirty="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57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рисунках показаны несколько изображений куба.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На </a:t>
            </a:r>
            <a:r>
              <a:rPr lang="ru-RU" altLang="ru-RU" dirty="0">
                <a:cs typeface="Times New Roman" panose="02020603050405020304" pitchFamily="18" charset="0"/>
              </a:rPr>
              <a:t>рисунке а) мы смотрим на куб сверху и справа; б) сверху и слева; в) снизу и справа; г) снизу и слева.</a:t>
            </a:r>
            <a:r>
              <a:rPr lang="ru-RU" altLang="ru-RU" dirty="0"/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81501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3" name="Group 5"/>
          <p:cNvGrpSpPr>
            <a:grpSpLocks/>
          </p:cNvGrpSpPr>
          <p:nvPr/>
        </p:nvGrpSpPr>
        <p:grpSpPr bwMode="auto">
          <a:xfrm>
            <a:off x="381000" y="548680"/>
            <a:ext cx="6711950" cy="4038600"/>
            <a:chOff x="240" y="1200"/>
            <a:chExt cx="4228" cy="2544"/>
          </a:xfrm>
        </p:grpSpPr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6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9. Сколько </a:t>
            </a:r>
            <a:r>
              <a:rPr lang="ru-RU" altLang="ru-RU" dirty="0"/>
              <a:t>вершин (В), ребер (Р) и граней (Г) имеет: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В = 4, Р = 6, Г = 4.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</a:t>
            </a:r>
            <a:r>
              <a:rPr lang="ru-RU" altLang="ru-RU"/>
              <a:t>треугольная пирамида?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105400" y="2133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б) В = 5, Р = 8, Г = 5.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105400" y="2667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в) В = 6, Р = 10, Г = 6.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5105400" y="3200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г) В = 7, Р = 12, Г = 7.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533400" y="2133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</a:t>
            </a:r>
            <a:r>
              <a:rPr lang="ru-RU" altLang="ru-RU"/>
              <a:t>четырехугольная пирамида?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</a:t>
            </a:r>
            <a:r>
              <a:rPr lang="ru-RU" altLang="ru-RU"/>
              <a:t>пятиугольная пирамида?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09600" y="3200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</a:t>
            </a:r>
            <a:r>
              <a:rPr lang="ru-RU" altLang="ru-RU"/>
              <a:t>шестиугольная пирамида</a:t>
            </a:r>
            <a:r>
              <a:rPr lang="ru-RU" altLang="ru-RU"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13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  <p:bldP spid="183301" grpId="0" autoUpdateAnimBg="0"/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10. Существует </a:t>
            </a:r>
            <a:r>
              <a:rPr lang="ru-RU" altLang="ru-RU" dirty="0">
                <a:cs typeface="Times New Roman" panose="02020603050405020304" pitchFamily="18" charset="0"/>
              </a:rPr>
              <a:t>ли пирамида, которая имеет: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10 ребер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600200" y="243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6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600200" y="3124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24 ребра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1600200" y="3657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33 ребра? </a:t>
            </a:r>
            <a:endParaRPr lang="ru-RU" altLang="ru-RU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5410200" y="182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5410200" y="236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5410200" y="2971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5410200" y="3581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</a:t>
            </a:r>
            <a:r>
              <a:rPr lang="ru-RU" altLang="ru-RU">
                <a:cs typeface="Times New Roman" panose="02020603050405020304" pitchFamily="18" charset="0"/>
              </a:rPr>
              <a:t>ет.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3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  <p:bldP spid="173067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11. Какой 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лежит в основании пирамиды, которая имеет: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4191000" y="3505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59-</a:t>
            </a:r>
            <a:r>
              <a:rPr lang="ru-RU" altLang="ru-RU">
                <a:cs typeface="Times New Roman" panose="02020603050405020304" pitchFamily="18" charset="0"/>
              </a:rPr>
              <a:t>угольник.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371600" y="2209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8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295400" y="2895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22 вершины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295400" y="3581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60 граней?</a:t>
            </a:r>
            <a:endParaRPr lang="ru-RU" altLang="ru-RU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4191000" y="2209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cs typeface="Times New Roman" panose="02020603050405020304" pitchFamily="18" charset="0"/>
              </a:rPr>
              <a:t>4-</a:t>
            </a:r>
            <a:r>
              <a:rPr lang="ru-RU" altLang="ru-RU"/>
              <a:t>у</a:t>
            </a:r>
            <a:r>
              <a:rPr lang="ru-RU" altLang="ru-RU">
                <a:cs typeface="Times New Roman" panose="02020603050405020304" pitchFamily="18" charset="0"/>
              </a:rPr>
              <a:t>гольник</a:t>
            </a:r>
            <a:r>
              <a:rPr lang="ru-RU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4191000" y="2819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21-у</a:t>
            </a:r>
            <a:r>
              <a:rPr lang="ru-RU" altLang="ru-RU">
                <a:cs typeface="Times New Roman" panose="02020603050405020304" pitchFamily="18" charset="0"/>
              </a:rPr>
              <a:t>гольник</a:t>
            </a:r>
            <a:r>
              <a:rPr lang="ru-RU" alt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0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autoUpdateAnimBg="0"/>
      <p:bldP spid="175109" grpId="0" autoUpdateAnimBg="0"/>
      <p:bldP spid="175110" grpId="0" autoUpdateAnimBg="0"/>
      <p:bldP spid="175111" grpId="0" autoUpdateAnimBg="0"/>
      <p:bldP spid="175112" grpId="0" autoUpdateAnimBg="0"/>
      <p:bldP spid="175113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3300"/>
                </a:solidFill>
              </a:rPr>
              <a:t>Развёртка пирамиды</a:t>
            </a:r>
            <a:endParaRPr lang="ru-RU" altLang="ru-RU" sz="3200" dirty="0">
              <a:solidFill>
                <a:srgbClr val="FF3300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На рисунке показаны развертки треугольной и шестиугольной правильных пирамид.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487863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259138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1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12. Укажите </a:t>
            </a:r>
            <a:r>
              <a:rPr lang="ru-RU" altLang="ru-RU" dirty="0">
                <a:cs typeface="Times New Roman" panose="02020603050405020304" pitchFamily="18" charset="0"/>
              </a:rPr>
              <a:t>развертки </a:t>
            </a:r>
            <a:r>
              <a:rPr lang="ru-RU" altLang="ru-RU" dirty="0"/>
              <a:t>четырехугольной пирамиды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0" y="57912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а),</a:t>
            </a:r>
            <a:r>
              <a:rPr lang="ru-RU" altLang="ru-RU">
                <a:solidFill>
                  <a:srgbClr val="FF3300"/>
                </a:solidFill>
              </a:rPr>
              <a:t> </a:t>
            </a:r>
            <a:r>
              <a:rPr lang="ru-RU" altLang="ru-RU"/>
              <a:t>б), д), е)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162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 smtClean="0"/>
              <a:t>	13*. Нарисуйте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какую-нибудь</a:t>
            </a:r>
            <a:r>
              <a:rPr lang="ru-RU" altLang="ru-RU" dirty="0">
                <a:cs typeface="Times New Roman" panose="02020603050405020304" pitchFamily="18" charset="0"/>
              </a:rPr>
              <a:t> развертк</a:t>
            </a:r>
            <a:r>
              <a:rPr lang="ru-RU" altLang="ru-RU" dirty="0"/>
              <a:t>у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многогранника, изображенного на рисунке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6788" name="Picture 4" descr="C:\Documents and Settings\Администратор\Мои документы\PICTURE\Mathem\Многогранники\Параллелепипед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956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92" name="Group 8"/>
          <p:cNvGrpSpPr>
            <a:grpSpLocks/>
          </p:cNvGrpSpPr>
          <p:nvPr/>
        </p:nvGrpSpPr>
        <p:grpSpPr bwMode="auto">
          <a:xfrm>
            <a:off x="2483767" y="1484784"/>
            <a:ext cx="4550593" cy="4104456"/>
            <a:chOff x="2832" y="1008"/>
            <a:chExt cx="2448" cy="2208"/>
          </a:xfrm>
        </p:grpSpPr>
        <p:sp>
          <p:nvSpPr>
            <p:cNvPr id="246790" name="Text Box 6"/>
            <p:cNvSpPr txBox="1">
              <a:spLocks noChangeArrowheads="1"/>
            </p:cNvSpPr>
            <p:nvPr/>
          </p:nvSpPr>
          <p:spPr bwMode="auto">
            <a:xfrm>
              <a:off x="2928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ru-RU" altLang="ru-RU"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4679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008"/>
              <a:ext cx="2448" cy="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3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FF3300"/>
                </a:solidFill>
              </a:rPr>
              <a:t>ПРАВИЛЬНЫЕ МНОГОГРАННИКИ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dirty="0" smtClean="0"/>
              <a:t>	Правильные </a:t>
            </a:r>
            <a:r>
              <a:rPr lang="ru-RU" altLang="ru-RU" sz="2000" dirty="0"/>
              <a:t>многогранники были известны еще в древней Греции. Пифагор и его ученики</a:t>
            </a:r>
            <a:r>
              <a:rPr lang="ru-RU" altLang="ru-RU" sz="2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считали, что все состоит из атомов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dirty="0"/>
              <a:t>имеющих форму правильных многогранников. В частности, атомы </a:t>
            </a:r>
            <a:r>
              <a:rPr lang="ru-RU" altLang="ru-RU" sz="2000" dirty="0">
                <a:cs typeface="Times New Roman" panose="02020603050405020304" pitchFamily="18" charset="0"/>
              </a:rPr>
              <a:t>ог</a:t>
            </a:r>
            <a:r>
              <a:rPr lang="ru-RU" altLang="ru-RU" sz="2000" dirty="0"/>
              <a:t>ня имеют форму </a:t>
            </a:r>
            <a:r>
              <a:rPr lang="ru-RU" altLang="ru-RU" sz="2000" dirty="0">
                <a:cs typeface="Times New Roman" panose="02020603050405020304" pitchFamily="18" charset="0"/>
              </a:rPr>
              <a:t>тетраэдр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(его гранями являются четыре правильных треугольника</a:t>
            </a:r>
            <a:r>
              <a:rPr lang="ru-RU" altLang="ru-RU" sz="2000" dirty="0"/>
              <a:t> (рис.</a:t>
            </a:r>
            <a:r>
              <a:rPr lang="ru-RU" altLang="ru-RU" sz="2000" dirty="0">
                <a:cs typeface="Times New Roman" panose="02020603050405020304" pitchFamily="18" charset="0"/>
              </a:rPr>
              <a:t> а); земл</a:t>
            </a:r>
            <a:r>
              <a:rPr lang="ru-RU" altLang="ru-RU" sz="2000" dirty="0"/>
              <a:t>и</a:t>
            </a:r>
            <a:r>
              <a:rPr lang="ru-RU" altLang="ru-RU" sz="2000" dirty="0">
                <a:cs typeface="Times New Roman" panose="02020603050405020304" pitchFamily="18" charset="0"/>
              </a:rPr>
              <a:t> - гексаэдр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(куб – многогранник, гранями которого являются шесть квадратов, рис. </a:t>
            </a:r>
            <a:r>
              <a:rPr lang="ru-RU" altLang="ru-RU" sz="2000" dirty="0"/>
              <a:t>б</a:t>
            </a:r>
            <a:r>
              <a:rPr lang="ru-RU" altLang="ru-RU" sz="2000" dirty="0">
                <a:cs typeface="Times New Roman" panose="02020603050405020304" pitchFamily="18" charset="0"/>
              </a:rPr>
              <a:t>); воздух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– октаэдр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(его гранями являются восемь правильных треугольников, рис. </a:t>
            </a:r>
            <a:r>
              <a:rPr lang="ru-RU" altLang="ru-RU" sz="2000" dirty="0"/>
              <a:t>в</a:t>
            </a:r>
            <a:r>
              <a:rPr lang="ru-RU" altLang="ru-RU" sz="2000" dirty="0">
                <a:cs typeface="Times New Roman" panose="02020603050405020304" pitchFamily="18" charset="0"/>
              </a:rPr>
              <a:t>); вод</a:t>
            </a:r>
            <a:r>
              <a:rPr lang="ru-RU" altLang="ru-RU" sz="2000" dirty="0"/>
              <a:t>ы</a:t>
            </a:r>
            <a:r>
              <a:rPr lang="ru-RU" altLang="ru-RU" sz="2000" dirty="0">
                <a:cs typeface="Times New Roman" panose="02020603050405020304" pitchFamily="18" charset="0"/>
              </a:rPr>
              <a:t> – икосаэдр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(его гранями являются двадцать правильных треугольников, рис. </a:t>
            </a:r>
            <a:r>
              <a:rPr lang="ru-RU" altLang="ru-RU" sz="2000" dirty="0"/>
              <a:t>г</a:t>
            </a:r>
            <a:r>
              <a:rPr lang="ru-RU" altLang="ru-RU" sz="2000" dirty="0">
                <a:cs typeface="Times New Roman" panose="02020603050405020304" pitchFamily="18" charset="0"/>
              </a:rPr>
              <a:t>); вся Вселенная, по мнению древних, имела форму додекаэдра (его гранями являются двенадцать правильных пятиугольников, рис. д).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81600" y="3551099"/>
            <a:ext cx="3962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Названия многогранников тоже имеют древнегреческое происхождение. В переводе с греческого: "Тетра" - четыре; "</a:t>
            </a:r>
            <a:r>
              <a:rPr lang="ru-RU" altLang="ru-RU" sz="2000" dirty="0" err="1">
                <a:cs typeface="Times New Roman" panose="02020603050405020304" pitchFamily="18" charset="0"/>
              </a:rPr>
              <a:t>Гекса</a:t>
            </a:r>
            <a:r>
              <a:rPr lang="ru-RU" altLang="ru-RU" sz="2000" dirty="0">
                <a:cs typeface="Times New Roman" panose="02020603050405020304" pitchFamily="18" charset="0"/>
              </a:rPr>
              <a:t>" - шесть; "Окто" - восемь; "</a:t>
            </a:r>
            <a:r>
              <a:rPr lang="ru-RU" altLang="ru-RU" sz="2000" dirty="0" err="1">
                <a:cs typeface="Times New Roman" panose="02020603050405020304" pitchFamily="18" charset="0"/>
              </a:rPr>
              <a:t>Икоси</a:t>
            </a:r>
            <a:r>
              <a:rPr lang="ru-RU" altLang="ru-RU" sz="2000" dirty="0">
                <a:cs typeface="Times New Roman" panose="02020603050405020304" pitchFamily="18" charset="0"/>
              </a:rPr>
              <a:t>" - двадцать, "</a:t>
            </a:r>
            <a:r>
              <a:rPr lang="ru-RU" altLang="ru-RU" sz="2000" dirty="0" err="1">
                <a:cs typeface="Times New Roman" panose="02020603050405020304" pitchFamily="18" charset="0"/>
              </a:rPr>
              <a:t>Додека</a:t>
            </a:r>
            <a:r>
              <a:rPr lang="ru-RU" altLang="ru-RU" sz="2000" dirty="0">
                <a:cs typeface="Times New Roman" panose="02020603050405020304" pitchFamily="18" charset="0"/>
              </a:rPr>
              <a:t>" - двенадцать. "</a:t>
            </a:r>
            <a:r>
              <a:rPr lang="ru-RU" altLang="ru-RU" sz="2000" dirty="0" err="1">
                <a:cs typeface="Times New Roman" panose="02020603050405020304" pitchFamily="18" charset="0"/>
              </a:rPr>
              <a:t>Эдра</a:t>
            </a:r>
            <a:r>
              <a:rPr lang="ru-RU" altLang="ru-RU" sz="2000" dirty="0">
                <a:cs typeface="Times New Roman" panose="02020603050405020304" pitchFamily="18" charset="0"/>
              </a:rPr>
              <a:t>" - грань.</a:t>
            </a:r>
            <a:endParaRPr lang="ru-RU" alt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724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FF3300"/>
                </a:solidFill>
              </a:rPr>
              <a:t>МОДЕЛИРОВАНИЕ ПРАВИЛЬНЫХ МНОГОГРАННИКОВ</a:t>
            </a:r>
          </a:p>
        </p:txBody>
      </p:sp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0" y="1752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Для </a:t>
            </a:r>
            <a:r>
              <a:rPr lang="ru-RU" altLang="ru-RU" dirty="0"/>
              <a:t>изготовления моделей октаэдра и икосаэдра нужно вырезать соответственно 8 и 20 равных правильных треугольников с клапанами и склеить их по соответствующим клапанам.</a:t>
            </a:r>
          </a:p>
        </p:txBody>
      </p:sp>
      <p:sp>
        <p:nvSpPr>
          <p:cNvPr id="4100" name="Text Box 1028"/>
          <p:cNvSpPr txBox="1">
            <a:spLocks noChangeArrowheads="1"/>
          </p:cNvSpPr>
          <p:nvPr/>
        </p:nvSpPr>
        <p:spPr bwMode="auto">
          <a:xfrm>
            <a:off x="0" y="2971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Для </a:t>
            </a:r>
            <a:r>
              <a:rPr lang="ru-RU" altLang="ru-RU" dirty="0"/>
              <a:t>изготовления модели додекаэдра нужно вырезать двенадцать равных правильных пятиугольников с клапанами, как показано на рисунке, и склеить их по соответствующим клапанам.</a:t>
            </a:r>
          </a:p>
        </p:txBody>
      </p:sp>
      <p:pic>
        <p:nvPicPr>
          <p:cNvPr id="4101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61189"/>
            <a:ext cx="2436813" cy="23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740764"/>
            <a:ext cx="2137434" cy="174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1032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Для </a:t>
            </a:r>
            <a:r>
              <a:rPr lang="ru-RU" altLang="ru-RU" dirty="0"/>
              <a:t>изготовления модели куба нужно вырезать шесть квадратов с клапанами, как показано на рисунке и склеить их по соответствующим клапанам.</a:t>
            </a:r>
          </a:p>
        </p:txBody>
      </p:sp>
      <p:pic>
        <p:nvPicPr>
          <p:cNvPr id="4104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36864"/>
            <a:ext cx="1733619" cy="17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45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1.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куб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данному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КОНСТРУКТОР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Модели </a:t>
            </a:r>
            <a:r>
              <a:rPr lang="ru-RU" altLang="ru-RU" dirty="0">
                <a:cs typeface="Times New Roman" panose="02020603050405020304" pitchFamily="18" charset="0"/>
              </a:rPr>
              <a:t>правильных многогранников можно изготовлять с помощью конструктора, состоящего из многоугольников, сделанных из плотного материала с отгибающимися клапанами и резиновых колечек - основной крепежной детали конструктора. </a:t>
            </a:r>
          </a:p>
        </p:txBody>
      </p:sp>
      <p:pic>
        <p:nvPicPr>
          <p:cNvPr id="512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1148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4495800" y="2209800"/>
            <a:ext cx="4648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Подбирая </a:t>
            </a:r>
            <a:r>
              <a:rPr lang="ru-RU" altLang="ru-RU" dirty="0">
                <a:cs typeface="Times New Roman" panose="02020603050405020304" pitchFamily="18" charset="0"/>
              </a:rPr>
              <a:t>соответствующим образом многоугольники в качестве граней многогранника и скрепляя их резиновыми колечками, можно получать модели различных правильных многогранников. Для того чтобы колечки лучше держались и не мешали друг другу, уголки многоугольников в конструкторе можно немного обрезать, как показано на рисунке.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8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ТЕТРАЭДР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Наиболее </a:t>
            </a:r>
            <a:r>
              <a:rPr lang="ru-RU" altLang="ru-RU" dirty="0">
                <a:cs typeface="Times New Roman" panose="02020603050405020304" pitchFamily="18" charset="0"/>
              </a:rPr>
              <a:t>простым правильным многогранником является треугольная пирамида, грани которой правильные треугольники. В каждой ее вершине сходится по три грани. Имея всего четыре грани, этот многогранник называется также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тетраэдром</a:t>
            </a:r>
            <a:r>
              <a:rPr lang="ru-RU" altLang="ru-RU" dirty="0">
                <a:cs typeface="Times New Roman" panose="02020603050405020304" pitchFamily="18" charset="0"/>
              </a:rPr>
              <a:t>, что в переводе с греческого языка означает четырехгранник.</a:t>
            </a:r>
            <a:endParaRPr lang="ru-RU" alt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1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На </a:t>
            </a:r>
            <a:r>
              <a:rPr lang="ru-RU" altLang="ru-RU" sz="2800" dirty="0"/>
              <a:t>клетчатой бумаге изобразите тетраэдр, аналогично показанному на рисунке.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КУБ (ГЕКСАЭДР)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Многогранник</a:t>
            </a:r>
            <a:r>
              <a:rPr lang="ru-RU" altLang="ru-RU" sz="2800" dirty="0">
                <a:cs typeface="Times New Roman" panose="02020603050405020304" pitchFamily="18" charset="0"/>
              </a:rPr>
              <a:t>, гранями которого являются </a:t>
            </a:r>
            <a:r>
              <a:rPr lang="ru-RU" altLang="ru-RU" sz="2800" dirty="0"/>
              <a:t>квадраты</a:t>
            </a:r>
            <a:r>
              <a:rPr lang="ru-RU" altLang="ru-RU" sz="2800" dirty="0">
                <a:cs typeface="Times New Roman" panose="02020603050405020304" pitchFamily="18" charset="0"/>
              </a:rPr>
              <a:t> и в каждой вершине сходится три грани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кубом или гексаэдром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4" descr="C:\Documents and Settings\Администратор\Мои документы\PICTURE\Maple\ПравМног\Cub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9144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На </a:t>
            </a:r>
            <a:r>
              <a:rPr lang="ru-RU" altLang="ru-RU" sz="2800" dirty="0"/>
              <a:t>клетчатой бумаге изобразите куб, аналогично показанному на рисунке.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ОКТАЭДР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Многогранник</a:t>
            </a:r>
            <a:r>
              <a:rPr lang="ru-RU" altLang="ru-RU" sz="2800" dirty="0">
                <a:cs typeface="Times New Roman" panose="02020603050405020304" pitchFamily="18" charset="0"/>
              </a:rPr>
              <a:t>, гранями которого являются правильные треугольники и в каждой вершине сходится четыре грани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октаэдром.</a:t>
            </a:r>
          </a:p>
        </p:txBody>
      </p:sp>
      <p:pic>
        <p:nvPicPr>
          <p:cNvPr id="11268" name="Picture 4" descr="C:\Documents and Settings\Администратор\Мои документы\PICTURE\Maple\ПравМног\Oc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85800"/>
            <a:ext cx="910850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На </a:t>
            </a:r>
            <a:r>
              <a:rPr lang="ru-RU" altLang="ru-RU" sz="2800" dirty="0"/>
              <a:t>клетчатой бумаге изобразите октаэдр, аналогично показанному на рисунке.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имеется путей длины 2 по ребрам единичного октаэдра из одной его вершины в противоположную вершину.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8614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/>
              <a:t>	Сколько </a:t>
            </a:r>
            <a:r>
              <a:rPr lang="ru-RU" altLang="ru-RU" sz="2800" dirty="0"/>
              <a:t>имеется путей длины 3 по ребрам единичного октаэдра из одной его вершины в противоположную вершину.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1813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70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3300"/>
                </a:solidFill>
              </a:rPr>
              <a:t>ИКОСАЭДР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Многогранник</a:t>
            </a:r>
            <a:r>
              <a:rPr lang="ru-RU" altLang="ru-RU" sz="2800" dirty="0">
                <a:cs typeface="Times New Roman" panose="02020603050405020304" pitchFamily="18" charset="0"/>
              </a:rPr>
              <a:t>, в каждой вершине которого сходится пять правильных треугольников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икосаэдром.</a:t>
            </a:r>
          </a:p>
        </p:txBody>
      </p:sp>
      <p:pic>
        <p:nvPicPr>
          <p:cNvPr id="15364" name="Picture 4" descr="C:\Documents and Settings\Администратор\Мои документы\PICTURE\Maple\ПравМног\Ico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1538"/>
            <a:ext cx="8610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2094</Words>
  <Application>Microsoft Office PowerPoint</Application>
  <PresentationFormat>Экран (4:3)</PresentationFormat>
  <Paragraphs>588</Paragraphs>
  <Slides>125</Slides>
  <Notes>117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125</vt:i4>
      </vt:variant>
    </vt:vector>
  </HeadingPairs>
  <TitlesOfParts>
    <vt:vector size="130" baseType="lpstr">
      <vt:lpstr>Arial</vt:lpstr>
      <vt:lpstr>Arial Black</vt:lpstr>
      <vt:lpstr>Times New Roman</vt:lpstr>
      <vt:lpstr>Оформление по умолчанию</vt:lpstr>
      <vt:lpstr>Точечный рисунок</vt:lpstr>
      <vt:lpstr>Наглядная геометрия. Многогранники</vt:lpstr>
      <vt:lpstr>Презентация PowerPoint</vt:lpstr>
      <vt:lpstr>Презентация PowerPoint</vt:lpstr>
      <vt:lpstr>МНОГОГРАННИКИ</vt:lpstr>
      <vt:lpstr>МНОГОГРАННИКИ</vt:lpstr>
      <vt:lpstr>КУБ</vt:lpstr>
      <vt:lpstr>Изображение куба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РАЗВЕРТКА МНОГОГРАННИКА</vt:lpstr>
      <vt:lpstr>Развёртка куба</vt:lpstr>
      <vt:lpstr>Презентация PowerPoint</vt:lpstr>
      <vt:lpstr>ПАРАЛЛЕЛЕПИПЕД</vt:lpstr>
      <vt:lpstr>Изображение параллелепипеда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Развёртка параллелепипеда</vt:lpstr>
      <vt:lpstr>Презентация PowerPoint</vt:lpstr>
      <vt:lpstr>Презентация PowerPoint</vt:lpstr>
      <vt:lpstr>ПРИЗМА</vt:lpstr>
      <vt:lpstr>ПРЯМАЯ ПРИЗМА</vt:lpstr>
      <vt:lpstr>ПРАВИЛЬНАЯ ПРИЗМА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Развёртка призмы</vt:lpstr>
      <vt:lpstr>Презентация PowerPoint</vt:lpstr>
      <vt:lpstr>ПИРАМИДА</vt:lpstr>
      <vt:lpstr>ПРАВИЛЬНАЯ ПИРАМИДА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Развёртка пирамиды</vt:lpstr>
      <vt:lpstr>Презентация PowerPoint</vt:lpstr>
      <vt:lpstr>Презентация PowerPoint</vt:lpstr>
      <vt:lpstr>Презентация PowerPoint</vt:lpstr>
      <vt:lpstr>ПРАВИЛЬНЫЕ МНОГОГРАННИКИ</vt:lpstr>
      <vt:lpstr>МОДЕЛИРОВАНИЕ ПРАВИЛЬНЫХ МНОГОГРАННИКОВ</vt:lpstr>
      <vt:lpstr>КОНСТРУКТОР</vt:lpstr>
      <vt:lpstr>ТЕТРАЭДР</vt:lpstr>
      <vt:lpstr>Упражнение 1</vt:lpstr>
      <vt:lpstr>КУБ (ГЕКСАЭДР)</vt:lpstr>
      <vt:lpstr>Упражнение 2</vt:lpstr>
      <vt:lpstr>ОКТАЭДР</vt:lpstr>
      <vt:lpstr>Упражнение 3</vt:lpstr>
      <vt:lpstr>Упражнение 4</vt:lpstr>
      <vt:lpstr>Упражнение 5</vt:lpstr>
      <vt:lpstr>ИКОСАЭДР</vt:lpstr>
      <vt:lpstr>Упражнение 6</vt:lpstr>
      <vt:lpstr>Упражнение 7</vt:lpstr>
      <vt:lpstr>ДОДЕКАЭДР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134</cp:revision>
  <dcterms:created xsi:type="dcterms:W3CDTF">2008-04-30T05:51:18Z</dcterms:created>
  <dcterms:modified xsi:type="dcterms:W3CDTF">2020-10-19T11:47:27Z</dcterms:modified>
</cp:coreProperties>
</file>