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sldIdLst>
    <p:sldId id="442" r:id="rId2"/>
    <p:sldId id="443" r:id="rId3"/>
    <p:sldId id="444" r:id="rId4"/>
    <p:sldId id="445" r:id="rId5"/>
    <p:sldId id="441" r:id="rId6"/>
    <p:sldId id="440" r:id="rId7"/>
    <p:sldId id="341" r:id="rId8"/>
    <p:sldId id="358" r:id="rId9"/>
    <p:sldId id="407" r:id="rId10"/>
    <p:sldId id="408" r:id="rId11"/>
    <p:sldId id="383" r:id="rId12"/>
    <p:sldId id="447" r:id="rId13"/>
    <p:sldId id="384" r:id="rId14"/>
    <p:sldId id="448" r:id="rId15"/>
    <p:sldId id="385" r:id="rId16"/>
    <p:sldId id="449" r:id="rId17"/>
    <p:sldId id="380" r:id="rId18"/>
    <p:sldId id="381" r:id="rId19"/>
    <p:sldId id="382" r:id="rId20"/>
    <p:sldId id="374" r:id="rId21"/>
    <p:sldId id="303" r:id="rId22"/>
    <p:sldId id="340" r:id="rId23"/>
    <p:sldId id="406" r:id="rId24"/>
    <p:sldId id="346" r:id="rId25"/>
    <p:sldId id="348" r:id="rId26"/>
    <p:sldId id="325" r:id="rId27"/>
    <p:sldId id="326" r:id="rId28"/>
    <p:sldId id="329" r:id="rId29"/>
    <p:sldId id="336" r:id="rId30"/>
    <p:sldId id="396" r:id="rId31"/>
    <p:sldId id="397" r:id="rId32"/>
    <p:sldId id="327" r:id="rId33"/>
    <p:sldId id="330" r:id="rId34"/>
    <p:sldId id="335" r:id="rId35"/>
    <p:sldId id="399" r:id="rId36"/>
    <p:sldId id="400" r:id="rId37"/>
    <p:sldId id="328" r:id="rId38"/>
    <p:sldId id="401" r:id="rId39"/>
    <p:sldId id="331" r:id="rId40"/>
    <p:sldId id="332" r:id="rId41"/>
    <p:sldId id="337" r:id="rId42"/>
    <p:sldId id="402" r:id="rId43"/>
    <p:sldId id="403" r:id="rId44"/>
    <p:sldId id="333" r:id="rId45"/>
    <p:sldId id="334" r:id="rId46"/>
    <p:sldId id="338" r:id="rId47"/>
    <p:sldId id="404" r:id="rId48"/>
    <p:sldId id="405" r:id="rId49"/>
    <p:sldId id="409" r:id="rId50"/>
    <p:sldId id="410" r:id="rId51"/>
    <p:sldId id="411" r:id="rId52"/>
    <p:sldId id="412" r:id="rId53"/>
    <p:sldId id="413" r:id="rId54"/>
    <p:sldId id="414" r:id="rId55"/>
    <p:sldId id="415" r:id="rId56"/>
    <p:sldId id="450" r:id="rId57"/>
    <p:sldId id="416" r:id="rId58"/>
    <p:sldId id="451" r:id="rId59"/>
    <p:sldId id="417" r:id="rId60"/>
    <p:sldId id="452" r:id="rId61"/>
    <p:sldId id="418" r:id="rId62"/>
    <p:sldId id="462" r:id="rId63"/>
    <p:sldId id="419" r:id="rId64"/>
    <p:sldId id="453" r:id="rId65"/>
    <p:sldId id="420" r:id="rId66"/>
    <p:sldId id="454" r:id="rId67"/>
    <p:sldId id="421" r:id="rId68"/>
    <p:sldId id="455" r:id="rId69"/>
    <p:sldId id="423" r:id="rId70"/>
    <p:sldId id="424" r:id="rId71"/>
    <p:sldId id="425" r:id="rId72"/>
    <p:sldId id="426" r:id="rId73"/>
    <p:sldId id="427" r:id="rId74"/>
    <p:sldId id="428" r:id="rId75"/>
    <p:sldId id="456" r:id="rId76"/>
    <p:sldId id="429" r:id="rId77"/>
    <p:sldId id="430" r:id="rId78"/>
    <p:sldId id="431" r:id="rId79"/>
    <p:sldId id="432" r:id="rId80"/>
    <p:sldId id="433" r:id="rId81"/>
    <p:sldId id="434" r:id="rId82"/>
    <p:sldId id="457" r:id="rId83"/>
    <p:sldId id="435" r:id="rId84"/>
    <p:sldId id="458" r:id="rId85"/>
    <p:sldId id="436" r:id="rId86"/>
    <p:sldId id="437" r:id="rId87"/>
    <p:sldId id="459" r:id="rId88"/>
    <p:sldId id="438" r:id="rId89"/>
    <p:sldId id="460" r:id="rId90"/>
    <p:sldId id="439" r:id="rId91"/>
    <p:sldId id="461" r:id="rId92"/>
    <p:sldId id="446" r:id="rId9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1" autoAdjust="0"/>
    <p:restoredTop sz="90929"/>
  </p:normalViewPr>
  <p:slideViewPr>
    <p:cSldViewPr>
      <p:cViewPr varScale="1">
        <p:scale>
          <a:sx n="98" d="100"/>
          <a:sy n="98" d="100"/>
        </p:scale>
        <p:origin x="36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67AD490-103D-4428-BB0F-0FC04E3A2F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 smtClean="0"/>
              <a:t>В режиме слайдов ответы появляются после </a:t>
            </a:r>
            <a:r>
              <a:rPr lang="ru-RU" dirty="0" err="1" smtClean="0"/>
              <a:t>кликанья</a:t>
            </a:r>
            <a:r>
              <a:rPr lang="ru-RU" dirty="0" smtClean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95942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24114AA-27C6-4C26-BB4C-5571CC52B34A}" type="slidenum">
              <a:rPr lang="ru-RU" altLang="ru-RU"/>
              <a:pPr algn="r" eaLnBrk="1" hangingPunct="1">
                <a:spcBef>
                  <a:spcPct val="0"/>
                </a:spcBef>
              </a:pPr>
              <a:t>13</a:t>
            </a:fld>
            <a:endParaRPr lang="ru-RU" altLang="ru-RU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24114AA-27C6-4C26-BB4C-5571CC52B34A}" type="slidenum">
              <a:rPr lang="ru-RU" altLang="ru-RU"/>
              <a:pPr algn="r" eaLnBrk="1" hangingPunct="1">
                <a:spcBef>
                  <a:spcPct val="0"/>
                </a:spcBef>
              </a:pPr>
              <a:t>14</a:t>
            </a:fld>
            <a:endParaRPr lang="ru-RU" altLang="ru-RU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59634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50BA4B3-43D2-4EC2-A40E-B5A16F521194}" type="slidenum">
              <a:rPr lang="ru-RU" altLang="ru-RU"/>
              <a:pPr algn="r" eaLnBrk="1" hangingPunct="1">
                <a:spcBef>
                  <a:spcPct val="0"/>
                </a:spcBef>
              </a:pPr>
              <a:t>15</a:t>
            </a:fld>
            <a:endParaRPr lang="ru-RU" altLang="ru-RU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50BA4B3-43D2-4EC2-A40E-B5A16F521194}" type="slidenum">
              <a:rPr lang="ru-RU" altLang="ru-RU"/>
              <a:pPr algn="r" eaLnBrk="1" hangingPunct="1">
                <a:spcBef>
                  <a:spcPct val="0"/>
                </a:spcBef>
              </a:pPr>
              <a:t>16</a:t>
            </a:fld>
            <a:endParaRPr lang="ru-RU" altLang="ru-RU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48077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0A1A69A-D174-47B7-AFC3-327888F43F1C}" type="slidenum">
              <a:rPr lang="ru-RU" altLang="ru-RU"/>
              <a:pPr algn="r" eaLnBrk="1" hangingPunct="1">
                <a:spcBef>
                  <a:spcPct val="0"/>
                </a:spcBef>
              </a:pPr>
              <a:t>17</a:t>
            </a:fld>
            <a:endParaRPr lang="ru-RU" altLang="ru-RU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E7C156C-048F-44A6-8571-ECF328DF7868}" type="slidenum">
              <a:rPr lang="ru-RU" altLang="ru-RU"/>
              <a:pPr algn="r" eaLnBrk="1" hangingPunct="1">
                <a:spcBef>
                  <a:spcPct val="0"/>
                </a:spcBef>
              </a:pPr>
              <a:t>18</a:t>
            </a:fld>
            <a:endParaRPr lang="ru-RU" altLang="ru-RU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E887D1A-1BF8-4509-8C16-020D38D57735}" type="slidenum">
              <a:rPr lang="ru-RU" altLang="ru-RU"/>
              <a:pPr algn="r" eaLnBrk="1" hangingPunct="1">
                <a:spcBef>
                  <a:spcPct val="0"/>
                </a:spcBef>
              </a:pPr>
              <a:t>19</a:t>
            </a:fld>
            <a:endParaRPr lang="ru-RU" alt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1E68B5D-4969-4B27-BF78-DEF8CEAA8CAB}" type="slidenum">
              <a:rPr lang="ru-RU" altLang="ru-RU"/>
              <a:pPr algn="r" eaLnBrk="1" hangingPunct="1">
                <a:spcBef>
                  <a:spcPct val="0"/>
                </a:spcBef>
              </a:pPr>
              <a:t>20</a:t>
            </a:fld>
            <a:endParaRPr lang="ru-RU" altLang="ru-R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A650A89-2FEF-4385-AA47-7B22D12465FD}" type="slidenum">
              <a:rPr lang="ru-RU" altLang="ru-RU"/>
              <a:pPr>
                <a:spcBef>
                  <a:spcPct val="0"/>
                </a:spcBef>
              </a:pPr>
              <a:t>21</a:t>
            </a:fld>
            <a:endParaRPr lang="ru-RU" altLang="ru-RU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4FD45EC-4AEC-422E-A75E-187C083202D7}" type="slidenum">
              <a:rPr lang="ru-RU" altLang="ru-RU"/>
              <a:pPr>
                <a:spcBef>
                  <a:spcPct val="0"/>
                </a:spcBef>
              </a:pPr>
              <a:t>22</a:t>
            </a:fld>
            <a:endParaRPr lang="ru-RU" altLang="ru-RU"/>
          </a:p>
        </p:txBody>
      </p:sp>
      <p:sp>
        <p:nvSpPr>
          <p:cNvPr id="3072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1FB6CB0-1626-4C50-B249-067DBD5B9C13}" type="slidenum">
              <a:rPr lang="ru-RU" altLang="ru-RU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  <p:sp>
        <p:nvSpPr>
          <p:cNvPr id="40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70934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9FFE747-0E31-4D97-91D9-235B48577961}" type="slidenum">
              <a:rPr lang="ru-RU" altLang="ru-RU"/>
              <a:pPr>
                <a:spcBef>
                  <a:spcPct val="0"/>
                </a:spcBef>
              </a:pPr>
              <a:t>23</a:t>
            </a:fld>
            <a:endParaRPr lang="ru-RU" altLang="ru-RU"/>
          </a:p>
        </p:txBody>
      </p:sp>
      <p:sp>
        <p:nvSpPr>
          <p:cNvPr id="32771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807DC2B-44F4-4755-AB42-F9AC1C4E34A9}" type="slidenum">
              <a:rPr lang="ru-RU" altLang="ru-RU"/>
              <a:pPr algn="r" eaLnBrk="1" hangingPunct="1">
                <a:spcBef>
                  <a:spcPct val="0"/>
                </a:spcBef>
              </a:pPr>
              <a:t>24</a:t>
            </a:fld>
            <a:endParaRPr lang="ru-RU" altLang="ru-RU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F83F461-AE9E-4E72-8CB5-52BF746CF90B}" type="slidenum">
              <a:rPr lang="ru-RU" altLang="ru-RU"/>
              <a:pPr algn="r" eaLnBrk="1" hangingPunct="1">
                <a:spcBef>
                  <a:spcPct val="0"/>
                </a:spcBef>
              </a:pPr>
              <a:t>25</a:t>
            </a:fld>
            <a:endParaRPr lang="ru-RU" altLang="ru-RU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7E8369E-30D9-4558-9D31-51D4165E1246}" type="slidenum">
              <a:rPr lang="ru-RU" altLang="ru-RU"/>
              <a:pPr>
                <a:spcBef>
                  <a:spcPct val="0"/>
                </a:spcBef>
              </a:pPr>
              <a:t>26</a:t>
            </a:fld>
            <a:endParaRPr lang="ru-RU" altLang="ru-RU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BB46F5-12A3-490C-A03D-7F3CE2A87237}" type="slidenum">
              <a:rPr lang="ru-RU" altLang="ru-RU"/>
              <a:pPr>
                <a:spcBef>
                  <a:spcPct val="0"/>
                </a:spcBef>
              </a:pPr>
              <a:t>27</a:t>
            </a:fld>
            <a:endParaRPr lang="ru-RU" altLang="ru-RU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B85D326-31E5-4EEF-AAE7-99017A71C4A1}" type="slidenum">
              <a:rPr lang="ru-RU" altLang="ru-RU"/>
              <a:pPr>
                <a:spcBef>
                  <a:spcPct val="0"/>
                </a:spcBef>
              </a:pPr>
              <a:t>28</a:t>
            </a:fld>
            <a:endParaRPr lang="ru-RU" altLang="ru-RU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263D42E-2AB0-4EF7-8F32-C42FD9FAF7E8}" type="slidenum">
              <a:rPr lang="ru-RU" altLang="ru-RU"/>
              <a:pPr>
                <a:spcBef>
                  <a:spcPct val="0"/>
                </a:spcBef>
              </a:pPr>
              <a:t>29</a:t>
            </a:fld>
            <a:endParaRPr lang="ru-RU" altLang="ru-RU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954C515-51AA-43A9-931D-721FCCFCA417}" type="slidenum">
              <a:rPr lang="ru-RU" altLang="ru-RU"/>
              <a:pPr>
                <a:spcBef>
                  <a:spcPct val="0"/>
                </a:spcBef>
              </a:pPr>
              <a:t>30</a:t>
            </a:fld>
            <a:endParaRPr lang="ru-RU" altLang="ru-RU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C7BA788-E607-40EA-A9F0-A0E01F6244FF}" type="slidenum">
              <a:rPr lang="ru-RU" altLang="ru-RU"/>
              <a:pPr>
                <a:spcBef>
                  <a:spcPct val="0"/>
                </a:spcBef>
              </a:pPr>
              <a:t>31</a:t>
            </a:fld>
            <a:endParaRPr lang="ru-RU" altLang="ru-RU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EFB91E6-88DD-48A1-8189-C34F4131DCDB}" type="slidenum">
              <a:rPr lang="ru-RU" altLang="ru-RU"/>
              <a:pPr>
                <a:spcBef>
                  <a:spcPct val="0"/>
                </a:spcBef>
              </a:pPr>
              <a:t>32</a:t>
            </a:fld>
            <a:endParaRPr lang="ru-RU" altLang="ru-RU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1FB6CB0-1626-4C50-B249-067DBD5B9C13}" type="slidenum">
              <a:rPr lang="ru-RU" altLang="ru-RU"/>
              <a:pPr>
                <a:spcBef>
                  <a:spcPct val="0"/>
                </a:spcBef>
              </a:pPr>
              <a:t>6</a:t>
            </a:fld>
            <a:endParaRPr lang="ru-RU" altLang="ru-RU"/>
          </a:p>
        </p:txBody>
      </p:sp>
      <p:sp>
        <p:nvSpPr>
          <p:cNvPr id="40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247209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72254C5-8D82-4705-B7FA-AE149C7B4A9E}" type="slidenum">
              <a:rPr lang="ru-RU" altLang="ru-RU"/>
              <a:pPr>
                <a:spcBef>
                  <a:spcPct val="0"/>
                </a:spcBef>
              </a:pPr>
              <a:t>33</a:t>
            </a:fld>
            <a:endParaRPr lang="ru-RU" altLang="ru-RU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18E5C24-5C51-4F03-8AFE-3C79BD9FC731}" type="slidenum">
              <a:rPr lang="ru-RU" altLang="ru-RU"/>
              <a:pPr>
                <a:spcBef>
                  <a:spcPct val="0"/>
                </a:spcBef>
              </a:pPr>
              <a:t>34</a:t>
            </a:fld>
            <a:endParaRPr lang="ru-RU" altLang="ru-RU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89C8EEF-2128-4A7E-8B04-B53492B2A154}" type="slidenum">
              <a:rPr lang="ru-RU" altLang="ru-RU"/>
              <a:pPr>
                <a:spcBef>
                  <a:spcPct val="0"/>
                </a:spcBef>
              </a:pPr>
              <a:t>35</a:t>
            </a:fld>
            <a:endParaRPr lang="ru-RU" altLang="ru-RU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4BC56E7-EFE3-4C52-B201-D512FA9A74E5}" type="slidenum">
              <a:rPr lang="ru-RU" altLang="ru-RU"/>
              <a:pPr>
                <a:spcBef>
                  <a:spcPct val="0"/>
                </a:spcBef>
              </a:pPr>
              <a:t>36</a:t>
            </a:fld>
            <a:endParaRPr lang="ru-RU" altLang="ru-RU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9062529-7331-4208-A263-8D78ADE4EE62}" type="slidenum">
              <a:rPr lang="ru-RU" altLang="ru-RU"/>
              <a:pPr>
                <a:spcBef>
                  <a:spcPct val="0"/>
                </a:spcBef>
              </a:pPr>
              <a:t>37</a:t>
            </a:fld>
            <a:endParaRPr lang="ru-RU" altLang="ru-RU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C9DFFB9-C188-416B-ABBE-153EC6BAF40B}" type="slidenum">
              <a:rPr lang="ru-RU" altLang="ru-RU"/>
              <a:pPr>
                <a:spcBef>
                  <a:spcPct val="0"/>
                </a:spcBef>
              </a:pPr>
              <a:t>38</a:t>
            </a:fld>
            <a:endParaRPr lang="ru-RU" altLang="ru-RU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F0C54F-45EC-4E9B-88F0-7444B7BA37E0}" type="slidenum">
              <a:rPr lang="ru-RU" altLang="ru-RU"/>
              <a:pPr>
                <a:spcBef>
                  <a:spcPct val="0"/>
                </a:spcBef>
              </a:pPr>
              <a:t>39</a:t>
            </a:fld>
            <a:endParaRPr lang="ru-RU" altLang="ru-RU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D3FC91-51D9-4061-BD1E-E2C023B6C36D}" type="slidenum">
              <a:rPr lang="ru-RU" altLang="ru-RU"/>
              <a:pPr>
                <a:spcBef>
                  <a:spcPct val="0"/>
                </a:spcBef>
              </a:pPr>
              <a:t>40</a:t>
            </a:fld>
            <a:endParaRPr lang="ru-RU" alt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3BB3F57-0BA4-406D-9195-7A4C91F914D8}" type="slidenum">
              <a:rPr lang="ru-RU" altLang="ru-RU"/>
              <a:pPr>
                <a:spcBef>
                  <a:spcPct val="0"/>
                </a:spcBef>
              </a:pPr>
              <a:t>41</a:t>
            </a:fld>
            <a:endParaRPr lang="ru-RU" altLang="ru-RU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6EE00DB-B5F9-4965-9701-EBCD12815028}" type="slidenum">
              <a:rPr lang="ru-RU" altLang="ru-RU"/>
              <a:pPr>
                <a:spcBef>
                  <a:spcPct val="0"/>
                </a:spcBef>
              </a:pPr>
              <a:t>42</a:t>
            </a:fld>
            <a:endParaRPr lang="ru-RU" altLang="ru-RU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66C3E1C-7F2B-4B19-B00A-E891BD71EC43}" type="slidenum">
              <a:rPr lang="ru-RU" altLang="ru-RU"/>
              <a:pPr algn="r" eaLnBrk="1" hangingPunct="1">
                <a:spcBef>
                  <a:spcPct val="0"/>
                </a:spcBef>
              </a:pPr>
              <a:t>7</a:t>
            </a:fld>
            <a:endParaRPr lang="ru-RU" altLang="ru-RU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DAD7084-51BC-4C7D-89F2-A562996C1208}" type="slidenum">
              <a:rPr lang="ru-RU" altLang="ru-RU"/>
              <a:pPr>
                <a:spcBef>
                  <a:spcPct val="0"/>
                </a:spcBef>
              </a:pPr>
              <a:t>43</a:t>
            </a:fld>
            <a:endParaRPr lang="ru-RU" altLang="ru-RU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61F9F1B-4B06-498E-85D4-01303B362046}" type="slidenum">
              <a:rPr lang="ru-RU" altLang="ru-RU"/>
              <a:pPr>
                <a:spcBef>
                  <a:spcPct val="0"/>
                </a:spcBef>
              </a:pPr>
              <a:t>44</a:t>
            </a:fld>
            <a:endParaRPr lang="ru-RU" altLang="ru-RU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AC4CC56-74E1-4E52-97D9-8A4149DB0A3B}" type="slidenum">
              <a:rPr lang="ru-RU" altLang="ru-RU"/>
              <a:pPr>
                <a:spcBef>
                  <a:spcPct val="0"/>
                </a:spcBef>
              </a:pPr>
              <a:t>45</a:t>
            </a:fld>
            <a:endParaRPr lang="ru-RU" altLang="ru-RU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FDB0584-FCE5-49C1-A89D-0ECDFEA34148}" type="slidenum">
              <a:rPr lang="ru-RU" altLang="ru-RU"/>
              <a:pPr>
                <a:spcBef>
                  <a:spcPct val="0"/>
                </a:spcBef>
              </a:pPr>
              <a:t>46</a:t>
            </a:fld>
            <a:endParaRPr lang="ru-RU" altLang="ru-RU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C29D223-0C79-4EDF-BA09-FFC4698ABCDA}" type="slidenum">
              <a:rPr lang="ru-RU" altLang="ru-RU"/>
              <a:pPr>
                <a:spcBef>
                  <a:spcPct val="0"/>
                </a:spcBef>
              </a:pPr>
              <a:t>47</a:t>
            </a:fld>
            <a:endParaRPr lang="ru-RU" altLang="ru-RU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3604D6F-157F-432A-9054-05DA90E00445}" type="slidenum">
              <a:rPr lang="ru-RU" altLang="ru-RU"/>
              <a:pPr>
                <a:spcBef>
                  <a:spcPct val="0"/>
                </a:spcBef>
              </a:pPr>
              <a:t>48</a:t>
            </a:fld>
            <a:endParaRPr lang="ru-RU" altLang="ru-RU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393B427-D9E4-425E-B70E-2214F7DD5222}" type="slidenum">
              <a:rPr lang="ru-RU" altLang="ru-RU" smtClean="0"/>
              <a:pPr>
                <a:spcBef>
                  <a:spcPct val="0"/>
                </a:spcBef>
              </a:pPr>
              <a:t>49</a:t>
            </a:fld>
            <a:endParaRPr lang="ru-RU" altLang="ru-RU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951420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6C8FBB2-1782-43F2-8AB6-2545890A58A2}" type="slidenum">
              <a:rPr lang="ru-RU" altLang="ru-RU" smtClean="0"/>
              <a:pPr>
                <a:spcBef>
                  <a:spcPct val="0"/>
                </a:spcBef>
              </a:pPr>
              <a:t>50</a:t>
            </a:fld>
            <a:endParaRPr lang="ru-RU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725478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7A91B08-A35F-4923-BE71-A4F08F7CA17C}" type="slidenum">
              <a:rPr lang="ru-RU" altLang="ru-RU" smtClean="0"/>
              <a:pPr>
                <a:spcBef>
                  <a:spcPct val="0"/>
                </a:spcBef>
              </a:pPr>
              <a:t>51</a:t>
            </a:fld>
            <a:endParaRPr lang="ru-RU" altLang="ru-RU" smtClean="0"/>
          </a:p>
        </p:txBody>
      </p:sp>
      <p:sp>
        <p:nvSpPr>
          <p:cNvPr id="8195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271633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2AB8BC0-2042-4442-9E6C-A0288EA284F5}" type="slidenum">
              <a:rPr lang="ru-RU" altLang="ru-RU" smtClean="0"/>
              <a:pPr>
                <a:spcBef>
                  <a:spcPct val="0"/>
                </a:spcBef>
              </a:pPr>
              <a:t>52</a:t>
            </a:fld>
            <a:endParaRPr lang="ru-RU" altLang="ru-RU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60943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3237EC9-FA76-4EC2-AF3D-01DF024E54F9}" type="slidenum">
              <a:rPr lang="ru-RU" altLang="ru-RU"/>
              <a:pPr algn="r" eaLnBrk="1" hangingPunct="1">
                <a:spcBef>
                  <a:spcPct val="0"/>
                </a:spcBef>
              </a:pPr>
              <a:t>8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7D7A275-D287-4468-9102-94E37A2233F9}" type="slidenum">
              <a:rPr lang="ru-RU" altLang="ru-RU" smtClean="0"/>
              <a:pPr>
                <a:spcBef>
                  <a:spcPct val="0"/>
                </a:spcBef>
              </a:pPr>
              <a:t>53</a:t>
            </a:fld>
            <a:endParaRPr lang="ru-RU" altLang="ru-RU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319264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B00265D-2C02-48EB-BD51-CD8559D05B6F}" type="slidenum">
              <a:rPr lang="ru-RU" altLang="ru-RU" smtClean="0"/>
              <a:pPr>
                <a:spcBef>
                  <a:spcPct val="0"/>
                </a:spcBef>
              </a:pPr>
              <a:t>54</a:t>
            </a:fld>
            <a:endParaRPr lang="ru-RU" altLang="ru-RU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0479990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36DD1E9-9705-4B5C-BE6A-1DBC652CFB55}" type="slidenum">
              <a:rPr lang="ru-RU" altLang="ru-RU" smtClean="0"/>
              <a:pPr>
                <a:spcBef>
                  <a:spcPct val="0"/>
                </a:spcBef>
              </a:pPr>
              <a:t>55</a:t>
            </a:fld>
            <a:endParaRPr lang="ru-RU" altLang="ru-RU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5652123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36DD1E9-9705-4B5C-BE6A-1DBC652CFB55}" type="slidenum">
              <a:rPr lang="ru-RU" altLang="ru-RU" smtClean="0"/>
              <a:pPr>
                <a:spcBef>
                  <a:spcPct val="0"/>
                </a:spcBef>
              </a:pPr>
              <a:t>56</a:t>
            </a:fld>
            <a:endParaRPr lang="ru-RU" altLang="ru-RU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7091366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2B3694-B322-4BEC-BA21-0DB4AB0E6B6F}" type="slidenum">
              <a:rPr lang="ru-RU" altLang="ru-RU" smtClean="0"/>
              <a:pPr>
                <a:spcBef>
                  <a:spcPct val="0"/>
                </a:spcBef>
              </a:pPr>
              <a:t>57</a:t>
            </a:fld>
            <a:endParaRPr lang="ru-RU" altLang="ru-RU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63519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2B3694-B322-4BEC-BA21-0DB4AB0E6B6F}" type="slidenum">
              <a:rPr lang="ru-RU" altLang="ru-RU" smtClean="0"/>
              <a:pPr>
                <a:spcBef>
                  <a:spcPct val="0"/>
                </a:spcBef>
              </a:pPr>
              <a:t>58</a:t>
            </a:fld>
            <a:endParaRPr lang="ru-RU" altLang="ru-RU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4410572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4325AA8-0346-4B0B-ACC3-4E6247D59F86}" type="slidenum">
              <a:rPr lang="ru-RU" altLang="ru-RU" smtClean="0"/>
              <a:pPr>
                <a:spcBef>
                  <a:spcPct val="0"/>
                </a:spcBef>
              </a:pPr>
              <a:t>59</a:t>
            </a:fld>
            <a:endParaRPr lang="ru-RU" altLang="ru-RU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4505459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4325AA8-0346-4B0B-ACC3-4E6247D59F86}" type="slidenum">
              <a:rPr lang="ru-RU" altLang="ru-RU" smtClean="0"/>
              <a:pPr>
                <a:spcBef>
                  <a:spcPct val="0"/>
                </a:spcBef>
              </a:pPr>
              <a:t>60</a:t>
            </a:fld>
            <a:endParaRPr lang="ru-RU" altLang="ru-RU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8006105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C15C609-F32D-4E9E-9398-4D22F948D35B}" type="slidenum">
              <a:rPr lang="ru-RU" altLang="ru-RU" smtClean="0"/>
              <a:pPr>
                <a:spcBef>
                  <a:spcPct val="0"/>
                </a:spcBef>
              </a:pPr>
              <a:t>61</a:t>
            </a:fld>
            <a:endParaRPr lang="ru-RU" altLang="ru-RU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8176971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C15C609-F32D-4E9E-9398-4D22F948D35B}" type="slidenum">
              <a:rPr lang="ru-RU" altLang="ru-RU" smtClean="0"/>
              <a:pPr>
                <a:spcBef>
                  <a:spcPct val="0"/>
                </a:spcBef>
              </a:pPr>
              <a:t>62</a:t>
            </a:fld>
            <a:endParaRPr lang="ru-RU" altLang="ru-RU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63649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9046439-518A-4AD7-9CBE-ECF6A42283F4}" type="slidenum">
              <a:rPr lang="ru-RU" altLang="ru-RU"/>
              <a:pPr algn="r" eaLnBrk="1" hangingPunct="1">
                <a:spcBef>
                  <a:spcPct val="0"/>
                </a:spcBef>
              </a:pPr>
              <a:t>9</a:t>
            </a:fld>
            <a:endParaRPr lang="ru-RU" altLang="ru-RU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8E9341-C377-4EB7-A582-7A5A6D756674}" type="slidenum">
              <a:rPr lang="ru-RU" altLang="ru-RU"/>
              <a:pPr algn="r" eaLnBrk="1" hangingPunct="1">
                <a:spcBef>
                  <a:spcPct val="0"/>
                </a:spcBef>
              </a:pPr>
              <a:t>63</a:t>
            </a:fld>
            <a:endParaRPr lang="ru-RU" alt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2069036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8E9341-C377-4EB7-A582-7A5A6D756674}" type="slidenum">
              <a:rPr lang="ru-RU" altLang="ru-RU"/>
              <a:pPr algn="r" eaLnBrk="1" hangingPunct="1">
                <a:spcBef>
                  <a:spcPct val="0"/>
                </a:spcBef>
              </a:pPr>
              <a:t>64</a:t>
            </a:fld>
            <a:endParaRPr lang="ru-RU" alt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8516281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696A748-42BE-49BA-93CA-A7A21AC02B83}" type="slidenum">
              <a:rPr lang="ru-RU" altLang="ru-RU"/>
              <a:pPr algn="r" eaLnBrk="1" hangingPunct="1">
                <a:spcBef>
                  <a:spcPct val="0"/>
                </a:spcBef>
              </a:pPr>
              <a:t>65</a:t>
            </a:fld>
            <a:endParaRPr lang="ru-RU" altLang="ru-R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6574136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696A748-42BE-49BA-93CA-A7A21AC02B83}" type="slidenum">
              <a:rPr lang="ru-RU" altLang="ru-RU"/>
              <a:pPr algn="r" eaLnBrk="1" hangingPunct="1">
                <a:spcBef>
                  <a:spcPct val="0"/>
                </a:spcBef>
              </a:pPr>
              <a:t>66</a:t>
            </a:fld>
            <a:endParaRPr lang="ru-RU" altLang="ru-R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0822248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42B4CB-5598-4384-A5E9-33EFD5F40DB3}" type="slidenum">
              <a:rPr lang="ru-RU" altLang="ru-RU"/>
              <a:pPr algn="r" eaLnBrk="1" hangingPunct="1">
                <a:spcBef>
                  <a:spcPct val="0"/>
                </a:spcBef>
              </a:pPr>
              <a:t>67</a:t>
            </a:fld>
            <a:endParaRPr lang="ru-RU" altLang="ru-RU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5977457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42B4CB-5598-4384-A5E9-33EFD5F40DB3}" type="slidenum">
              <a:rPr lang="ru-RU" altLang="ru-RU"/>
              <a:pPr algn="r" eaLnBrk="1" hangingPunct="1">
                <a:spcBef>
                  <a:spcPct val="0"/>
                </a:spcBef>
              </a:pPr>
              <a:t>68</a:t>
            </a:fld>
            <a:endParaRPr lang="ru-RU" altLang="ru-RU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0464927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E8DA493-3D5B-429D-93ED-1D7E170BE4C9}" type="slidenum">
              <a:rPr lang="ru-RU" altLang="ru-RU"/>
              <a:pPr>
                <a:spcBef>
                  <a:spcPct val="0"/>
                </a:spcBef>
              </a:pPr>
              <a:t>69</a:t>
            </a:fld>
            <a:endParaRPr lang="ru-RU" altLang="ru-RU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dirty="0" smtClean="0">
                <a:latin typeface="Times New Roman" panose="02020603050405020304" pitchFamily="18" charset="0"/>
              </a:rPr>
              <a:t>В режиме слайдов ответы появляются после </a:t>
            </a:r>
            <a:r>
              <a:rPr lang="ru-RU" altLang="ru-RU" dirty="0" err="1" smtClean="0">
                <a:latin typeface="Times New Roman" panose="02020603050405020304" pitchFamily="18" charset="0"/>
              </a:rPr>
              <a:t>кликанья</a:t>
            </a:r>
            <a:r>
              <a:rPr lang="ru-RU" altLang="ru-RU" dirty="0" smtClean="0">
                <a:latin typeface="Times New Roman" panose="02020603050405020304" pitchFamily="18" charset="0"/>
              </a:rPr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1304416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F735025-81EF-45A0-B5A3-6A2257580732}" type="slidenum">
              <a:rPr lang="ru-RU" altLang="ru-RU"/>
              <a:pPr>
                <a:spcBef>
                  <a:spcPct val="0"/>
                </a:spcBef>
              </a:pPr>
              <a:t>70</a:t>
            </a:fld>
            <a:endParaRPr lang="ru-RU" altLang="ru-RU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4492579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AF5EB3A-9DF4-45D6-A74A-C5920C94D8D0}" type="slidenum">
              <a:rPr lang="ru-RU" altLang="ru-RU"/>
              <a:pPr>
                <a:spcBef>
                  <a:spcPct val="0"/>
                </a:spcBef>
              </a:pPr>
              <a:t>71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4574604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90B019A-8B05-474B-BD46-2259DF420994}" type="slidenum">
              <a:rPr lang="ru-RU" altLang="ru-RU"/>
              <a:pPr>
                <a:spcBef>
                  <a:spcPct val="0"/>
                </a:spcBef>
              </a:pPr>
              <a:t>72</a:t>
            </a:fld>
            <a:endParaRPr lang="ru-RU" altLang="ru-RU"/>
          </a:p>
        </p:txBody>
      </p:sp>
      <p:sp>
        <p:nvSpPr>
          <p:cNvPr id="102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75240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8D4534-9A15-4CA2-ADE5-3142006C574D}" type="slidenum">
              <a:rPr lang="ru-RU" altLang="ru-RU"/>
              <a:pPr algn="r" eaLnBrk="1" hangingPunct="1">
                <a:spcBef>
                  <a:spcPct val="0"/>
                </a:spcBef>
              </a:pPr>
              <a:t>10</a:t>
            </a:fld>
            <a:endParaRPr lang="ru-RU" altLang="ru-RU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5681633-3BAB-4BF2-B73D-834993F2439B}" type="slidenum">
              <a:rPr lang="ru-RU" altLang="ru-RU"/>
              <a:pPr>
                <a:spcBef>
                  <a:spcPct val="0"/>
                </a:spcBef>
              </a:pPr>
              <a:t>73</a:t>
            </a:fld>
            <a:endParaRPr lang="ru-RU" altLang="ru-RU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8944154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CAED8C5-A656-4A65-B79C-9B13F5C36645}" type="slidenum">
              <a:rPr lang="ru-RU" altLang="ru-RU"/>
              <a:pPr>
                <a:spcBef>
                  <a:spcPct val="0"/>
                </a:spcBef>
              </a:pPr>
              <a:t>74</a:t>
            </a:fld>
            <a:endParaRPr lang="ru-RU" altLang="ru-RU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418002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CAED8C5-A656-4A65-B79C-9B13F5C36645}" type="slidenum">
              <a:rPr lang="ru-RU" altLang="ru-RU"/>
              <a:pPr>
                <a:spcBef>
                  <a:spcPct val="0"/>
                </a:spcBef>
              </a:pPr>
              <a:t>75</a:t>
            </a:fld>
            <a:endParaRPr lang="ru-RU" altLang="ru-RU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2766129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ABF13CE-815E-475D-91D4-6C324DB164B8}" type="slidenum">
              <a:rPr lang="ru-RU" altLang="ru-RU"/>
              <a:pPr>
                <a:spcBef>
                  <a:spcPct val="0"/>
                </a:spcBef>
              </a:pPr>
              <a:t>76</a:t>
            </a:fld>
            <a:endParaRPr lang="ru-RU" altLang="ru-RU"/>
          </a:p>
        </p:txBody>
      </p:sp>
      <p:sp>
        <p:nvSpPr>
          <p:cNvPr id="163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7055240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AD99AC-A875-4C47-BF53-37D736D00778}" type="slidenum">
              <a:rPr lang="ru-RU" altLang="ru-RU"/>
              <a:pPr>
                <a:spcBef>
                  <a:spcPct val="0"/>
                </a:spcBef>
              </a:pPr>
              <a:t>77</a:t>
            </a:fld>
            <a:endParaRPr lang="ru-RU" altLang="ru-RU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8832298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882BE09-D743-433F-ABFC-B9D91C70A1E3}" type="slidenum">
              <a:rPr lang="ru-RU" altLang="ru-RU"/>
              <a:pPr>
                <a:spcBef>
                  <a:spcPct val="0"/>
                </a:spcBef>
              </a:pPr>
              <a:t>78</a:t>
            </a:fld>
            <a:endParaRPr lang="ru-RU" altLang="ru-RU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5046163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164AD52-9F45-46F3-87A8-391F5F19FC28}" type="slidenum">
              <a:rPr lang="ru-RU" altLang="ru-RU"/>
              <a:pPr>
                <a:spcBef>
                  <a:spcPct val="0"/>
                </a:spcBef>
              </a:pPr>
              <a:t>79</a:t>
            </a:fld>
            <a:endParaRPr lang="ru-RU" altLang="ru-RU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9645876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B7529CE-3937-43B3-A108-3B66C278EB15}" type="slidenum">
              <a:rPr lang="ru-RU" altLang="ru-RU"/>
              <a:pPr>
                <a:spcBef>
                  <a:spcPct val="0"/>
                </a:spcBef>
              </a:pPr>
              <a:t>80</a:t>
            </a:fld>
            <a:endParaRPr lang="ru-RU" alt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4713824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7654D0D-4DED-47A6-B9B8-82DB29086608}" type="slidenum">
              <a:rPr lang="ru-RU" altLang="ru-RU"/>
              <a:pPr>
                <a:spcBef>
                  <a:spcPct val="0"/>
                </a:spcBef>
              </a:pPr>
              <a:t>81</a:t>
            </a:fld>
            <a:endParaRPr lang="ru-RU" altLang="ru-R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8700249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7654D0D-4DED-47A6-B9B8-82DB29086608}" type="slidenum">
              <a:rPr lang="ru-RU" altLang="ru-RU"/>
              <a:pPr>
                <a:spcBef>
                  <a:spcPct val="0"/>
                </a:spcBef>
              </a:pPr>
              <a:t>82</a:t>
            </a:fld>
            <a:endParaRPr lang="ru-RU" altLang="ru-R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48398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D7C1731-B3B3-4468-A713-1BCBF288AAE4}" type="slidenum">
              <a:rPr lang="ru-RU" altLang="ru-RU"/>
              <a:pPr algn="r" eaLnBrk="1" hangingPunct="1">
                <a:spcBef>
                  <a:spcPct val="0"/>
                </a:spcBef>
              </a:pPr>
              <a:t>11</a:t>
            </a:fld>
            <a:endParaRPr lang="ru-RU" altLang="ru-RU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A8EC35F-82DF-409C-AD76-734E177A65B4}" type="slidenum">
              <a:rPr lang="ru-RU" altLang="ru-RU"/>
              <a:pPr>
                <a:spcBef>
                  <a:spcPct val="0"/>
                </a:spcBef>
              </a:pPr>
              <a:t>83</a:t>
            </a:fld>
            <a:endParaRPr lang="ru-RU" altLang="ru-RU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1898648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A8EC35F-82DF-409C-AD76-734E177A65B4}" type="slidenum">
              <a:rPr lang="ru-RU" altLang="ru-RU"/>
              <a:pPr>
                <a:spcBef>
                  <a:spcPct val="0"/>
                </a:spcBef>
              </a:pPr>
              <a:t>84</a:t>
            </a:fld>
            <a:endParaRPr lang="ru-RU" altLang="ru-RU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2323970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D5C9126-DAAD-4549-ADC9-4B741FFD1BA3}" type="slidenum">
              <a:rPr lang="ru-RU" altLang="ru-RU"/>
              <a:pPr>
                <a:spcBef>
                  <a:spcPct val="0"/>
                </a:spcBef>
              </a:pPr>
              <a:t>85</a:t>
            </a:fld>
            <a:endParaRPr lang="ru-RU" altLang="ru-RU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0386212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C7BB490-22FC-4C2F-BFB8-14A2542AADA4}" type="slidenum">
              <a:rPr lang="ru-RU" altLang="ru-RU"/>
              <a:pPr>
                <a:spcBef>
                  <a:spcPct val="0"/>
                </a:spcBef>
              </a:pPr>
              <a:t>86</a:t>
            </a:fld>
            <a:endParaRPr lang="ru-RU" alt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0234500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C7BB490-22FC-4C2F-BFB8-14A2542AADA4}" type="slidenum">
              <a:rPr lang="ru-RU" altLang="ru-RU"/>
              <a:pPr>
                <a:spcBef>
                  <a:spcPct val="0"/>
                </a:spcBef>
              </a:pPr>
              <a:t>87</a:t>
            </a:fld>
            <a:endParaRPr lang="ru-RU" alt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2411393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8EB0CB6-213B-4320-A420-20AE3901ECD4}" type="slidenum">
              <a:rPr lang="ru-RU" altLang="ru-RU"/>
              <a:pPr>
                <a:spcBef>
                  <a:spcPct val="0"/>
                </a:spcBef>
              </a:pPr>
              <a:t>88</a:t>
            </a:fld>
            <a:endParaRPr lang="ru-RU" altLang="ru-RU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9455238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8EB0CB6-213B-4320-A420-20AE3901ECD4}" type="slidenum">
              <a:rPr lang="ru-RU" altLang="ru-RU"/>
              <a:pPr>
                <a:spcBef>
                  <a:spcPct val="0"/>
                </a:spcBef>
              </a:pPr>
              <a:t>89</a:t>
            </a:fld>
            <a:endParaRPr lang="ru-RU" altLang="ru-RU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2083058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B8EB7C-1172-42D8-8E6D-1994259F519C}" type="slidenum">
              <a:rPr lang="ru-RU" altLang="ru-RU"/>
              <a:pPr>
                <a:spcBef>
                  <a:spcPct val="0"/>
                </a:spcBef>
              </a:pPr>
              <a:t>90</a:t>
            </a:fld>
            <a:endParaRPr lang="ru-RU" altLang="ru-RU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5738071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B8EB7C-1172-42D8-8E6D-1994259F519C}" type="slidenum">
              <a:rPr lang="ru-RU" altLang="ru-RU"/>
              <a:pPr>
                <a:spcBef>
                  <a:spcPct val="0"/>
                </a:spcBef>
              </a:pPr>
              <a:t>91</a:t>
            </a:fld>
            <a:endParaRPr lang="ru-RU" altLang="ru-RU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61918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D7C1731-B3B3-4468-A713-1BCBF288AAE4}" type="slidenum">
              <a:rPr lang="ru-RU" altLang="ru-RU"/>
              <a:pPr algn="r" eaLnBrk="1" hangingPunct="1">
                <a:spcBef>
                  <a:spcPct val="0"/>
                </a:spcBef>
              </a:pPr>
              <a:t>12</a:t>
            </a:fld>
            <a:endParaRPr lang="ru-RU" altLang="ru-RU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69486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FC3F1-7EAD-47AB-ACFD-72C9DA219C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519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19BC9-0061-4ECC-89C6-E6E6C868EA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9889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23B79-CCA2-494F-8522-00CC1887FB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605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22D6E-32F6-4214-A17F-7E339BBA3E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923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B3148-02B8-4385-B136-CFEDBD469B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4124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6BDD4-463E-441E-801A-00F66B26C4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838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2E6BA-2E64-48BE-9EC5-7B94FD63F1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396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BD70B-ECD0-40E0-8214-07D3CF4ED7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7437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217D7-01F2-47E4-B2CC-6917B73805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2547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59720-AE26-44D0-B55D-8681D280CC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5232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4D98D-0C5B-4953-88F8-CF8371B238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424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8015CDD-ACF5-4F2B-9610-B10E847B0B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7.png"/><Relationship Id="rId4" Type="http://schemas.openxmlformats.org/officeDocument/2006/relationships/oleObject" Target="../embeddings/oleObject2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.png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.bin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nemozina.ru/" TargetMode="External"/><Relationship Id="rId7" Type="http://schemas.openxmlformats.org/officeDocument/2006/relationships/image" Target="../media/image54.png"/><Relationship Id="rId2" Type="http://schemas.openxmlformats.org/officeDocument/2006/relationships/hyperlink" Target="mailto:ioc@mnemozina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ocketschool.ru/" TargetMode="External"/><Relationship Id="rId5" Type="http://schemas.openxmlformats.org/officeDocument/2006/relationships/hyperlink" Target="mailto:td@mnemozina.ru" TargetMode="External"/><Relationship Id="rId4" Type="http://schemas.openxmlformats.org/officeDocument/2006/relationships/hyperlink" Target="http://shop.mnemozina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2132856"/>
            <a:ext cx="8280920" cy="2232248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Графы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4797152"/>
            <a:ext cx="9144000" cy="1296144"/>
          </a:xfrm>
          <a:solidFill>
            <a:srgbClr val="DFDBC7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80000" algn="just">
              <a:spcBef>
                <a:spcPts val="0"/>
              </a:spcBef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ВЕДУЩИЙ: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Смирнов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Владимир Алексеевич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профессор,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доктор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физико-математических наук,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заведующий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кафедрой элементарной математики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МПГУ,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автор учебников по геометрии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для 7—9 и 10—11 классов</a:t>
            </a:r>
          </a:p>
        </p:txBody>
      </p:sp>
      <p:pic>
        <p:nvPicPr>
          <p:cNvPr id="5" name="Рисунок 4" descr="Заставка_Геомет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6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1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0" y="333375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</a:rPr>
              <a:t>	</a:t>
            </a:r>
            <a:r>
              <a:rPr lang="ru-RU" altLang="ru-RU" sz="2800" dirty="0">
                <a:solidFill>
                  <a:srgbClr val="FF0000"/>
                </a:solidFill>
              </a:rPr>
              <a:t>Следствие.</a:t>
            </a:r>
            <a:r>
              <a:rPr lang="ru-RU" altLang="ru-RU" sz="2800" dirty="0"/>
              <a:t> Число вершин с нечетным индексом четно</a:t>
            </a:r>
            <a:r>
              <a:rPr lang="ru-RU" altLang="ru-RU" sz="2800" dirty="0" smtClean="0"/>
              <a:t>.</a:t>
            </a:r>
            <a:r>
              <a:rPr lang="ru-RU" altLang="ru-RU" sz="2800" dirty="0"/>
              <a:t>	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0" y="1412776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</a:rPr>
              <a:t>	</a:t>
            </a:r>
            <a:r>
              <a:rPr lang="ru-RU" altLang="ru-RU" sz="2800" dirty="0" smtClean="0"/>
              <a:t>Действительно, если бы оно было нечетно, то сумма индексов вершин графа с нечетными индексами была бы нечетна. С другой стороны, сумма индексов вершин графа с четными индексами четна. Но тогда сумма всех индексов вершин графа была бы нечетна, что противоречит теореме.</a:t>
            </a:r>
            <a:endParaRPr lang="ru-RU" alt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4925" y="838200"/>
            <a:ext cx="907415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cs typeface="Times New Roman" panose="02020603050405020304" pitchFamily="18" charset="0"/>
              </a:rPr>
              <a:t>	1. В графе </a:t>
            </a:r>
            <a:r>
              <a:rPr lang="ru-RU" altLang="ru-RU"/>
              <a:t>3</a:t>
            </a:r>
            <a:r>
              <a:rPr lang="ru-RU" altLang="ru-RU">
                <a:cs typeface="Times New Roman" panose="02020603050405020304" pitchFamily="18" charset="0"/>
              </a:rPr>
              <a:t> вершин, каждая из которых имеет индекс </a:t>
            </a:r>
            <a:r>
              <a:rPr lang="ru-RU" altLang="ru-RU"/>
              <a:t>2</a:t>
            </a:r>
            <a:r>
              <a:rPr lang="ru-RU" altLang="ru-RU">
                <a:cs typeface="Times New Roman" panose="02020603050405020304" pitchFamily="18" charset="0"/>
              </a:rPr>
              <a:t>. Сколько у него ребер? Нарисуйте такой граф.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92" name="Group 1028"/>
          <p:cNvGrpSpPr>
            <a:grpSpLocks/>
          </p:cNvGrpSpPr>
          <p:nvPr/>
        </p:nvGrpSpPr>
        <p:grpSpPr bwMode="auto">
          <a:xfrm>
            <a:off x="609600" y="2819400"/>
            <a:ext cx="4981575" cy="2484438"/>
            <a:chOff x="384" y="1776"/>
            <a:chExt cx="3138" cy="1565"/>
          </a:xfrm>
        </p:grpSpPr>
        <p:sp>
          <p:nvSpPr>
            <p:cNvPr id="13317" name="Text Box 7"/>
            <p:cNvSpPr txBox="1">
              <a:spLocks noChangeArrowheads="1"/>
            </p:cNvSpPr>
            <p:nvPr/>
          </p:nvSpPr>
          <p:spPr bwMode="auto">
            <a:xfrm>
              <a:off x="384" y="2976"/>
              <a:ext cx="177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  <a:r>
                <a:rPr lang="ru-RU" altLang="ru-RU">
                  <a:solidFill>
                    <a:schemeClr val="accent1"/>
                  </a:solidFill>
                </a:rPr>
                <a:t> </a:t>
              </a:r>
              <a:r>
                <a:rPr lang="ru-RU" altLang="ru-RU"/>
                <a:t>3.</a:t>
              </a:r>
            </a:p>
          </p:txBody>
        </p:sp>
        <p:graphicFrame>
          <p:nvGraphicFramePr>
            <p:cNvPr id="13318" name="Object 1030"/>
            <p:cNvGraphicFramePr>
              <a:graphicFrameLocks noChangeAspect="1"/>
            </p:cNvGraphicFramePr>
            <p:nvPr/>
          </p:nvGraphicFramePr>
          <p:xfrm>
            <a:off x="2064" y="1776"/>
            <a:ext cx="1458" cy="1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360" name="Точечный рисунок" r:id="rId4" imgW="2314286" imgH="2010056" progId="Paint.Picture">
                    <p:embed/>
                  </p:oleObj>
                </mc:Choice>
                <mc:Fallback>
                  <p:oleObj name="Точечный рисунок" r:id="rId4" imgW="2314286" imgH="2010056" progId="Paint.Picture">
                    <p:embed/>
                    <p:pic>
                      <p:nvPicPr>
                        <p:cNvPr id="13318" name="Object 10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1776"/>
                          <a:ext cx="1458" cy="1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8920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0" y="838200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cs typeface="Times New Roman" panose="02020603050405020304" pitchFamily="18" charset="0"/>
              </a:rPr>
              <a:t>	2. В графе </a:t>
            </a:r>
            <a:r>
              <a:rPr lang="ru-RU" altLang="ru-RU"/>
              <a:t>4</a:t>
            </a:r>
            <a:r>
              <a:rPr lang="ru-RU" altLang="ru-RU">
                <a:cs typeface="Times New Roman" panose="02020603050405020304" pitchFamily="18" charset="0"/>
              </a:rPr>
              <a:t> вершин, каждая из которых имеет индекс 3. Сколько у него ребер? Нарисуйте такой граф.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87" name="Group 11"/>
          <p:cNvGrpSpPr>
            <a:grpSpLocks/>
          </p:cNvGrpSpPr>
          <p:nvPr/>
        </p:nvGrpSpPr>
        <p:grpSpPr bwMode="auto">
          <a:xfrm>
            <a:off x="609600" y="2780928"/>
            <a:ext cx="5213350" cy="2560638"/>
            <a:chOff x="384" y="1728"/>
            <a:chExt cx="3284" cy="1613"/>
          </a:xfrm>
        </p:grpSpPr>
        <p:sp>
          <p:nvSpPr>
            <p:cNvPr id="15364" name="Text Box 7"/>
            <p:cNvSpPr txBox="1">
              <a:spLocks noChangeArrowheads="1"/>
            </p:cNvSpPr>
            <p:nvPr/>
          </p:nvSpPr>
          <p:spPr bwMode="auto">
            <a:xfrm>
              <a:off x="384" y="2976"/>
              <a:ext cx="177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  <a:r>
                <a:rPr lang="ru-RU" altLang="ru-RU">
                  <a:solidFill>
                    <a:schemeClr val="accent1"/>
                  </a:solidFill>
                </a:rPr>
                <a:t> </a:t>
              </a:r>
              <a:r>
                <a:rPr lang="ru-RU" altLang="ru-RU"/>
                <a:t>6.</a:t>
              </a:r>
            </a:p>
          </p:txBody>
        </p:sp>
        <p:pic>
          <p:nvPicPr>
            <p:cNvPr id="15365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728"/>
              <a:ext cx="1508" cy="1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260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0" y="838200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cs typeface="Times New Roman" panose="02020603050405020304" pitchFamily="18" charset="0"/>
              </a:rPr>
              <a:t>	3. В графе </a:t>
            </a:r>
            <a:r>
              <a:rPr lang="ru-RU" altLang="ru-RU"/>
              <a:t>5</a:t>
            </a:r>
            <a:r>
              <a:rPr lang="ru-RU" altLang="ru-RU">
                <a:cs typeface="Times New Roman" panose="02020603050405020304" pitchFamily="18" charset="0"/>
              </a:rPr>
              <a:t> вершин, каждая из которых имеет индекс </a:t>
            </a:r>
            <a:r>
              <a:rPr lang="ru-RU" altLang="ru-RU"/>
              <a:t>4</a:t>
            </a:r>
            <a:r>
              <a:rPr lang="ru-RU" altLang="ru-RU">
                <a:cs typeface="Times New Roman" panose="02020603050405020304" pitchFamily="18" charset="0"/>
              </a:rPr>
              <a:t>. Сколько у него ребер? Нарисуйте такой граф.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232" name="Group 8"/>
          <p:cNvGrpSpPr>
            <a:grpSpLocks/>
          </p:cNvGrpSpPr>
          <p:nvPr/>
        </p:nvGrpSpPr>
        <p:grpSpPr bwMode="auto">
          <a:xfrm>
            <a:off x="609600" y="2514600"/>
            <a:ext cx="5487988" cy="2789238"/>
            <a:chOff x="384" y="1584"/>
            <a:chExt cx="3457" cy="1757"/>
          </a:xfrm>
        </p:grpSpPr>
        <p:sp>
          <p:nvSpPr>
            <p:cNvPr id="17412" name="Text Box 4"/>
            <p:cNvSpPr txBox="1">
              <a:spLocks noChangeArrowheads="1"/>
            </p:cNvSpPr>
            <p:nvPr/>
          </p:nvSpPr>
          <p:spPr bwMode="auto">
            <a:xfrm>
              <a:off x="384" y="2976"/>
              <a:ext cx="177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  <a:r>
                <a:rPr lang="ru-RU" altLang="ru-RU">
                  <a:solidFill>
                    <a:schemeClr val="accent1"/>
                  </a:solidFill>
                </a:rPr>
                <a:t> </a:t>
              </a:r>
              <a:r>
                <a:rPr lang="ru-RU" altLang="ru-RU"/>
                <a:t>10.</a:t>
              </a:r>
            </a:p>
          </p:txBody>
        </p:sp>
        <p:pic>
          <p:nvPicPr>
            <p:cNvPr id="17413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584"/>
              <a:ext cx="1777" cy="1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742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/>
              <a:t>	4. Может ли граф иметь: а) одну вершину нечетного индекса; б) две вершины нечетного индекса; в) три вершины нечетного индекса; г) четыре вершины нечетного индекса</a:t>
            </a:r>
            <a:r>
              <a:rPr lang="ru-RU" altLang="ru-RU">
                <a:cs typeface="Times New Roman" panose="02020603050405020304" pitchFamily="18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0" y="1340768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/>
              <a:t>	5. Может ли граф иметь пять вершин, в каждой из которых сходится три ребра?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1560" y="314822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FF3300"/>
                </a:solidFill>
              </a:rPr>
              <a:t>Ответ: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а), в) Нет; б), г) 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0" y="1558280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/>
              <a:t>	6. В классе 15 компьютеров. Можно ли их соединить друг с другом так, чтобы каждый компьютер был соединен ровно с пятью другими?</a:t>
            </a:r>
            <a:endParaRPr lang="ru-RU" altLang="ru-RU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183" y="188640"/>
            <a:ext cx="91440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solidFill>
                  <a:srgbClr val="FF3300"/>
                </a:solidFill>
              </a:rPr>
              <a:t>	Ответ:</a:t>
            </a:r>
            <a:r>
              <a:rPr lang="ru-RU" altLang="ru-RU" sz="2800" dirty="0">
                <a:solidFill>
                  <a:schemeClr val="accent1"/>
                </a:solidFill>
              </a:rPr>
              <a:t> </a:t>
            </a:r>
            <a:r>
              <a:rPr lang="ru-RU" altLang="ru-RU" sz="2800" dirty="0"/>
              <a:t>Нет. Число вершин с нечетным индексом должно быть четным.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Авторский сайт: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vasmirnov.ru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02" y="492388"/>
            <a:ext cx="7313932" cy="6334780"/>
          </a:xfrm>
          <a:prstGeom prst="rect">
            <a:avLst/>
          </a:prstGeom>
          <a:noFill/>
          <a:ln>
            <a:solidFill>
              <a:srgbClr val="D2ECB6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60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48913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3300"/>
                </a:solidFill>
              </a:rPr>
              <a:t>Уникурсальные графы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1106113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/>
              <a:t>	На рисунке представлен граф, соответствующий задаче Эйлера, в котором ребра соответствуют мостам, а вершины – берегам и островам.</a:t>
            </a:r>
            <a:r>
              <a:rPr lang="ru-RU" altLang="ru-RU" sz="280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481067"/>
            <a:ext cx="2665015" cy="204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0" y="4503738"/>
            <a:ext cx="91440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/>
              <a:t>	Требуется выяснить, можно ли пройти по каждому ребру этого графа ровно один раз, или, что то же самое, нарисовать этот  граф «одним росчерком», т. е. не отрывая карандаша от бумаги и проходя по каждому ребру ровно один раз. Такие графы называются</a:t>
            </a:r>
            <a:r>
              <a:rPr lang="ru-RU" altLang="ru-RU" sz="2800">
                <a:solidFill>
                  <a:schemeClr val="accent1"/>
                </a:solidFill>
              </a:rPr>
              <a:t> </a:t>
            </a:r>
            <a:r>
              <a:rPr lang="ru-RU" altLang="ru-RU" sz="2800">
                <a:solidFill>
                  <a:srgbClr val="FF3300"/>
                </a:solidFill>
              </a:rPr>
              <a:t>уникурсальными</a:t>
            </a:r>
            <a:r>
              <a:rPr lang="ru-RU" altLang="ru-RU" sz="2800"/>
              <a:t>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3528" y="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FF3300"/>
                </a:solidFill>
              </a:rPr>
              <a:t>Ответ: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Нет.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3300"/>
                </a:solidFill>
              </a:rPr>
              <a:t>Теорема</a:t>
            </a:r>
            <a:r>
              <a:rPr lang="en-US" altLang="ru-RU" sz="3600" smtClean="0">
                <a:solidFill>
                  <a:srgbClr val="FF3300"/>
                </a:solidFill>
              </a:rPr>
              <a:t> </a:t>
            </a:r>
            <a:r>
              <a:rPr lang="ru-RU" altLang="ru-RU" sz="3600" smtClean="0">
                <a:solidFill>
                  <a:srgbClr val="FF3300"/>
                </a:solidFill>
              </a:rPr>
              <a:t>Эйлера</a:t>
            </a: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0" y="685800"/>
            <a:ext cx="91440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solidFill>
                  <a:srgbClr val="FF3300"/>
                </a:solidFill>
                <a:cs typeface="Times New Roman" panose="02020603050405020304" pitchFamily="18" charset="0"/>
              </a:rPr>
              <a:t>	Теорема.</a:t>
            </a:r>
            <a:r>
              <a:rPr lang="ru-RU" altLang="ru-RU" sz="2800" b="1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>
                <a:cs typeface="Times New Roman" panose="02020603050405020304" pitchFamily="18" charset="0"/>
              </a:rPr>
              <a:t>Для уникурсального графа число вершин нечетного индекса равно нулю или двум. </a:t>
            </a:r>
          </a:p>
        </p:txBody>
      </p:sp>
      <p:sp>
        <p:nvSpPr>
          <p:cNvPr id="27652" name="Text Box 30"/>
          <p:cNvSpPr txBox="1">
            <a:spLocks noChangeArrowheads="1"/>
          </p:cNvSpPr>
          <p:nvPr/>
        </p:nvSpPr>
        <p:spPr bwMode="auto">
          <a:xfrm>
            <a:off x="0" y="1524000"/>
            <a:ext cx="91440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	Доказательство</a:t>
            </a:r>
            <a:r>
              <a:rPr lang="ru-RU" altLang="ru-RU" sz="240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sz="2400" b="1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/>
              <a:t>Е</a:t>
            </a:r>
            <a:r>
              <a:rPr lang="ru-RU" altLang="ru-RU" sz="2400">
                <a:cs typeface="Times New Roman" panose="02020603050405020304" pitchFamily="18" charset="0"/>
              </a:rPr>
              <a:t>сли граф уникурсален, то у него есть начало и конец обхода. Остальные вершины имеют четный индекс, так как с каждым входом в такую вершину есть и выход. Если начало </a:t>
            </a:r>
            <a:r>
              <a:rPr lang="en-US" altLang="ru-RU" sz="2400" i="1">
                <a:cs typeface="Times New Roman" panose="02020603050405020304" pitchFamily="18" charset="0"/>
              </a:rPr>
              <a:t>A </a:t>
            </a:r>
            <a:r>
              <a:rPr lang="ru-RU" altLang="ru-RU" sz="2400">
                <a:cs typeface="Times New Roman" panose="02020603050405020304" pitchFamily="18" charset="0"/>
              </a:rPr>
              <a:t>и конец </a:t>
            </a:r>
            <a:r>
              <a:rPr lang="en-US" altLang="ru-RU" sz="2400" i="1">
                <a:cs typeface="Times New Roman" panose="02020603050405020304" pitchFamily="18" charset="0"/>
              </a:rPr>
              <a:t>B</a:t>
            </a:r>
            <a:r>
              <a:rPr lang="en-US" altLang="ru-RU" sz="2400">
                <a:cs typeface="Times New Roman" panose="02020603050405020304" pitchFamily="18" charset="0"/>
              </a:rPr>
              <a:t> </a:t>
            </a:r>
            <a:r>
              <a:rPr lang="ru-RU" altLang="ru-RU" sz="2400">
                <a:cs typeface="Times New Roman" panose="02020603050405020304" pitchFamily="18" charset="0"/>
              </a:rPr>
              <a:t>не совпадают, то они являются единственными вершинами нечетного индекса. У начала выходов на один больше, чем входов, а у конца входов на один больше, чем выходов. Если начало </a:t>
            </a:r>
            <a:r>
              <a:rPr lang="en-US" altLang="ru-RU" sz="2400" i="1">
                <a:cs typeface="Times New Roman" panose="02020603050405020304" pitchFamily="18" charset="0"/>
              </a:rPr>
              <a:t>A </a:t>
            </a:r>
            <a:r>
              <a:rPr lang="ru-RU" altLang="ru-RU" sz="2400">
                <a:cs typeface="Times New Roman" panose="02020603050405020304" pitchFamily="18" charset="0"/>
              </a:rPr>
              <a:t>совпадает с концом</a:t>
            </a:r>
            <a:r>
              <a:rPr lang="en-US" altLang="ru-RU" sz="2400">
                <a:cs typeface="Times New Roman" panose="02020603050405020304" pitchFamily="18" charset="0"/>
              </a:rPr>
              <a:t> </a:t>
            </a:r>
            <a:r>
              <a:rPr lang="en-US" altLang="ru-RU" sz="2400" i="1">
                <a:cs typeface="Times New Roman" panose="02020603050405020304" pitchFamily="18" charset="0"/>
              </a:rPr>
              <a:t>B</a:t>
            </a:r>
            <a:r>
              <a:rPr lang="ru-RU" altLang="ru-RU" sz="2400">
                <a:cs typeface="Times New Roman" panose="02020603050405020304" pitchFamily="18" charset="0"/>
              </a:rPr>
              <a:t>, то вершин с нечетным индексом нет. </a:t>
            </a:r>
          </a:p>
        </p:txBody>
      </p:sp>
      <p:pic>
        <p:nvPicPr>
          <p:cNvPr id="2765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41" y="4487248"/>
            <a:ext cx="2199672" cy="181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98042"/>
            <a:ext cx="2185987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36096" y="4365625"/>
            <a:ext cx="3707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Верно и обратное. Если у связного графа число вершин нечётного индекса равно 0 или 2, то этот граф уникурсален.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0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44900"/>
            <a:ext cx="2895600" cy="221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Text Box 2054"/>
          <p:cNvSpPr txBox="1">
            <a:spLocks noChangeArrowheads="1"/>
          </p:cNvSpPr>
          <p:nvPr/>
        </p:nvSpPr>
        <p:spPr bwMode="auto">
          <a:xfrm>
            <a:off x="152400" y="762000"/>
            <a:ext cx="89916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	</a:t>
            </a:r>
            <a:r>
              <a:rPr lang="ru-RU" altLang="ru-RU" sz="2800">
                <a:solidFill>
                  <a:srgbClr val="FF3300"/>
                </a:solidFill>
              </a:rPr>
              <a:t>Решение задачи Эйлера. </a:t>
            </a:r>
            <a:r>
              <a:rPr lang="ru-RU" altLang="ru-RU" sz="2800"/>
              <a:t>Найдем индексы</a:t>
            </a:r>
            <a:r>
              <a:rPr lang="ru-RU" altLang="ru-RU" sz="2800">
                <a:cs typeface="Times New Roman" panose="02020603050405020304" pitchFamily="18" charset="0"/>
              </a:rPr>
              <a:t>  вершин графа </a:t>
            </a:r>
            <a:r>
              <a:rPr lang="ru-RU" altLang="ru-RU" sz="2800"/>
              <a:t>задачи Эйлера.</a:t>
            </a:r>
            <a:r>
              <a:rPr lang="ru-RU" altLang="ru-RU" sz="2800">
                <a:cs typeface="Times New Roman" panose="02020603050405020304" pitchFamily="18" charset="0"/>
              </a:rPr>
              <a:t> Вершина А имеет индекс 5, Б - 3, П - 3 и Л - 3. Таким образом, мы имеем четыре вершины нечетного индекса, и, следовательно, данный граф не является уникурсальным. </a:t>
            </a:r>
            <a:r>
              <a:rPr lang="ru-RU" altLang="ru-RU" sz="2800"/>
              <a:t>Значит</a:t>
            </a:r>
            <a:r>
              <a:rPr lang="ru-RU" altLang="ru-RU" sz="2800">
                <a:cs typeface="Times New Roman" panose="02020603050405020304" pitchFamily="18" charset="0"/>
              </a:rPr>
              <a:t>, нельзя пройти по каждому из семи мостов только один раз.</a:t>
            </a:r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054"/>
          <p:cNvSpPr txBox="1">
            <a:spLocks noChangeArrowheads="1"/>
          </p:cNvSpPr>
          <p:nvPr/>
        </p:nvSpPr>
        <p:spPr bwMode="auto">
          <a:xfrm>
            <a:off x="107950" y="280988"/>
            <a:ext cx="8991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	Решите аналогичную задачу с пятнадцатью мостами.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5513388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0" y="8382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/>
              <a:t>	7. Выясните</a:t>
            </a:r>
            <a:r>
              <a:rPr lang="ru-RU" altLang="ru-RU">
                <a:cs typeface="Times New Roman" panose="02020603050405020304" pitchFamily="18" charset="0"/>
              </a:rPr>
              <a:t>, какие графы, изображенные на рисунке, являются уникурсальными?</a:t>
            </a:r>
          </a:p>
        </p:txBody>
      </p:sp>
      <p:pic>
        <p:nvPicPr>
          <p:cNvPr id="337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7524750" cy="300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0" y="692696"/>
            <a:ext cx="91440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/>
              <a:t>	8. На рисунке изображен план подземелья, в одной из комнат которого находится клад, для отыскания которого нужно войти в одну из крайних комнат, пройти через все двери ровно по одному разу через каждую. Клад будет в комнате за последней дверью. В какой комнате находится клад?</a:t>
            </a:r>
            <a:r>
              <a:rPr lang="ru-RU" altLang="ru-RU" dirty="0"/>
              <a:t> 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35844" name="Picture 20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01008"/>
            <a:ext cx="3807168" cy="312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552" y="19571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FF3300"/>
                </a:solidFill>
              </a:rPr>
              <a:t>Ответ: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а), б), г), д), ж), з).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0" y="1083568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9. Какое наименьшее число мостов в задаче о кёнигсбергских мостах придется пройти дважды, чтобы пройти по каждому мосту? </a:t>
            </a:r>
          </a:p>
        </p:txBody>
      </p:sp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40968"/>
            <a:ext cx="3195638" cy="244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12546" y="116632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FF3300"/>
                </a:solidFill>
              </a:rPr>
              <a:t>Ответ: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0" y="1363039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/>
              <a:t>	10. Можно ли обойти все ребра тетраэдра, пройдя по каждому ребру ровно один раз?</a:t>
            </a:r>
          </a:p>
        </p:txBody>
      </p:sp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2707652"/>
            <a:ext cx="24892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3568" y="260648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FF3300"/>
                </a:solidFill>
              </a:rPr>
              <a:t>Ответ: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Один.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0" y="1508323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11. Какое наименьшее число </a:t>
            </a:r>
            <a:r>
              <a:rPr lang="ru-RU" altLang="ru-RU" dirty="0"/>
              <a:t>ребер </a:t>
            </a:r>
            <a:r>
              <a:rPr lang="ru-RU" altLang="ru-RU" dirty="0">
                <a:cs typeface="Times New Roman" panose="02020603050405020304" pitchFamily="18" charset="0"/>
              </a:rPr>
              <a:t>придется пройти дважды, чтобы </a:t>
            </a:r>
            <a:r>
              <a:rPr lang="ru-RU" altLang="ru-RU" dirty="0"/>
              <a:t>обойти все ребра тетраэдра</a:t>
            </a:r>
            <a:r>
              <a:rPr lang="ru-RU" altLang="ru-RU" dirty="0">
                <a:cs typeface="Times New Roman" panose="02020603050405020304" pitchFamily="18" charset="0"/>
              </a:rPr>
              <a:t>? </a:t>
            </a:r>
            <a:endParaRPr lang="ru-RU" altLang="ru-RU" dirty="0"/>
          </a:p>
        </p:txBody>
      </p:sp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2852936"/>
            <a:ext cx="24892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3568" y="18864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FF3300"/>
                </a:solidFill>
              </a:rPr>
              <a:t>Ответ: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Нет.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0" y="1460376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12. Какое наименьшее число </a:t>
            </a:r>
            <a:r>
              <a:rPr lang="ru-RU" altLang="ru-RU" dirty="0"/>
              <a:t>ребер </a:t>
            </a:r>
            <a:r>
              <a:rPr lang="ru-RU" altLang="ru-RU" dirty="0">
                <a:cs typeface="Times New Roman" panose="02020603050405020304" pitchFamily="18" charset="0"/>
              </a:rPr>
              <a:t>придется пройти дважды, чтобы </a:t>
            </a:r>
            <a:r>
              <a:rPr lang="ru-RU" altLang="ru-RU" dirty="0"/>
              <a:t>обойти все ребра тетраэдра и вернуться в исходную вершину</a:t>
            </a:r>
            <a:r>
              <a:rPr lang="ru-RU" altLang="ru-RU" dirty="0">
                <a:cs typeface="Times New Roman" panose="02020603050405020304" pitchFamily="18" charset="0"/>
              </a:rPr>
              <a:t>? </a:t>
            </a:r>
            <a:endParaRPr lang="ru-RU" altLang="ru-RU" dirty="0"/>
          </a:p>
        </p:txBody>
      </p:sp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12976"/>
            <a:ext cx="24892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3568" y="68955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FF3300"/>
                </a:solidFill>
              </a:rPr>
              <a:t>Ответ: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Одно.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026"/>
          <p:cNvSpPr txBox="1">
            <a:spLocks noChangeArrowheads="1"/>
          </p:cNvSpPr>
          <p:nvPr/>
        </p:nvSpPr>
        <p:spPr bwMode="auto">
          <a:xfrm>
            <a:off x="179512" y="260648"/>
            <a:ext cx="89644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indent="0" algn="ctr"/>
            <a:r>
              <a:rPr lang="ru-RU" sz="2800" dirty="0" smtClean="0">
                <a:solidFill>
                  <a:srgbClr val="FF0000"/>
                </a:solidFill>
              </a:rPr>
              <a:t>Учебники по наглядной геометрии для 5, 6 классов издательства </a:t>
            </a:r>
            <a:r>
              <a:rPr lang="ru-RU" sz="2800" dirty="0">
                <a:solidFill>
                  <a:srgbClr val="FF0000"/>
                </a:solidFill>
              </a:rPr>
              <a:t>«Мнемозина</a:t>
            </a:r>
            <a:r>
              <a:rPr lang="ru-RU" sz="2800" dirty="0" smtClean="0">
                <a:solidFill>
                  <a:srgbClr val="FF0000"/>
                </a:solidFill>
              </a:rPr>
              <a:t>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54" y="1414720"/>
            <a:ext cx="3525130" cy="49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22301"/>
            <a:ext cx="3515022" cy="491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97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0" y="1532384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13. Имеется проволока длины 48 см. Можно ли сложить из нее реберную модель тетраэдра с ребром 8 см? </a:t>
            </a:r>
            <a:endParaRPr lang="ru-RU" altLang="ru-RU" dirty="0"/>
          </a:p>
        </p:txBody>
      </p:sp>
      <p:pic>
        <p:nvPicPr>
          <p:cNvPr id="460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84984"/>
            <a:ext cx="24892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3568" y="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>
                <a:solidFill>
                  <a:schemeClr val="accent1"/>
                </a:solidFill>
              </a:rPr>
              <a:t> </a:t>
            </a:r>
            <a:r>
              <a:rPr lang="ru-RU" altLang="ru-RU"/>
              <a:t>Два.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0" y="1604392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cs typeface="Times New Roman" panose="02020603050405020304" pitchFamily="18" charset="0"/>
              </a:rPr>
              <a:t>	14. </a:t>
            </a:r>
            <a:r>
              <a:rPr lang="ru-RU" altLang="ru-RU" dirty="0">
                <a:cs typeface="Times New Roman" panose="02020603050405020304" pitchFamily="18" charset="0"/>
              </a:rPr>
              <a:t>Какой наименьшей длины должна быть проволока, чтобы из нее можно было сложить реберную модель тетраэдра с ребром 8 см? </a:t>
            </a:r>
            <a:endParaRPr lang="ru-RU" altLang="ru-RU" dirty="0"/>
          </a:p>
        </p:txBody>
      </p:sp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56992"/>
            <a:ext cx="24892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5576" y="59469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FF3300"/>
                </a:solidFill>
              </a:rPr>
              <a:t>Ответ: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Нет.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0" y="157617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/>
              <a:t>	15. Можно ли обойти все ребра куба, пройдя по каждому ребру ровно один раз?</a:t>
            </a:r>
          </a:p>
        </p:txBody>
      </p:sp>
      <p:pic>
        <p:nvPicPr>
          <p:cNvPr id="5018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3116045"/>
            <a:ext cx="259715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6032" y="55236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FF3300"/>
                </a:solidFill>
              </a:rPr>
              <a:t>Ответ: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56 см.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0" y="1961133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16. Какое наименьшее число </a:t>
            </a:r>
            <a:r>
              <a:rPr lang="ru-RU" altLang="ru-RU" dirty="0"/>
              <a:t>ребер </a:t>
            </a:r>
            <a:r>
              <a:rPr lang="ru-RU" altLang="ru-RU" dirty="0">
                <a:cs typeface="Times New Roman" panose="02020603050405020304" pitchFamily="18" charset="0"/>
              </a:rPr>
              <a:t>придется пройти дважды, чтобы </a:t>
            </a:r>
            <a:r>
              <a:rPr lang="ru-RU" altLang="ru-RU" dirty="0"/>
              <a:t>обойти все ребра куба</a:t>
            </a:r>
            <a:r>
              <a:rPr lang="ru-RU" altLang="ru-RU" dirty="0">
                <a:cs typeface="Times New Roman" panose="02020603050405020304" pitchFamily="18" charset="0"/>
              </a:rPr>
              <a:t>? </a:t>
            </a:r>
            <a:endParaRPr lang="ru-RU" altLang="ru-RU" dirty="0"/>
          </a:p>
        </p:txBody>
      </p:sp>
      <p:pic>
        <p:nvPicPr>
          <p:cNvPr id="5222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3501008"/>
            <a:ext cx="259715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1560" y="225571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FF3300"/>
                </a:solidFill>
              </a:rPr>
              <a:t>Ответ: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Нет.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0" y="1820416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17. Какое наименьшее число </a:t>
            </a:r>
            <a:r>
              <a:rPr lang="ru-RU" altLang="ru-RU" dirty="0"/>
              <a:t>ребер </a:t>
            </a:r>
            <a:r>
              <a:rPr lang="ru-RU" altLang="ru-RU" dirty="0">
                <a:cs typeface="Times New Roman" panose="02020603050405020304" pitchFamily="18" charset="0"/>
              </a:rPr>
              <a:t>придется пройти дважды, чтобы </a:t>
            </a:r>
            <a:r>
              <a:rPr lang="ru-RU" altLang="ru-RU" dirty="0"/>
              <a:t>обойти все ребра куба и вернуться в исходную вершину</a:t>
            </a:r>
            <a:r>
              <a:rPr lang="ru-RU" altLang="ru-RU" dirty="0">
                <a:cs typeface="Times New Roman" panose="02020603050405020304" pitchFamily="18" charset="0"/>
              </a:rPr>
              <a:t>? </a:t>
            </a:r>
            <a:endParaRPr lang="ru-RU" altLang="ru-RU" dirty="0"/>
          </a:p>
        </p:txBody>
      </p:sp>
      <p:pic>
        <p:nvPicPr>
          <p:cNvPr id="542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73016"/>
            <a:ext cx="259715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2000" y="185067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FF3300"/>
                </a:solidFill>
              </a:rPr>
              <a:t>Ответ: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Три.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0" y="1745109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18. Имеется проволока длины 48 см. Можно ли сложить из нее реберную модель куба с ребром 4 см? </a:t>
            </a:r>
            <a:endParaRPr lang="ru-RU" altLang="ru-RU" dirty="0"/>
          </a:p>
        </p:txBody>
      </p:sp>
      <p:pic>
        <p:nvPicPr>
          <p:cNvPr id="563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3284984"/>
            <a:ext cx="259715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270545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FF3300"/>
                </a:solidFill>
              </a:rPr>
              <a:t>Ответ: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Четыре.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3"/>
          <p:cNvSpPr txBox="1">
            <a:spLocks noChangeArrowheads="1"/>
          </p:cNvSpPr>
          <p:nvPr/>
        </p:nvSpPr>
        <p:spPr bwMode="auto">
          <a:xfrm>
            <a:off x="0" y="1425004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19. Какой наименьшей длины должна быть проволока, чтобы из нее можно было сложить реберную модель куба с ребром 4 см? </a:t>
            </a:r>
            <a:endParaRPr lang="ru-RU" altLang="ru-RU" dirty="0"/>
          </a:p>
        </p:txBody>
      </p:sp>
      <p:pic>
        <p:nvPicPr>
          <p:cNvPr id="5837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3356992"/>
            <a:ext cx="2597150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261081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FF3300"/>
                </a:solidFill>
              </a:rPr>
              <a:t>Ответ: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Нет.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3"/>
          <p:cNvSpPr txBox="1">
            <a:spLocks noChangeArrowheads="1"/>
          </p:cNvSpPr>
          <p:nvPr/>
        </p:nvSpPr>
        <p:spPr bwMode="auto">
          <a:xfrm>
            <a:off x="0" y="148972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/>
              <a:t>	20. Можно ли обойти все ребра октаэдра, пройдя по каждому ребру ровно один раз?</a:t>
            </a:r>
          </a:p>
        </p:txBody>
      </p:sp>
      <p:pic>
        <p:nvPicPr>
          <p:cNvPr id="604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08920"/>
            <a:ext cx="3387725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116632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FF3300"/>
                </a:solidFill>
              </a:rPr>
              <a:t>Ответ: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60 см.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3"/>
          <p:cNvSpPr txBox="1">
            <a:spLocks noChangeArrowheads="1"/>
          </p:cNvSpPr>
          <p:nvPr/>
        </p:nvSpPr>
        <p:spPr bwMode="auto">
          <a:xfrm>
            <a:off x="0" y="1633736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cs typeface="Times New Roman" panose="02020603050405020304" pitchFamily="18" charset="0"/>
              </a:rPr>
              <a:t>	21. Имеется проволока длины 48 см. Можно ли сложить из нее реберную модель октаэдра с ребром 4 см? </a:t>
            </a:r>
            <a:endParaRPr lang="ru-RU" altLang="ru-RU"/>
          </a:p>
        </p:txBody>
      </p:sp>
      <p:pic>
        <p:nvPicPr>
          <p:cNvPr id="6246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52936"/>
            <a:ext cx="3387725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103485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FF3300"/>
                </a:solidFill>
              </a:rPr>
              <a:t>Ответ: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3"/>
          <p:cNvSpPr txBox="1">
            <a:spLocks noChangeArrowheads="1"/>
          </p:cNvSpPr>
          <p:nvPr/>
        </p:nvSpPr>
        <p:spPr bwMode="auto">
          <a:xfrm>
            <a:off x="0" y="1831851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/>
              <a:t>	22. Можно ли обойти все ребра икосаэдра, пройдя по каждому ребру ровно один раз?</a:t>
            </a:r>
          </a:p>
        </p:txBody>
      </p:sp>
      <p:pic>
        <p:nvPicPr>
          <p:cNvPr id="645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3212976"/>
            <a:ext cx="25971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149039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FF3300"/>
                </a:solidFill>
              </a:rPr>
              <a:t>Ответ: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4644008" y="620688"/>
            <a:ext cx="4176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indent="0" algn="ctr"/>
            <a:r>
              <a:rPr lang="ru-RU" sz="2800" dirty="0">
                <a:solidFill>
                  <a:srgbClr val="FF0000"/>
                </a:solidFill>
              </a:rPr>
              <a:t>6</a:t>
            </a:r>
            <a:r>
              <a:rPr lang="ru-RU" sz="2800" dirty="0" smtClean="0">
                <a:solidFill>
                  <a:srgbClr val="FF0000"/>
                </a:solidFill>
              </a:rPr>
              <a:t> класс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268760"/>
            <a:ext cx="4503044" cy="3744416"/>
          </a:xfrm>
          <a:prstGeom prst="rect">
            <a:avLst/>
          </a:prstGeom>
        </p:spPr>
      </p:pic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07504" y="620688"/>
            <a:ext cx="4176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indent="0" algn="ctr"/>
            <a:r>
              <a:rPr lang="ru-RU" sz="2800" dirty="0" smtClean="0">
                <a:solidFill>
                  <a:srgbClr val="FF0000"/>
                </a:solidFill>
              </a:rPr>
              <a:t>5 класс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12" y="1293312"/>
            <a:ext cx="4478881" cy="371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2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3"/>
          <p:cNvSpPr txBox="1">
            <a:spLocks noChangeArrowheads="1"/>
          </p:cNvSpPr>
          <p:nvPr/>
        </p:nvSpPr>
        <p:spPr bwMode="auto">
          <a:xfrm>
            <a:off x="0" y="1903859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23. Какое наименьшее число </a:t>
            </a:r>
            <a:r>
              <a:rPr lang="ru-RU" altLang="ru-RU" dirty="0"/>
              <a:t>ребер </a:t>
            </a:r>
            <a:r>
              <a:rPr lang="ru-RU" altLang="ru-RU" dirty="0">
                <a:cs typeface="Times New Roman" panose="02020603050405020304" pitchFamily="18" charset="0"/>
              </a:rPr>
              <a:t>придется пройти дважды, чтобы </a:t>
            </a:r>
            <a:r>
              <a:rPr lang="ru-RU" altLang="ru-RU" dirty="0"/>
              <a:t>обойти все ребра икосаэдра</a:t>
            </a:r>
            <a:r>
              <a:rPr lang="ru-RU" altLang="ru-RU" dirty="0">
                <a:cs typeface="Times New Roman" panose="02020603050405020304" pitchFamily="18" charset="0"/>
              </a:rPr>
              <a:t>? </a:t>
            </a:r>
            <a:endParaRPr lang="ru-RU" altLang="ru-RU" dirty="0"/>
          </a:p>
        </p:txBody>
      </p:sp>
      <p:pic>
        <p:nvPicPr>
          <p:cNvPr id="6656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3284984"/>
            <a:ext cx="25971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116632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FF3300"/>
                </a:solidFill>
              </a:rPr>
              <a:t>Ответ: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Нет.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3"/>
          <p:cNvSpPr txBox="1">
            <a:spLocks noChangeArrowheads="1"/>
          </p:cNvSpPr>
          <p:nvPr/>
        </p:nvSpPr>
        <p:spPr bwMode="auto">
          <a:xfrm>
            <a:off x="0" y="1912937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24. Какое наименьшее число </a:t>
            </a:r>
            <a:r>
              <a:rPr lang="ru-RU" altLang="ru-RU" dirty="0"/>
              <a:t>ребер </a:t>
            </a:r>
            <a:r>
              <a:rPr lang="ru-RU" altLang="ru-RU" dirty="0">
                <a:cs typeface="Times New Roman" panose="02020603050405020304" pitchFamily="18" charset="0"/>
              </a:rPr>
              <a:t>придется пройти дважды, чтобы </a:t>
            </a:r>
            <a:r>
              <a:rPr lang="ru-RU" altLang="ru-RU" dirty="0"/>
              <a:t>обойти все ребра икосаэдра и вернуться в исходную вершину</a:t>
            </a:r>
            <a:r>
              <a:rPr lang="ru-RU" altLang="ru-RU" dirty="0">
                <a:cs typeface="Times New Roman" panose="02020603050405020304" pitchFamily="18" charset="0"/>
              </a:rPr>
              <a:t>? </a:t>
            </a:r>
            <a:endParaRPr lang="ru-RU" altLang="ru-RU" dirty="0"/>
          </a:p>
        </p:txBody>
      </p:sp>
      <p:pic>
        <p:nvPicPr>
          <p:cNvPr id="686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65537"/>
            <a:ext cx="25971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168359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FF3300"/>
                </a:solidFill>
              </a:rPr>
              <a:t>Ответ: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Пять.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3"/>
          <p:cNvSpPr txBox="1">
            <a:spLocks noChangeArrowheads="1"/>
          </p:cNvSpPr>
          <p:nvPr/>
        </p:nvSpPr>
        <p:spPr bwMode="auto">
          <a:xfrm>
            <a:off x="0" y="1532384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25. Имеется проволока длины 120 см. Можно ли сложить из нее реберную модель икосаэдра с ребром 4 см? </a:t>
            </a:r>
            <a:endParaRPr lang="ru-RU" altLang="ru-RU" dirty="0"/>
          </a:p>
        </p:txBody>
      </p:sp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533400" y="143255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FF3300"/>
                </a:solidFill>
              </a:rPr>
              <a:t>Ответ: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Нет.</a:t>
            </a:r>
          </a:p>
        </p:txBody>
      </p:sp>
      <p:pic>
        <p:nvPicPr>
          <p:cNvPr id="706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84984"/>
            <a:ext cx="25971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3"/>
          <p:cNvSpPr txBox="1">
            <a:spLocks noChangeArrowheads="1"/>
          </p:cNvSpPr>
          <p:nvPr/>
        </p:nvSpPr>
        <p:spPr bwMode="auto">
          <a:xfrm>
            <a:off x="0" y="1748408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26. Какой наименьшей длины должна быть проволока, чтобы из нее можно было сложить реберную модель икосаэдра с ребром 4 см? </a:t>
            </a:r>
            <a:endParaRPr lang="ru-RU" altLang="ru-RU" dirty="0"/>
          </a:p>
        </p:txBody>
      </p:sp>
      <p:pic>
        <p:nvPicPr>
          <p:cNvPr id="7270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01008"/>
            <a:ext cx="25971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275493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FF3300"/>
                </a:solidFill>
              </a:rPr>
              <a:t>Ответ: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Шесть.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3"/>
          <p:cNvSpPr txBox="1">
            <a:spLocks noChangeArrowheads="1"/>
          </p:cNvSpPr>
          <p:nvPr/>
        </p:nvSpPr>
        <p:spPr bwMode="auto">
          <a:xfrm>
            <a:off x="0" y="1657102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/>
              <a:t>	27. Можно ли обойти все ребра додекаэдра, пройдя по каждому ребру ровно один раз?</a:t>
            </a:r>
          </a:p>
        </p:txBody>
      </p:sp>
      <p:pic>
        <p:nvPicPr>
          <p:cNvPr id="7475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75" y="2996952"/>
            <a:ext cx="2940050" cy="296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176634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FF3300"/>
                </a:solidFill>
              </a:rPr>
              <a:t>Ответ: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140 см.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3"/>
          <p:cNvSpPr txBox="1">
            <a:spLocks noChangeArrowheads="1"/>
          </p:cNvSpPr>
          <p:nvPr/>
        </p:nvSpPr>
        <p:spPr bwMode="auto">
          <a:xfrm>
            <a:off x="0" y="1693168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28. Какое наименьшее число </a:t>
            </a:r>
            <a:r>
              <a:rPr lang="ru-RU" altLang="ru-RU" dirty="0"/>
              <a:t>ребер </a:t>
            </a:r>
            <a:r>
              <a:rPr lang="ru-RU" altLang="ru-RU" dirty="0">
                <a:cs typeface="Times New Roman" panose="02020603050405020304" pitchFamily="18" charset="0"/>
              </a:rPr>
              <a:t>придется пройти дважды, чтобы </a:t>
            </a:r>
            <a:r>
              <a:rPr lang="ru-RU" altLang="ru-RU" dirty="0"/>
              <a:t>обойти все ребра додекаэдра</a:t>
            </a:r>
            <a:r>
              <a:rPr lang="ru-RU" altLang="ru-RU" dirty="0">
                <a:cs typeface="Times New Roman" panose="02020603050405020304" pitchFamily="18" charset="0"/>
              </a:rPr>
              <a:t>? </a:t>
            </a:r>
            <a:endParaRPr lang="ru-RU" altLang="ru-RU" dirty="0"/>
          </a:p>
        </p:txBody>
      </p:sp>
      <p:pic>
        <p:nvPicPr>
          <p:cNvPr id="7680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40968"/>
            <a:ext cx="2940050" cy="296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192633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FF3300"/>
                </a:solidFill>
              </a:rPr>
              <a:t>Ответ: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Нет.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3"/>
          <p:cNvSpPr txBox="1">
            <a:spLocks noChangeArrowheads="1"/>
          </p:cNvSpPr>
          <p:nvPr/>
        </p:nvSpPr>
        <p:spPr bwMode="auto">
          <a:xfrm>
            <a:off x="0" y="1532384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29. Какое наименьшее число </a:t>
            </a:r>
            <a:r>
              <a:rPr lang="ru-RU" altLang="ru-RU" dirty="0"/>
              <a:t>ребер </a:t>
            </a:r>
            <a:r>
              <a:rPr lang="ru-RU" altLang="ru-RU" dirty="0">
                <a:cs typeface="Times New Roman" panose="02020603050405020304" pitchFamily="18" charset="0"/>
              </a:rPr>
              <a:t>придется пройти дважды, чтобы </a:t>
            </a:r>
            <a:r>
              <a:rPr lang="ru-RU" altLang="ru-RU" dirty="0"/>
              <a:t>обойти все ребра додекаэдра и вернуться в исходную вершину</a:t>
            </a:r>
            <a:r>
              <a:rPr lang="ru-RU" altLang="ru-RU" dirty="0">
                <a:cs typeface="Times New Roman" panose="02020603050405020304" pitchFamily="18" charset="0"/>
              </a:rPr>
              <a:t>? </a:t>
            </a:r>
            <a:endParaRPr lang="ru-RU" altLang="ru-RU" dirty="0"/>
          </a:p>
        </p:txBody>
      </p:sp>
      <p:pic>
        <p:nvPicPr>
          <p:cNvPr id="788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84984"/>
            <a:ext cx="2940050" cy="296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42738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FF3300"/>
                </a:solidFill>
              </a:rPr>
              <a:t>Ответ: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Девять.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3"/>
          <p:cNvSpPr txBox="1">
            <a:spLocks noChangeArrowheads="1"/>
          </p:cNvSpPr>
          <p:nvPr/>
        </p:nvSpPr>
        <p:spPr bwMode="auto">
          <a:xfrm>
            <a:off x="0" y="1532384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30. Имеется проволока длины 120 см. Можно ли сложить из нее реберную модель додекаэдра с ребром 4 см? </a:t>
            </a:r>
            <a:endParaRPr lang="ru-RU" altLang="ru-RU" dirty="0"/>
          </a:p>
        </p:txBody>
      </p:sp>
      <p:pic>
        <p:nvPicPr>
          <p:cNvPr id="809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84984"/>
            <a:ext cx="2940050" cy="296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241176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FF3300"/>
                </a:solidFill>
              </a:rPr>
              <a:t>Ответ: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Десять.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3"/>
          <p:cNvSpPr txBox="1">
            <a:spLocks noChangeArrowheads="1"/>
          </p:cNvSpPr>
          <p:nvPr/>
        </p:nvSpPr>
        <p:spPr bwMode="auto">
          <a:xfrm>
            <a:off x="0" y="1316360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31. Какой наименьшей длины должна быть проволока, чтобы из нее можно было сложить реберную модель додекаэдра с ребром 4 см? </a:t>
            </a:r>
            <a:endParaRPr lang="ru-RU" altLang="ru-RU" dirty="0"/>
          </a:p>
        </p:txBody>
      </p:sp>
      <p:pic>
        <p:nvPicPr>
          <p:cNvPr id="829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68960"/>
            <a:ext cx="2940050" cy="296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8421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FF3300"/>
                </a:solidFill>
              </a:rPr>
              <a:t>Ответ: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Нет.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7809" y="445295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Задача Эйлера </a:t>
            </a:r>
            <a:r>
              <a:rPr lang="en-US" altLang="ru-RU" sz="3600" dirty="0" smtClean="0">
                <a:solidFill>
                  <a:srgbClr val="FF3300"/>
                </a:solidFill>
              </a:rPr>
              <a:t>2</a:t>
            </a:r>
            <a:endParaRPr lang="ru-RU" altLang="ru-RU" sz="3600" dirty="0" smtClean="0">
              <a:solidFill>
                <a:srgbClr val="FF3300"/>
              </a:solidFill>
            </a:endParaRPr>
          </a:p>
        </p:txBody>
      </p:sp>
      <p:sp>
        <p:nvSpPr>
          <p:cNvPr id="3076" name="Text Box 43"/>
          <p:cNvSpPr txBox="1">
            <a:spLocks noChangeArrowheads="1"/>
          </p:cNvSpPr>
          <p:nvPr/>
        </p:nvSpPr>
        <p:spPr bwMode="auto">
          <a:xfrm>
            <a:off x="76200" y="937083"/>
            <a:ext cx="9067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Задача.</a:t>
            </a:r>
            <a:r>
              <a:rPr lang="ru-RU" altLang="ru-RU" sz="28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Три соседа имеют три общих колодца. Можно ли провести непересекающиеся дорожки от каждого дома к каждому колодцу?</a:t>
            </a:r>
          </a:p>
        </p:txBody>
      </p:sp>
      <p:sp>
        <p:nvSpPr>
          <p:cNvPr id="3078" name="Text Box 36"/>
          <p:cNvSpPr txBox="1">
            <a:spLocks noChangeArrowheads="1"/>
          </p:cNvSpPr>
          <p:nvPr/>
        </p:nvSpPr>
        <p:spPr bwMode="auto">
          <a:xfrm>
            <a:off x="72009" y="5057775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cs typeface="Times New Roman" panose="02020603050405020304" pitchFamily="18" charset="0"/>
              </a:rPr>
              <a:t>	Т</a:t>
            </a:r>
            <a:r>
              <a:rPr lang="ru-RU" altLang="ru-RU" sz="2800"/>
              <a:t>о, что не получилось на рисунке, не является доказательством невозможности соединения дорожками домиков и колодцев. Для доказательства воспользуемся следующей теоремой Эйлера.</a:t>
            </a:r>
            <a:endParaRPr lang="ru-RU" altLang="ru-RU" sz="2800">
              <a:cs typeface="Times New Roman" panose="02020603050405020304" pitchFamily="18" charset="0"/>
            </a:endParaRPr>
          </a:p>
        </p:txBody>
      </p:sp>
      <p:pic>
        <p:nvPicPr>
          <p:cNvPr id="307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49914"/>
            <a:ext cx="3749744" cy="270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33400" y="-74612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FF3300"/>
                </a:solidFill>
              </a:rPr>
              <a:t>Ответ: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156 см.</a:t>
            </a:r>
          </a:p>
        </p:txBody>
      </p:sp>
    </p:spTree>
    <p:extLst>
      <p:ext uri="{BB962C8B-B14F-4D97-AF65-F5344CB8AC3E}">
        <p14:creationId xmlns:p14="http://schemas.microsoft.com/office/powerpoint/2010/main" val="389581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1052736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ru-RU" altLang="ru-RU" sz="3200" kern="0" dirty="0" smtClean="0">
                <a:solidFill>
                  <a:srgbClr val="FF3300"/>
                </a:solidFill>
              </a:rPr>
              <a:t>Литература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1700808"/>
            <a:ext cx="914400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just" eaLnBrk="1" hangingPunct="1"/>
            <a:r>
              <a:rPr lang="ru-RU" altLang="ru-RU" sz="2800" kern="0" dirty="0" smtClean="0">
                <a:solidFill>
                  <a:schemeClr val="tx1"/>
                </a:solidFill>
              </a:rPr>
              <a:t>	1. </a:t>
            </a:r>
            <a:r>
              <a:rPr lang="ru-RU" altLang="ru-RU" sz="2800" kern="0" dirty="0" err="1" smtClean="0">
                <a:solidFill>
                  <a:schemeClr val="tx1"/>
                </a:solidFill>
              </a:rPr>
              <a:t>Папи</a:t>
            </a:r>
            <a:r>
              <a:rPr lang="ru-RU" altLang="ru-RU" sz="2800" kern="0" dirty="0" smtClean="0">
                <a:solidFill>
                  <a:schemeClr val="tx1"/>
                </a:solidFill>
              </a:rPr>
              <a:t> Ф., </a:t>
            </a:r>
            <a:r>
              <a:rPr lang="ru-RU" altLang="ru-RU" sz="2800" kern="0" dirty="0" err="1" smtClean="0">
                <a:solidFill>
                  <a:schemeClr val="tx1"/>
                </a:solidFill>
              </a:rPr>
              <a:t>Папи</a:t>
            </a:r>
            <a:r>
              <a:rPr lang="ru-RU" altLang="ru-RU" sz="2800" kern="0" dirty="0" smtClean="0">
                <a:solidFill>
                  <a:schemeClr val="tx1"/>
                </a:solidFill>
              </a:rPr>
              <a:t> Ж. Дети и графы. –М.: Педагогика, 1974.</a:t>
            </a:r>
          </a:p>
          <a:p>
            <a:pPr algn="just" eaLnBrk="1" hangingPunct="1"/>
            <a:r>
              <a:rPr lang="ru-RU" altLang="ru-RU" sz="2800" kern="0" dirty="0">
                <a:solidFill>
                  <a:schemeClr val="tx1"/>
                </a:solidFill>
              </a:rPr>
              <a:t>	</a:t>
            </a:r>
            <a:r>
              <a:rPr lang="ru-RU" altLang="ru-RU" sz="2800" kern="0" dirty="0" smtClean="0">
                <a:solidFill>
                  <a:schemeClr val="tx1"/>
                </a:solidFill>
              </a:rPr>
              <a:t>2. Березина Л.Ю. Графы и их применение. –М.: Просвещение, 1979.</a:t>
            </a:r>
          </a:p>
          <a:p>
            <a:pPr algn="just" eaLnBrk="1" hangingPunct="1"/>
            <a:r>
              <a:rPr lang="ru-RU" altLang="ru-RU" sz="2800" kern="0" dirty="0">
                <a:solidFill>
                  <a:schemeClr val="tx1"/>
                </a:solidFill>
              </a:rPr>
              <a:t>	</a:t>
            </a:r>
            <a:r>
              <a:rPr lang="ru-RU" altLang="ru-RU" sz="2800" kern="0" dirty="0" smtClean="0">
                <a:solidFill>
                  <a:schemeClr val="tx1"/>
                </a:solidFill>
              </a:rPr>
              <a:t>3. Оре О. </a:t>
            </a:r>
            <a:r>
              <a:rPr lang="ru-RU" altLang="ru-RU" sz="2800" kern="0" dirty="0">
                <a:solidFill>
                  <a:schemeClr val="tx1"/>
                </a:solidFill>
              </a:rPr>
              <a:t>Графы и их применение. –М.: </a:t>
            </a:r>
            <a:r>
              <a:rPr lang="ru-RU" altLang="ru-RU" sz="2800" kern="0" dirty="0" smtClean="0">
                <a:solidFill>
                  <a:schemeClr val="tx1"/>
                </a:solidFill>
              </a:rPr>
              <a:t>Мир, 1965.</a:t>
            </a:r>
          </a:p>
          <a:p>
            <a:pPr algn="just" eaLnBrk="1" hangingPunct="1"/>
            <a:r>
              <a:rPr lang="ru-RU" altLang="ru-RU" sz="2800" kern="0" dirty="0">
                <a:solidFill>
                  <a:schemeClr val="tx1"/>
                </a:solidFill>
              </a:rPr>
              <a:t>	</a:t>
            </a:r>
            <a:r>
              <a:rPr lang="ru-RU" altLang="ru-RU" sz="2800" kern="0" dirty="0" smtClean="0">
                <a:solidFill>
                  <a:schemeClr val="tx1"/>
                </a:solidFill>
              </a:rPr>
              <a:t>4. </a:t>
            </a:r>
            <a:r>
              <a:rPr lang="ru-RU" altLang="ru-RU" sz="2800" kern="0" dirty="0" err="1" smtClean="0">
                <a:solidFill>
                  <a:schemeClr val="tx1"/>
                </a:solidFill>
              </a:rPr>
              <a:t>Коннов</a:t>
            </a:r>
            <a:r>
              <a:rPr lang="ru-RU" altLang="ru-RU" sz="2800" kern="0" dirty="0" smtClean="0">
                <a:solidFill>
                  <a:schemeClr val="tx1"/>
                </a:solidFill>
              </a:rPr>
              <a:t> В.В., </a:t>
            </a:r>
            <a:r>
              <a:rPr lang="ru-RU" altLang="ru-RU" sz="2800" kern="0" dirty="0" err="1" smtClean="0">
                <a:solidFill>
                  <a:schemeClr val="tx1"/>
                </a:solidFill>
              </a:rPr>
              <a:t>Клековкин</a:t>
            </a:r>
            <a:r>
              <a:rPr lang="ru-RU" altLang="ru-RU" sz="2800" kern="0" smtClean="0">
                <a:solidFill>
                  <a:schemeClr val="tx1"/>
                </a:solidFill>
              </a:rPr>
              <a:t> Г.А. </a:t>
            </a:r>
            <a:r>
              <a:rPr lang="ru-RU" altLang="ru-RU" sz="2800" kern="0" dirty="0" smtClean="0">
                <a:solidFill>
                  <a:schemeClr val="tx1"/>
                </a:solidFill>
              </a:rPr>
              <a:t>Геометрическая теория графов. –М.: Народное образование, 1999.</a:t>
            </a:r>
          </a:p>
        </p:txBody>
      </p:sp>
    </p:spTree>
    <p:extLst>
      <p:ext uri="{BB962C8B-B14F-4D97-AF65-F5344CB8AC3E}">
        <p14:creationId xmlns:p14="http://schemas.microsoft.com/office/powerpoint/2010/main" val="5464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Теорема Эйлера</a:t>
            </a:r>
            <a:r>
              <a:rPr lang="en-US" altLang="ru-RU" sz="3600" dirty="0" smtClean="0">
                <a:solidFill>
                  <a:srgbClr val="FF3300"/>
                </a:solidFill>
              </a:rPr>
              <a:t> 2</a:t>
            </a:r>
            <a:endParaRPr lang="ru-RU" altLang="ru-RU" sz="3600" dirty="0" smtClean="0">
              <a:solidFill>
                <a:srgbClr val="FF3300"/>
              </a:solidFill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1600200"/>
            <a:ext cx="8991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Теорема.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 </a:t>
            </a:r>
            <a:r>
              <a:rPr lang="ru-RU" altLang="ru-RU" sz="2800" dirty="0"/>
              <a:t>Для связного простого графа имеет место равенство</a:t>
            </a:r>
            <a:r>
              <a:rPr lang="ru-RU" altLang="ru-RU" sz="2800" dirty="0">
                <a:cs typeface="Times New Roman" panose="02020603050405020304" pitchFamily="18" charset="0"/>
              </a:rPr>
              <a:t> В - Р + Г = </a:t>
            </a:r>
            <a:r>
              <a:rPr lang="ru-RU" altLang="ru-RU" sz="2800" dirty="0"/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,</a:t>
            </a:r>
            <a:r>
              <a:rPr lang="ru-RU" altLang="ru-RU" sz="2800" dirty="0"/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где В - число вершин, Р - общее число ребер, Г - </a:t>
            </a:r>
            <a:r>
              <a:rPr lang="ru-RU" altLang="ru-RU" sz="2800">
                <a:cs typeface="Times New Roman" panose="02020603050405020304" pitchFamily="18" charset="0"/>
              </a:rPr>
              <a:t>число </a:t>
            </a:r>
            <a:r>
              <a:rPr lang="ru-RU" altLang="ru-RU" sz="2800" smtClean="0"/>
              <a:t>областей, </a:t>
            </a:r>
            <a:r>
              <a:rPr lang="ru-RU" altLang="ru-RU" sz="2800" dirty="0"/>
              <a:t>на которые граф разбивает плоскость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43400"/>
            <a:ext cx="2286000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Text Box 17"/>
          <p:cNvSpPr txBox="1">
            <a:spLocks noChangeArrowheads="1"/>
          </p:cNvSpPr>
          <p:nvPr/>
        </p:nvSpPr>
        <p:spPr bwMode="auto">
          <a:xfrm>
            <a:off x="152400" y="3429000"/>
            <a:ext cx="8839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/>
              <a:t>Например, для графа, изображенного на рисунке, В = 8, Р = 12, Г = 6.</a:t>
            </a:r>
            <a:endParaRPr lang="ru-RU" altLang="ru-RU" sz="2800">
              <a:cs typeface="Times New Roman" panose="02020603050405020304" pitchFamily="18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609600"/>
            <a:ext cx="899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/>
              <a:t>	Граф называется</a:t>
            </a:r>
            <a:r>
              <a:rPr lang="ru-RU" altLang="ru-RU" sz="2800">
                <a:solidFill>
                  <a:schemeClr val="accent1"/>
                </a:solidFill>
              </a:rPr>
              <a:t> </a:t>
            </a:r>
            <a:r>
              <a:rPr lang="ru-RU" altLang="ru-RU" sz="2800">
                <a:solidFill>
                  <a:srgbClr val="FF3300"/>
                </a:solidFill>
              </a:rPr>
              <a:t>простым</a:t>
            </a:r>
            <a:r>
              <a:rPr lang="ru-RU" altLang="ru-RU" sz="2800"/>
              <a:t>, если его ребра или не имеют общих точек, или имеют только общие вершины.</a:t>
            </a:r>
          </a:p>
        </p:txBody>
      </p:sp>
    </p:spTree>
    <p:extLst>
      <p:ext uri="{BB962C8B-B14F-4D97-AF65-F5344CB8AC3E}">
        <p14:creationId xmlns:p14="http://schemas.microsoft.com/office/powerpoint/2010/main" val="323752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3300"/>
                </a:solidFill>
              </a:rPr>
              <a:t>Доказательство теоремы Эйлера</a:t>
            </a:r>
          </a:p>
        </p:txBody>
      </p:sp>
      <p:sp>
        <p:nvSpPr>
          <p:cNvPr id="7171" name="Text Box 2052"/>
          <p:cNvSpPr txBox="1">
            <a:spLocks noChangeArrowheads="1"/>
          </p:cNvSpPr>
          <p:nvPr/>
        </p:nvSpPr>
        <p:spPr bwMode="auto">
          <a:xfrm>
            <a:off x="0" y="533400"/>
            <a:ext cx="91440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	Стянем какое-нибудь ребро связного простого графа, соединяющее две его вершины, в точку. При этом число ребер и число вершин уменьшаться на единицу, а число областей не изменится. Следовательно, В – Р + Г не измениться. Продолжая стягивать ребра, мы придем к графу, у которого имеется одна вершина, а ребрами являются петли. Уберем какое-нибудь ребро. При этом число ребер и число областей уменьшаться на единицу. Следовательно, В – Р + Г не изменится. Продолжая убирать ребра, мы придем к графу, у которого имеется одна вершина и одно ребро. У этого графа В = 1, Р = 1, Г = 2 и, следовательно, В – Р + Г = 2. Значит, для исходного графа также выполняется равенство В – Р + Г = 2.</a:t>
            </a:r>
          </a:p>
        </p:txBody>
      </p:sp>
      <p:pic>
        <p:nvPicPr>
          <p:cNvPr id="7172" name="Picture 20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29200"/>
            <a:ext cx="1549400" cy="152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20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029200"/>
            <a:ext cx="1549400" cy="152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20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029200"/>
            <a:ext cx="2116138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205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029200"/>
            <a:ext cx="49212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20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029200"/>
            <a:ext cx="1571625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56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3300"/>
                </a:solidFill>
              </a:rPr>
              <a:t>Решение задачи Эйлера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609600"/>
            <a:ext cx="906780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	Предположим, что м</a:t>
            </a:r>
            <a:r>
              <a:rPr lang="ru-RU" altLang="ru-RU" sz="2400">
                <a:cs typeface="Times New Roman" panose="02020603050405020304" pitchFamily="18" charset="0"/>
              </a:rPr>
              <a:t>ожно провести непересекающиеся дорожки от каждого дома к каждому колодцу</a:t>
            </a:r>
            <a:r>
              <a:rPr lang="ru-RU" altLang="ru-RU" sz="2400"/>
              <a:t>. Рассмотрим граф, вершинами которого являются домики и колодцы, а ребрами – дорожки. У него В = 6, Р = 9 и, следовательно, Г = 5. </a:t>
            </a:r>
            <a:r>
              <a:rPr lang="ru-RU" altLang="ru-RU" sz="2400">
                <a:cs typeface="Times New Roman" panose="02020603050405020304" pitchFamily="18" charset="0"/>
              </a:rPr>
              <a:t>Каждая из пяти </a:t>
            </a:r>
            <a:r>
              <a:rPr lang="ru-RU" altLang="ru-RU" sz="2400"/>
              <a:t>областей ограничена,</a:t>
            </a:r>
            <a:r>
              <a:rPr lang="ru-RU" altLang="ru-RU" sz="2400">
                <a:cs typeface="Times New Roman" panose="02020603050405020304" pitchFamily="18" charset="0"/>
              </a:rPr>
              <a:t> по крайней мере</a:t>
            </a:r>
            <a:r>
              <a:rPr lang="ru-RU" altLang="ru-RU" sz="2400"/>
              <a:t>,</a:t>
            </a:r>
            <a:r>
              <a:rPr lang="ru-RU" altLang="ru-RU" sz="2400">
                <a:cs typeface="Times New Roman" panose="02020603050405020304" pitchFamily="18" charset="0"/>
              </a:rPr>
              <a:t> </a:t>
            </a:r>
            <a:r>
              <a:rPr lang="ru-RU" altLang="ru-RU" sz="2400"/>
              <a:t>четырьмя</a:t>
            </a:r>
            <a:r>
              <a:rPr lang="ru-RU" altLang="ru-RU" sz="2400">
                <a:cs typeface="Times New Roman" panose="02020603050405020304" pitchFamily="18" charset="0"/>
              </a:rPr>
              <a:t> ребра</a:t>
            </a:r>
            <a:r>
              <a:rPr lang="ru-RU" altLang="ru-RU" sz="2400"/>
              <a:t>ми</a:t>
            </a:r>
            <a:r>
              <a:rPr lang="ru-RU" altLang="ru-RU" sz="2400">
                <a:cs typeface="Times New Roman" panose="02020603050405020304" pitchFamily="18" charset="0"/>
              </a:rPr>
              <a:t>, поскольку, по условию задачи, ни одна из дорожек не должна непосредственно соединять два дома или два колодца. Так как каждое ребро </a:t>
            </a:r>
            <a:r>
              <a:rPr lang="ru-RU" altLang="ru-RU" sz="2400"/>
              <a:t>разделяет</a:t>
            </a:r>
            <a:r>
              <a:rPr lang="ru-RU" altLang="ru-RU" sz="2400">
                <a:cs typeface="Times New Roman" panose="02020603050405020304" pitchFamily="18" charset="0"/>
              </a:rPr>
              <a:t> </a:t>
            </a:r>
            <a:r>
              <a:rPr lang="ru-RU" altLang="ru-RU" sz="2400"/>
              <a:t>две области</a:t>
            </a:r>
            <a:r>
              <a:rPr lang="ru-RU" altLang="ru-RU" sz="2400">
                <a:cs typeface="Times New Roman" panose="02020603050405020304" pitchFamily="18" charset="0"/>
              </a:rPr>
              <a:t>, то количество ребер должно быть не меньше (5∙4)/2 = 10, что противоречит </a:t>
            </a:r>
            <a:r>
              <a:rPr lang="ru-RU" altLang="ru-RU" sz="2400"/>
              <a:t>тому, что их </a:t>
            </a:r>
            <a:r>
              <a:rPr lang="ru-RU" altLang="ru-RU" sz="2400">
                <a:cs typeface="Times New Roman" panose="02020603050405020304" pitchFamily="18" charset="0"/>
              </a:rPr>
              <a:t>число равно 9. </a:t>
            </a:r>
          </a:p>
        </p:txBody>
      </p:sp>
      <p:pic>
        <p:nvPicPr>
          <p:cNvPr id="922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068763"/>
            <a:ext cx="3822700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95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838200"/>
            <a:ext cx="89916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/>
              <a:t>	1. Посчитайте число вершин (В), ребер (Р) и областей (Г) для графов, изображенных на рисунке.</a:t>
            </a:r>
          </a:p>
        </p:txBody>
      </p:sp>
      <p:pic>
        <p:nvPicPr>
          <p:cNvPr id="1126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6969125" cy="214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0" y="1515616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/>
              <a:t>	2. Посчитайте число вершин (В), ребер (Р) и граней (Г) для многогранников, изображенных на рисунке. Чему равно В – Р + Г?</a:t>
            </a: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73016"/>
            <a:ext cx="7769225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9600" y="0"/>
            <a:ext cx="8153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solidFill>
                  <a:srgbClr val="FF3300"/>
                </a:solidFill>
              </a:rPr>
              <a:t>Ответ:</a:t>
            </a:r>
            <a:r>
              <a:rPr lang="ru-RU" altLang="ru-RU" sz="2800" dirty="0">
                <a:solidFill>
                  <a:schemeClr val="accent1"/>
                </a:solidFill>
              </a:rPr>
              <a:t> </a:t>
            </a:r>
            <a:r>
              <a:rPr lang="ru-RU" altLang="ru-RU" sz="2800" dirty="0"/>
              <a:t>а) В = 6, Р = 12, Г = 8; б) В = 20, Р = 30, Г = 12; в) В = 12, Р = 30, Г = 20.</a:t>
            </a:r>
          </a:p>
        </p:txBody>
      </p:sp>
    </p:spTree>
    <p:extLst>
      <p:ext uri="{BB962C8B-B14F-4D97-AF65-F5344CB8AC3E}">
        <p14:creationId xmlns:p14="http://schemas.microsoft.com/office/powerpoint/2010/main" val="59003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0" y="1987252"/>
            <a:ext cx="91440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/>
              <a:t>	3. Два соседа имеют: а) три общих колодца; б) четыре общих колодца. Можно ли провести непересекающиеся дорожки от каждого дома к каждому колодцу?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93096"/>
            <a:ext cx="776922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-32767"/>
            <a:ext cx="8763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solidFill>
                  <a:srgbClr val="FF3300"/>
                </a:solidFill>
              </a:rPr>
              <a:t>Ответ:</a:t>
            </a:r>
            <a:r>
              <a:rPr lang="ru-RU" altLang="ru-RU" sz="2800" dirty="0">
                <a:solidFill>
                  <a:schemeClr val="accent1"/>
                </a:solidFill>
              </a:rPr>
              <a:t> </a:t>
            </a:r>
            <a:r>
              <a:rPr lang="ru-RU" altLang="ru-RU" sz="2800" dirty="0"/>
              <a:t>а) В = 4, Р = 6, Г = 4; б) В = 8, Р = 12, Г = 6; в) В = 6, Р = 12, Г = 8; г) В = 20, Р = 30, Г = 12; д) В = 12, Р = 30, Г = 20.</a:t>
            </a:r>
          </a:p>
        </p:txBody>
      </p:sp>
    </p:spTree>
    <p:extLst>
      <p:ext uri="{BB962C8B-B14F-4D97-AF65-F5344CB8AC3E}">
        <p14:creationId xmlns:p14="http://schemas.microsoft.com/office/powerpoint/2010/main" val="339966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467544" y="1052736"/>
            <a:ext cx="7907338" cy="3094038"/>
            <a:chOff x="336" y="1968"/>
            <a:chExt cx="4981" cy="1949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84" y="3552"/>
              <a:ext cx="25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  <a:r>
                <a:rPr lang="ru-RU" altLang="ru-RU">
                  <a:solidFill>
                    <a:schemeClr val="accent1"/>
                  </a:solidFill>
                </a:rPr>
                <a:t> </a:t>
              </a:r>
              <a:r>
                <a:rPr lang="ru-RU" altLang="ru-RU"/>
                <a:t>а), б) Да.</a:t>
              </a: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968"/>
              <a:ext cx="4981" cy="1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041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0" y="838200"/>
            <a:ext cx="89916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/>
              <a:t>	4. Три соседа имеют: а) два общих колодца; б) четыре общих колодца. Можно ли провести непересекающиеся дорожки от каждого дома к каждому колодцу?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0400"/>
            <a:ext cx="7704138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86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07368" y="4719464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>
                <a:solidFill>
                  <a:schemeClr val="accent1"/>
                </a:solidFill>
              </a:rPr>
              <a:t> </a:t>
            </a:r>
            <a:r>
              <a:rPr lang="ru-RU" altLang="ru-RU"/>
              <a:t>а) Да; б) нет.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7704138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49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0" y="533400"/>
            <a:ext cx="8991600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/>
              <a:t>	5. Четыре соседа имеют четыре общих колодца. Можно ли провести непересекающиеся дорожки так, чтобы каждый домик был соединен с тремя колодцами и каждый колодец соединен с тремя домиками?</a:t>
            </a:r>
          </a:p>
        </p:txBody>
      </p:sp>
    </p:spTree>
    <p:extLst>
      <p:ext uri="{BB962C8B-B14F-4D97-AF65-F5344CB8AC3E}">
        <p14:creationId xmlns:p14="http://schemas.microsoft.com/office/powerpoint/2010/main" val="146480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6"/>
          <p:cNvSpPr txBox="1">
            <a:spLocks noChangeArrowheads="1"/>
          </p:cNvSpPr>
          <p:nvPr/>
        </p:nvSpPr>
        <p:spPr bwMode="auto">
          <a:xfrm>
            <a:off x="0" y="533400"/>
            <a:ext cx="91440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	Фигура</a:t>
            </a:r>
            <a:r>
              <a:rPr lang="ru-RU" altLang="ru-RU" sz="2400"/>
              <a:t>,</a:t>
            </a:r>
            <a:r>
              <a:rPr lang="ru-RU" altLang="ru-RU" sz="2400">
                <a:cs typeface="Times New Roman" panose="02020603050405020304" pitchFamily="18" charset="0"/>
              </a:rPr>
              <a:t> образованная конечным набором точек плоскости и отрезков, соединяющих некоторые </a:t>
            </a:r>
            <a:r>
              <a:rPr lang="ru-RU" altLang="ru-RU" sz="2400"/>
              <a:t>пары </a:t>
            </a:r>
            <a:r>
              <a:rPr lang="ru-RU" altLang="ru-RU" sz="2400">
                <a:cs typeface="Times New Roman" panose="02020603050405020304" pitchFamily="18" charset="0"/>
              </a:rPr>
              <a:t>из этих точек, называется</a:t>
            </a:r>
            <a:r>
              <a:rPr lang="ru-RU" altLang="ru-RU" sz="24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>
                <a:solidFill>
                  <a:srgbClr val="FF3300"/>
                </a:solidFill>
                <a:cs typeface="Times New Roman" panose="02020603050405020304" pitchFamily="18" charset="0"/>
              </a:rPr>
              <a:t>плоским графом</a:t>
            </a:r>
            <a:r>
              <a:rPr lang="ru-RU" altLang="ru-RU" sz="2400">
                <a:cs typeface="Times New Roman" panose="02020603050405020304" pitchFamily="18" charset="0"/>
              </a:rPr>
              <a:t>, или просто</a:t>
            </a:r>
            <a:r>
              <a:rPr lang="ru-RU" altLang="ru-RU" sz="24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>
                <a:solidFill>
                  <a:srgbClr val="FF3300"/>
                </a:solidFill>
                <a:cs typeface="Times New Roman" panose="02020603050405020304" pitchFamily="18" charset="0"/>
              </a:rPr>
              <a:t>графом</a:t>
            </a:r>
            <a:r>
              <a:rPr lang="ru-RU" altLang="ru-RU" sz="2400">
                <a:cs typeface="Times New Roman" panose="02020603050405020304" pitchFamily="18" charset="0"/>
              </a:rPr>
              <a:t>. Точки называются</a:t>
            </a:r>
            <a:r>
              <a:rPr lang="ru-RU" altLang="ru-RU" sz="24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>
                <a:solidFill>
                  <a:srgbClr val="FF3300"/>
                </a:solidFill>
                <a:cs typeface="Times New Roman" panose="02020603050405020304" pitchFamily="18" charset="0"/>
              </a:rPr>
              <a:t>вершинами</a:t>
            </a:r>
            <a:r>
              <a:rPr lang="ru-RU" altLang="ru-RU" sz="2400">
                <a:cs typeface="Times New Roman" panose="02020603050405020304" pitchFamily="18" charset="0"/>
              </a:rPr>
              <a:t>, а отрезки – </a:t>
            </a:r>
            <a:r>
              <a:rPr lang="ru-RU" altLang="ru-RU" sz="2400">
                <a:solidFill>
                  <a:srgbClr val="FF0000"/>
                </a:solidFill>
                <a:cs typeface="Times New Roman" panose="02020603050405020304" pitchFamily="18" charset="0"/>
              </a:rPr>
              <a:t>ребрами</a:t>
            </a:r>
            <a:r>
              <a:rPr lang="ru-RU" altLang="ru-RU" sz="2400">
                <a:cs typeface="Times New Roman" panose="02020603050405020304" pitchFamily="18" charset="0"/>
              </a:rPr>
              <a:t> графа.</a:t>
            </a:r>
            <a:endParaRPr lang="ru-RU" altLang="ru-RU" sz="2400"/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	Граф называется</a:t>
            </a:r>
            <a:r>
              <a:rPr lang="ru-RU" altLang="ru-RU" sz="2400">
                <a:solidFill>
                  <a:schemeClr val="accent1"/>
                </a:solidFill>
              </a:rPr>
              <a:t> </a:t>
            </a:r>
            <a:r>
              <a:rPr lang="ru-RU" altLang="ru-RU" sz="2400">
                <a:solidFill>
                  <a:srgbClr val="FF3300"/>
                </a:solidFill>
              </a:rPr>
              <a:t>связным</a:t>
            </a:r>
            <a:r>
              <a:rPr lang="ru-RU" altLang="ru-RU" sz="2400"/>
              <a:t>, если любые две его вершины можно соединить ломаной, состоящей из ребер графа.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	Вместо отрезков в качестве ребер графов рассматриваются также кривые линии.</a:t>
            </a:r>
          </a:p>
        </p:txBody>
      </p:sp>
      <p:pic>
        <p:nvPicPr>
          <p:cNvPr id="3076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14800"/>
            <a:ext cx="4572000" cy="214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12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85800" y="3717032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FF3300"/>
                </a:solidFill>
              </a:rPr>
              <a:t>Ответ: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Да.</a:t>
            </a:r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866260"/>
              </p:ext>
            </p:extLst>
          </p:nvPr>
        </p:nvGraphicFramePr>
        <p:xfrm>
          <a:off x="3419872" y="1318320"/>
          <a:ext cx="289560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1" name="Точечный рисунок" r:id="rId4" imgW="2895238" imgH="2857899" progId="Paint.Picture">
                  <p:embed/>
                </p:oleObj>
              </mc:Choice>
              <mc:Fallback>
                <p:oleObj name="Точечный рисунок" r:id="rId4" imgW="2895238" imgH="2857899" progId="Paint.Picture">
                  <p:embed/>
                  <p:pic>
                    <p:nvPicPr>
                      <p:cNvPr id="1946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1318320"/>
                        <a:ext cx="2895600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40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/>
              <a:t>	6. Докажите, что пять домиков нельзя соединить непересекающимися дорожками так, чтобы каждый домик был соединен со всеми другими домиками.</a:t>
            </a: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92896"/>
            <a:ext cx="3462338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21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3" name="Group 9"/>
          <p:cNvGrpSpPr>
            <a:grpSpLocks/>
          </p:cNvGrpSpPr>
          <p:nvPr/>
        </p:nvGrpSpPr>
        <p:grpSpPr bwMode="auto">
          <a:xfrm>
            <a:off x="10927" y="764704"/>
            <a:ext cx="9067800" cy="4151313"/>
            <a:chOff x="48" y="1392"/>
            <a:chExt cx="5712" cy="2615"/>
          </a:xfrm>
        </p:grpSpPr>
        <p:sp>
          <p:nvSpPr>
            <p:cNvPr id="21509" name="Text Box 6"/>
            <p:cNvSpPr txBox="1">
              <a:spLocks noChangeArrowheads="1"/>
            </p:cNvSpPr>
            <p:nvPr/>
          </p:nvSpPr>
          <p:spPr bwMode="auto">
            <a:xfrm>
              <a:off x="2256" y="1392"/>
              <a:ext cx="3504" cy="2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800" dirty="0"/>
                <a:t>	Предположим, что это сделать можно. Тогда мы имеем связный простой граф, у которого В = 5, Р = 10 и, следовательно, Г = 7. С другой стороны, поскольку каждая область ограничена, по крайней мере тремя ребрами, то число ребер должно быть больше или равно                Противоречие.</a:t>
              </a:r>
            </a:p>
          </p:txBody>
        </p:sp>
        <p:graphicFrame>
          <p:nvGraphicFramePr>
            <p:cNvPr id="21510" name="Object 7"/>
            <p:cNvGraphicFramePr>
              <a:graphicFrameLocks noChangeAspect="1"/>
            </p:cNvGraphicFramePr>
            <p:nvPr/>
          </p:nvGraphicFramePr>
          <p:xfrm>
            <a:off x="3424" y="3579"/>
            <a:ext cx="672" cy="4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04" name="Equation" r:id="rId4" imgW="698197" imgH="444307" progId="Equation.DSMT4">
                    <p:embed/>
                  </p:oleObj>
                </mc:Choice>
                <mc:Fallback>
                  <p:oleObj name="Equation" r:id="rId4" imgW="698197" imgH="444307" progId="Equation.DSMT4">
                    <p:embed/>
                    <p:pic>
                      <p:nvPicPr>
                        <p:cNvPr id="2151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4" y="3579"/>
                          <a:ext cx="672" cy="4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1511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536"/>
              <a:ext cx="2181" cy="1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484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/>
              <a:t>	7. Пять соседей имеют пять общих колодцев. Можно ли провести непересекающиеся дорожки так, чтобы каждый домик был соединен с четырьмя колодцами и каждый колодец соединен с четырьмя домиками?</a:t>
            </a:r>
          </a:p>
        </p:txBody>
      </p:sp>
    </p:spTree>
    <p:extLst>
      <p:ext uri="{BB962C8B-B14F-4D97-AF65-F5344CB8AC3E}">
        <p14:creationId xmlns:p14="http://schemas.microsoft.com/office/powerpoint/2010/main" val="356557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0" y="1628800"/>
            <a:ext cx="91440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solidFill>
                  <a:srgbClr val="FF3300"/>
                </a:solidFill>
              </a:rPr>
              <a:t>	Решение.</a:t>
            </a:r>
            <a:r>
              <a:rPr lang="ru-RU" altLang="ru-RU" sz="2800" dirty="0">
                <a:solidFill>
                  <a:schemeClr val="accent1"/>
                </a:solidFill>
              </a:rPr>
              <a:t> </a:t>
            </a:r>
            <a:r>
              <a:rPr lang="ru-RU" altLang="ru-RU" sz="2800" dirty="0"/>
              <a:t>Если это сделать можно, то для соответствующего графа В = 10, Р = 20, следовательно, Г= 12. С другой стороны, поскольку каждая область ограничена, по крайней мере четырьмя ребрами, то число ребер должно быть больше или равно 24. Противоречие.</a:t>
            </a:r>
          </a:p>
        </p:txBody>
      </p:sp>
    </p:spTree>
    <p:extLst>
      <p:ext uri="{BB962C8B-B14F-4D97-AF65-F5344CB8AC3E}">
        <p14:creationId xmlns:p14="http://schemas.microsoft.com/office/powerpoint/2010/main" val="180224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/>
              <a:t>	8. Шесть соседей имеют шесть общих колодцев. Можно ли провести непересекающиеся дорожки так, чтобы каждый домик был соединен с четырьмя колодцами и каждый колодец соединен с четырьмя домиками?</a:t>
            </a:r>
          </a:p>
        </p:txBody>
      </p:sp>
    </p:spTree>
    <p:extLst>
      <p:ext uri="{BB962C8B-B14F-4D97-AF65-F5344CB8AC3E}">
        <p14:creationId xmlns:p14="http://schemas.microsoft.com/office/powerpoint/2010/main" val="239412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0" y="1916832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solidFill>
                  <a:srgbClr val="FF3300"/>
                </a:solidFill>
              </a:rPr>
              <a:t>Ответ.</a:t>
            </a:r>
            <a:r>
              <a:rPr lang="ru-RU" altLang="ru-RU" sz="2800" dirty="0">
                <a:solidFill>
                  <a:schemeClr val="accent1"/>
                </a:solidFill>
              </a:rPr>
              <a:t> </a:t>
            </a:r>
            <a:r>
              <a:rPr lang="ru-RU" altLang="ru-RU" sz="2800" dirty="0"/>
              <a:t>Нет. Решение аналогично предыдущему.</a:t>
            </a:r>
          </a:p>
        </p:txBody>
      </p:sp>
    </p:spTree>
    <p:extLst>
      <p:ext uri="{BB962C8B-B14F-4D97-AF65-F5344CB8AC3E}">
        <p14:creationId xmlns:p14="http://schemas.microsoft.com/office/powerpoint/2010/main" val="172995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/>
              <a:t>	9. Имеется 100 домиков и 100 колодцев. Можно ли провести непересекающиеся дорожки так, чтобы каждый домик был соединен с тремя колодцами и каждый колодец соединен с тремя домиками?</a:t>
            </a:r>
          </a:p>
        </p:txBody>
      </p:sp>
    </p:spTree>
    <p:extLst>
      <p:ext uri="{BB962C8B-B14F-4D97-AF65-F5344CB8AC3E}">
        <p14:creationId xmlns:p14="http://schemas.microsoft.com/office/powerpoint/2010/main" val="205256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0" y="2060848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800" dirty="0" smtClean="0">
                <a:solidFill>
                  <a:srgbClr val="FF3300"/>
                </a:solidFill>
              </a:rPr>
              <a:t>Решение.</a:t>
            </a:r>
            <a:r>
              <a:rPr lang="ru-RU" altLang="ru-RU" sz="2800" dirty="0" smtClean="0">
                <a:solidFill>
                  <a:schemeClr val="accent1"/>
                </a:solidFill>
              </a:rPr>
              <a:t> </a:t>
            </a:r>
            <a:r>
              <a:rPr lang="ru-RU" altLang="ru-RU" sz="2800" dirty="0"/>
              <a:t>Да. Разобьем домики и колодцы на 25 групп по 4 домика и 4 колодца в каждой. В этих группах, согласно упражнению 5, можно провести дорожки. Следовательно, дорожки можно провести для всех домиков и колодцев.</a:t>
            </a:r>
          </a:p>
        </p:txBody>
      </p:sp>
    </p:spTree>
    <p:extLst>
      <p:ext uri="{BB962C8B-B14F-4D97-AF65-F5344CB8AC3E}">
        <p14:creationId xmlns:p14="http://schemas.microsoft.com/office/powerpoint/2010/main" val="168669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3300"/>
                </a:solidFill>
              </a:rPr>
              <a:t>Проблема четырех красок</a:t>
            </a:r>
          </a:p>
        </p:txBody>
      </p:sp>
      <p:sp>
        <p:nvSpPr>
          <p:cNvPr id="3075" name="Text Box 36"/>
          <p:cNvSpPr txBox="1">
            <a:spLocks noChangeArrowheads="1"/>
          </p:cNvSpPr>
          <p:nvPr/>
        </p:nvSpPr>
        <p:spPr bwMode="auto">
          <a:xfrm>
            <a:off x="0" y="685800"/>
            <a:ext cx="9144000" cy="478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solidFill>
                  <a:schemeClr val="accent1"/>
                </a:solidFill>
              </a:rPr>
              <a:t>	</a:t>
            </a:r>
            <a:r>
              <a:rPr lang="ru-RU" altLang="ru-RU" sz="2800">
                <a:cs typeface="Times New Roman" panose="02020603050405020304" pitchFamily="18" charset="0"/>
              </a:rPr>
              <a:t>В 1850 году шотландский физик Фредерик Гутри обратил внимание на то, что задачи раскрашивания карт очень популярны среди студентов-математиков в Лондоне, а сформулировал проблему четырех красок его брат Фрэнсис Гутри, который, раскрасив карту графств Англии четырьмя </a:t>
            </a:r>
            <a:r>
              <a:rPr lang="ru-RU" altLang="ru-RU" sz="2800"/>
              <a:t>красками</a:t>
            </a:r>
            <a:r>
              <a:rPr lang="ru-RU" altLang="ru-RU" sz="2800">
                <a:cs typeface="Times New Roman" panose="02020603050405020304" pitchFamily="18" charset="0"/>
              </a:rPr>
              <a:t>, выдвинул гипотезу о том, что этого количества </a:t>
            </a:r>
            <a:r>
              <a:rPr lang="ru-RU" altLang="ru-RU" sz="2800"/>
              <a:t>красок</a:t>
            </a:r>
            <a:r>
              <a:rPr lang="ru-RU" altLang="ru-RU" sz="2800">
                <a:cs typeface="Times New Roman" panose="02020603050405020304" pitchFamily="18" charset="0"/>
              </a:rPr>
              <a:t> достаточно для раскраски любой карты. Он привлек к проблеме внимание своего преподавателя математики А.</a:t>
            </a:r>
            <a:r>
              <a:rPr lang="ru-RU" altLang="ru-RU" sz="2800"/>
              <a:t> </a:t>
            </a:r>
            <a:r>
              <a:rPr lang="ru-RU" altLang="ru-RU" sz="2800">
                <a:cs typeface="Times New Roman" panose="02020603050405020304" pitchFamily="18" charset="0"/>
              </a:rPr>
              <a:t>Де Моргана, а тот сообщил о ней своему другу В. Гамильтону и тем самым способствовал ее широкому распространению. </a:t>
            </a:r>
          </a:p>
        </p:txBody>
      </p:sp>
    </p:spTree>
    <p:extLst>
      <p:ext uri="{BB962C8B-B14F-4D97-AF65-F5344CB8AC3E}">
        <p14:creationId xmlns:p14="http://schemas.microsoft.com/office/powerpoint/2010/main" val="181960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3300"/>
                </a:solidFill>
              </a:rPr>
              <a:t>Задача Эйлера 1</a:t>
            </a:r>
          </a:p>
        </p:txBody>
      </p:sp>
      <p:sp>
        <p:nvSpPr>
          <p:cNvPr id="5123" name="Text Box 34"/>
          <p:cNvSpPr txBox="1">
            <a:spLocks noChangeArrowheads="1"/>
          </p:cNvSpPr>
          <p:nvPr/>
        </p:nvSpPr>
        <p:spPr bwMode="auto">
          <a:xfrm>
            <a:off x="0" y="609600"/>
            <a:ext cx="91440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	Т</a:t>
            </a:r>
            <a:r>
              <a:rPr lang="ru-RU" altLang="ru-RU" sz="2400">
                <a:cs typeface="Times New Roman" panose="02020603050405020304" pitchFamily="18" charset="0"/>
              </a:rPr>
              <a:t>еория графов зародилась в ходе решения головоломок двести с лишним лет назад.</a:t>
            </a:r>
            <a:r>
              <a:rPr lang="ru-RU" altLang="ru-RU" sz="2400"/>
              <a:t> </a:t>
            </a:r>
            <a:r>
              <a:rPr lang="ru-RU" altLang="ru-RU" sz="2400">
                <a:cs typeface="Times New Roman" panose="02020603050405020304" pitchFamily="18" charset="0"/>
              </a:rPr>
              <a:t>Одной из таких задач-головоломок была задача о кенигсбергских мостах, которая привлекла к себе внимание Леонарда Эйлера (1707-1783), долгое время жившего и работавшего в России (с 1727 по 1741 год и с 1766 до конца жизни).</a:t>
            </a:r>
            <a:endParaRPr lang="ru-RU" altLang="ru-RU" sz="2400"/>
          </a:p>
        </p:txBody>
      </p:sp>
      <p:pic>
        <p:nvPicPr>
          <p:cNvPr id="5124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724400"/>
            <a:ext cx="4419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Text Box 36"/>
          <p:cNvSpPr txBox="1">
            <a:spLocks noChangeArrowheads="1"/>
          </p:cNvSpPr>
          <p:nvPr/>
        </p:nvSpPr>
        <p:spPr bwMode="auto">
          <a:xfrm>
            <a:off x="3048000" y="2514600"/>
            <a:ext cx="60960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  <a:cs typeface="Times New Roman" panose="02020603050405020304" pitchFamily="18" charset="0"/>
              </a:rPr>
              <a:t>Задача.</a:t>
            </a:r>
            <a:r>
              <a:rPr lang="ru-RU" altLang="ru-RU" sz="2400" b="1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>
                <a:cs typeface="Times New Roman" panose="02020603050405020304" pitchFamily="18" charset="0"/>
              </a:rPr>
              <a:t>В г. Кёнигсберге (ныне Калининград) было семь мостов через реку Прегель</a:t>
            </a:r>
            <a:r>
              <a:rPr lang="ru-RU" altLang="ru-RU" sz="2400"/>
              <a:t> (</a:t>
            </a:r>
            <a:r>
              <a:rPr lang="ru-RU" altLang="ru-RU" sz="2400">
                <a:cs typeface="Times New Roman" panose="02020603050405020304" pitchFamily="18" charset="0"/>
              </a:rPr>
              <a:t>Л - левый берег, П - правый берег, А и Б - острова). </a:t>
            </a:r>
            <a:r>
              <a:rPr lang="ru-RU" altLang="ru-RU" sz="2400"/>
              <a:t>М</a:t>
            </a:r>
            <a:r>
              <a:rPr lang="ru-RU" altLang="ru-RU" sz="2400">
                <a:cs typeface="Times New Roman" panose="02020603050405020304" pitchFamily="18" charset="0"/>
              </a:rPr>
              <a:t>ожно ли, прогуливаясь </a:t>
            </a:r>
            <a:r>
              <a:rPr lang="ru-RU" altLang="ru-RU" sz="2400"/>
              <a:t>вдоль реки</a:t>
            </a:r>
            <a:r>
              <a:rPr lang="ru-RU" altLang="ru-RU" sz="2400">
                <a:cs typeface="Times New Roman" panose="02020603050405020304" pitchFamily="18" charset="0"/>
              </a:rPr>
              <a:t>, пройти </a:t>
            </a:r>
            <a:r>
              <a:rPr lang="ru-RU" altLang="ru-RU" sz="2400"/>
              <a:t>по</a:t>
            </a:r>
            <a:r>
              <a:rPr lang="ru-RU" altLang="ru-RU" sz="2400">
                <a:cs typeface="Times New Roman" panose="02020603050405020304" pitchFamily="18" charset="0"/>
              </a:rPr>
              <a:t> кажд</a:t>
            </a:r>
            <a:r>
              <a:rPr lang="ru-RU" altLang="ru-RU" sz="2400"/>
              <a:t>ому</a:t>
            </a:r>
            <a:r>
              <a:rPr lang="ru-RU" altLang="ru-RU" sz="2400">
                <a:cs typeface="Times New Roman" panose="02020603050405020304" pitchFamily="18" charset="0"/>
              </a:rPr>
              <a:t> мост</a:t>
            </a:r>
            <a:r>
              <a:rPr lang="ru-RU" altLang="ru-RU" sz="2400"/>
              <a:t>у</a:t>
            </a:r>
            <a:r>
              <a:rPr lang="ru-RU" altLang="ru-RU" sz="2400">
                <a:cs typeface="Times New Roman" panose="02020603050405020304" pitchFamily="18" charset="0"/>
              </a:rPr>
              <a:t> ровно один раз?</a:t>
            </a:r>
          </a:p>
        </p:txBody>
      </p:sp>
      <p:pic>
        <p:nvPicPr>
          <p:cNvPr id="5126" name="Picture 1030" descr="C:\Documents and Settings\Администратор\Мои документы\PICTURE\jpg\Эйле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29892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051"/>
          <p:cNvSpPr txBox="1">
            <a:spLocks noChangeArrowheads="1"/>
          </p:cNvSpPr>
          <p:nvPr/>
        </p:nvSpPr>
        <p:spPr bwMode="auto">
          <a:xfrm>
            <a:off x="0" y="762000"/>
            <a:ext cx="914400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solidFill>
                  <a:schemeClr val="accent1"/>
                </a:solidFill>
              </a:rPr>
              <a:t>	</a:t>
            </a:r>
            <a:r>
              <a:rPr lang="ru-RU" altLang="ru-RU" sz="2800"/>
              <a:t>Г</a:t>
            </a:r>
            <a:r>
              <a:rPr lang="ru-RU" altLang="ru-RU" sz="2800">
                <a:cs typeface="Times New Roman" panose="02020603050405020304" pitchFamily="18" charset="0"/>
              </a:rPr>
              <a:t>одом рождения проблемы четырех красок считается 1878 год (в некоторых изданиях указывается 1879). Именно тогда на одном из заседаний Британского географического общества выдающийся английский математик А.Кэли четко сформулировал поставленную задачу: "Доказать, что любую географическую карту на плоскости (или на глобусе) можно правильно закрасить четырьмя красками". Раскраска карты называется правильной, если любые две страны, имеющие на карте общую границу, окрашены в различные цвета. Именно с этого момента проблема привлекла к себе внимание многих крупных математиков.</a:t>
            </a:r>
          </a:p>
        </p:txBody>
      </p:sp>
    </p:spTree>
    <p:extLst>
      <p:ext uri="{BB962C8B-B14F-4D97-AF65-F5344CB8AC3E}">
        <p14:creationId xmlns:p14="http://schemas.microsoft.com/office/powerpoint/2010/main" val="87337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0" y="762000"/>
            <a:ext cx="914400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chemeClr val="accent1"/>
                </a:solidFill>
              </a:rPr>
              <a:t>	</a:t>
            </a:r>
            <a:r>
              <a:rPr lang="ru-RU" altLang="ru-RU" sz="2400">
                <a:cs typeface="Times New Roman" panose="02020603050405020304" pitchFamily="18" charset="0"/>
              </a:rPr>
              <a:t>В 1890 году английский математик П.</a:t>
            </a:r>
            <a:r>
              <a:rPr lang="ru-RU" altLang="ru-RU" sz="2400"/>
              <a:t> </a:t>
            </a:r>
            <a:r>
              <a:rPr lang="ru-RU" altLang="ru-RU" sz="2400">
                <a:cs typeface="Times New Roman" panose="02020603050405020304" pitchFamily="18" charset="0"/>
              </a:rPr>
              <a:t>Хивуд доказал, что любую карту на плоскости можно раскрасить пять</a:t>
            </a:r>
            <a:r>
              <a:rPr lang="ru-RU" altLang="ru-RU" sz="2400"/>
              <a:t>ю</a:t>
            </a:r>
            <a:r>
              <a:rPr lang="ru-RU" altLang="ru-RU" sz="2400">
                <a:cs typeface="Times New Roman" panose="02020603050405020304" pitchFamily="18" charset="0"/>
              </a:rPr>
              <a:t> </a:t>
            </a:r>
            <a:r>
              <a:rPr lang="ru-RU" altLang="ru-RU" sz="2400"/>
              <a:t>красками</a:t>
            </a:r>
            <a:r>
              <a:rPr lang="ru-RU" altLang="ru-RU" sz="2400">
                <a:cs typeface="Times New Roman" panose="02020603050405020304" pitchFamily="18" charset="0"/>
              </a:rPr>
              <a:t>. Однако долгое время проблема четырех красок не поддавалась решению. </a:t>
            </a:r>
            <a:endParaRPr lang="ru-RU" altLang="ru-RU" sz="2400"/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	</a:t>
            </a:r>
            <a:r>
              <a:rPr lang="ru-RU" altLang="ru-RU" sz="2400">
                <a:cs typeface="Times New Roman" panose="02020603050405020304" pitchFamily="18" charset="0"/>
              </a:rPr>
              <a:t>В 1968 году американские математики Оре и Стемпл показали, что любую карту, имеющую не более 40 стран, можно раскрасить  четы</a:t>
            </a:r>
            <a:r>
              <a:rPr lang="ru-RU" altLang="ru-RU" sz="2400"/>
              <a:t>рьмя</a:t>
            </a:r>
            <a:r>
              <a:rPr lang="ru-RU" altLang="ru-RU" sz="2400">
                <a:cs typeface="Times New Roman" panose="02020603050405020304" pitchFamily="18" charset="0"/>
              </a:rPr>
              <a:t> </a:t>
            </a:r>
            <a:r>
              <a:rPr lang="ru-RU" altLang="ru-RU" sz="2400"/>
              <a:t>красками</a:t>
            </a:r>
            <a:r>
              <a:rPr lang="ru-RU" altLang="ru-RU" sz="2400">
                <a:cs typeface="Times New Roman" panose="02020603050405020304" pitchFamily="18" charset="0"/>
              </a:rPr>
              <a:t>.</a:t>
            </a:r>
            <a:endParaRPr lang="ru-RU" altLang="ru-RU" sz="2400"/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	</a:t>
            </a:r>
            <a:r>
              <a:rPr lang="ru-RU" altLang="ru-RU" sz="2400">
                <a:cs typeface="Times New Roman" panose="02020603050405020304" pitchFamily="18" charset="0"/>
              </a:rPr>
              <a:t>В 1976 году американскими учеными К.</a:t>
            </a:r>
            <a:r>
              <a:rPr lang="ru-RU" altLang="ru-RU" sz="2400"/>
              <a:t> </a:t>
            </a:r>
            <a:r>
              <a:rPr lang="ru-RU" altLang="ru-RU" sz="2400">
                <a:cs typeface="Times New Roman" panose="02020603050405020304" pitchFamily="18" charset="0"/>
              </a:rPr>
              <a:t>Аппелем и В.</a:t>
            </a:r>
            <a:r>
              <a:rPr lang="ru-RU" altLang="ru-RU" sz="2400"/>
              <a:t> </a:t>
            </a:r>
            <a:r>
              <a:rPr lang="ru-RU" altLang="ru-RU" sz="2400">
                <a:cs typeface="Times New Roman" panose="02020603050405020304" pitchFamily="18" charset="0"/>
              </a:rPr>
              <a:t>Хакеном было получено решение</a:t>
            </a:r>
            <a:r>
              <a:rPr lang="ru-RU" altLang="ru-RU" sz="2400"/>
              <a:t> проблемы четырех красок</a:t>
            </a:r>
            <a:r>
              <a:rPr lang="ru-RU" altLang="ru-RU" sz="2400">
                <a:cs typeface="Times New Roman" panose="02020603050405020304" pitchFamily="18" charset="0"/>
              </a:rPr>
              <a:t>. С помощью </a:t>
            </a:r>
            <a:r>
              <a:rPr lang="ru-RU" altLang="ru-RU" sz="2400"/>
              <a:t>компьютера</a:t>
            </a:r>
            <a:r>
              <a:rPr lang="ru-RU" altLang="ru-RU" sz="2400">
                <a:cs typeface="Times New Roman" panose="02020603050405020304" pitchFamily="18" charset="0"/>
              </a:rPr>
              <a:t> они просматривали различные типы карт, и для каждого из них </a:t>
            </a:r>
            <a:r>
              <a:rPr lang="ru-RU" altLang="ru-RU" sz="2400"/>
              <a:t>компьютер</a:t>
            </a:r>
            <a:r>
              <a:rPr lang="ru-RU" altLang="ru-RU" sz="2400">
                <a:cs typeface="Times New Roman" panose="02020603050405020304" pitchFamily="18" charset="0"/>
              </a:rPr>
              <a:t> решал, может ли в данном типе найтись карта, которая не раскрашивается четы</a:t>
            </a:r>
            <a:r>
              <a:rPr lang="ru-RU" altLang="ru-RU" sz="2400"/>
              <a:t>рьмя</a:t>
            </a:r>
            <a:r>
              <a:rPr lang="ru-RU" altLang="ru-RU" sz="2400">
                <a:cs typeface="Times New Roman" panose="02020603050405020304" pitchFamily="18" charset="0"/>
              </a:rPr>
              <a:t> </a:t>
            </a:r>
            <a:r>
              <a:rPr lang="ru-RU" altLang="ru-RU" sz="2400"/>
              <a:t>красками</a:t>
            </a:r>
            <a:r>
              <a:rPr lang="ru-RU" altLang="ru-RU" sz="2400">
                <a:cs typeface="Times New Roman" panose="02020603050405020304" pitchFamily="18" charset="0"/>
              </a:rPr>
              <a:t>. </a:t>
            </a:r>
            <a:r>
              <a:rPr lang="ru-RU" altLang="ru-RU" sz="2400"/>
              <a:t>Б</a:t>
            </a:r>
            <a:r>
              <a:rPr lang="ru-RU" altLang="ru-RU" sz="2400">
                <a:cs typeface="Times New Roman" panose="02020603050405020304" pitchFamily="18" charset="0"/>
              </a:rPr>
              <a:t>ыло просмотрено почти 2000 типов карт, и для всех был получен ответ: "Нет", - что и позволило объявить о </a:t>
            </a:r>
            <a:r>
              <a:rPr lang="ru-RU" altLang="ru-RU" sz="2400"/>
              <a:t>компьютерно</a:t>
            </a:r>
            <a:r>
              <a:rPr lang="ru-RU" altLang="ru-RU" sz="2400">
                <a:cs typeface="Times New Roman" panose="02020603050405020304" pitchFamily="18" charset="0"/>
              </a:rPr>
              <a:t>м решении проблемы четырех красок. </a:t>
            </a:r>
          </a:p>
        </p:txBody>
      </p:sp>
    </p:spTree>
    <p:extLst>
      <p:ext uri="{BB962C8B-B14F-4D97-AF65-F5344CB8AC3E}">
        <p14:creationId xmlns:p14="http://schemas.microsoft.com/office/powerpoint/2010/main" val="309917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Определение карты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685800"/>
            <a:ext cx="89916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ru-RU" altLang="ru-RU" sz="2400" dirty="0"/>
              <a:t>	</a:t>
            </a:r>
            <a:r>
              <a:rPr lang="ru-RU" altLang="ru-RU" sz="2400" dirty="0" smtClean="0"/>
              <a:t>Многоугольной картой на плоскости будем называть многоугольник, являющийся объединением </a:t>
            </a:r>
            <a:r>
              <a:rPr lang="ru-RU" altLang="ru-RU" sz="2400" smtClean="0"/>
              <a:t>конечного числа </a:t>
            </a:r>
            <a:r>
              <a:rPr lang="ru-RU" altLang="ru-RU" sz="2400" dirty="0" smtClean="0"/>
              <a:t>многоугольников, таких, что любые два многоугольника либо не имеют общих точек, либо имеют общую вершину, либо имеют общую сторону. Сами эти многоугольники, будем называть странами.</a:t>
            </a:r>
          </a:p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ru-RU" altLang="ru-RU" sz="2400" dirty="0"/>
              <a:t>	</a:t>
            </a:r>
            <a:r>
              <a:rPr lang="ru-RU" altLang="ru-RU" sz="2400" dirty="0" smtClean="0"/>
              <a:t>Мы будем также рассматривать карты, странами которой являются области с криволинейными сторонами.</a:t>
            </a:r>
            <a:endParaRPr lang="ru-RU" altLang="ru-RU" sz="2400" dirty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14300" y="3716531"/>
            <a:ext cx="891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solidFill>
                  <a:schemeClr val="accent1"/>
                </a:solidFill>
              </a:rPr>
              <a:t>	</a:t>
            </a:r>
            <a:r>
              <a:rPr lang="ru-RU" altLang="ru-RU" sz="2400" dirty="0"/>
              <a:t>Примеры карт приведены на рисунке.</a:t>
            </a:r>
            <a:endParaRPr lang="ru-RU" altLang="ru-RU" sz="2400" dirty="0">
              <a:cs typeface="Times New Roman" panose="02020603050405020304" pitchFamily="18" charset="0"/>
            </a:endParaRPr>
          </a:p>
        </p:txBody>
      </p:sp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7" y="4509120"/>
            <a:ext cx="43275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75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075"/>
          <p:cNvSpPr txBox="1">
            <a:spLocks noChangeArrowheads="1"/>
          </p:cNvSpPr>
          <p:nvPr/>
        </p:nvSpPr>
        <p:spPr bwMode="auto">
          <a:xfrm>
            <a:off x="0" y="609600"/>
            <a:ext cx="899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solidFill>
                  <a:schemeClr val="accent1"/>
                </a:solidFill>
              </a:rPr>
              <a:t>	</a:t>
            </a:r>
            <a:r>
              <a:rPr lang="ru-RU" altLang="ru-RU" sz="2800"/>
              <a:t>Помимо плоскости, карты рассматривают и на других поверхностях, например, на сфере.</a:t>
            </a:r>
          </a:p>
        </p:txBody>
      </p:sp>
      <p:sp>
        <p:nvSpPr>
          <p:cNvPr id="11267" name="Text Box 3076"/>
          <p:cNvSpPr txBox="1">
            <a:spLocks noChangeArrowheads="1"/>
          </p:cNvSpPr>
          <p:nvPr/>
        </p:nvSpPr>
        <p:spPr bwMode="auto">
          <a:xfrm>
            <a:off x="0" y="29718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solidFill>
                  <a:schemeClr val="accent1"/>
                </a:solidFill>
              </a:rPr>
              <a:t>	</a:t>
            </a:r>
            <a:r>
              <a:rPr lang="ru-RU" altLang="ru-RU" sz="2800"/>
              <a:t>На рисунке показаны карты, образованные поверхностями правильных многогранников: тетраэдра, куба, октаэдра, икосаэдра и додекаэдра.</a:t>
            </a:r>
            <a:endParaRPr lang="ru-RU" altLang="ru-RU" sz="2800">
              <a:cs typeface="Times New Roman" panose="02020603050405020304" pitchFamily="18" charset="0"/>
            </a:endParaRPr>
          </a:p>
        </p:txBody>
      </p:sp>
      <p:sp>
        <p:nvSpPr>
          <p:cNvPr id="11268" name="Text Box 3078"/>
          <p:cNvSpPr txBox="1">
            <a:spLocks noChangeArrowheads="1"/>
          </p:cNvSpPr>
          <p:nvPr/>
        </p:nvSpPr>
        <p:spPr bwMode="auto">
          <a:xfrm>
            <a:off x="0" y="1600200"/>
            <a:ext cx="8991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solidFill>
                  <a:schemeClr val="accent1"/>
                </a:solidFill>
              </a:rPr>
              <a:t>	</a:t>
            </a:r>
            <a:r>
              <a:rPr lang="ru-RU" altLang="ru-RU" sz="2800"/>
              <a:t>Поверхность многогранника можно рассматривать как карту, странами которой являются грани многогранника, а границами – его ребра.</a:t>
            </a:r>
          </a:p>
        </p:txBody>
      </p:sp>
      <p:pic>
        <p:nvPicPr>
          <p:cNvPr id="11269" name="Picture 30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7769225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11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838200"/>
            <a:ext cx="89916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/>
              <a:t>	1. Какое наименьшее число красок потребуется для правильной раскраски карты, изображенной на рисунке?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2590800"/>
            <a:ext cx="3290887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04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09600" y="3717032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>
                <a:solidFill>
                  <a:schemeClr val="accent1"/>
                </a:solidFill>
              </a:rPr>
              <a:t> </a:t>
            </a:r>
            <a:r>
              <a:rPr lang="ru-RU" altLang="ru-RU"/>
              <a:t>2.</a:t>
            </a: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821432"/>
            <a:ext cx="3290888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9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0" y="685800"/>
            <a:ext cx="89916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/>
              <a:t>	 2. Какое наименьшее число красок потребуется для правильной раскраски карт, изображенных на рисунке?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5321300" cy="244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41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0" y="1072480"/>
            <a:ext cx="89916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/>
              <a:t>	 3. Какое наименьшее число красок потребуется для правильной раскраски карты, образованной двумя концентрическими окружностями, имеющими </a:t>
            </a:r>
            <a:r>
              <a:rPr lang="en-US" altLang="ru-RU" i="1"/>
              <a:t>n</a:t>
            </a:r>
            <a:r>
              <a:rPr lang="ru-RU" altLang="ru-RU"/>
              <a:t> перегородок?</a:t>
            </a: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58480"/>
            <a:ext cx="2660650" cy="262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9600" y="238248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FF3300"/>
                </a:solidFill>
              </a:rPr>
              <a:t>Ответ: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а) 3; б) 4.</a:t>
            </a:r>
          </a:p>
        </p:txBody>
      </p:sp>
    </p:spTree>
    <p:extLst>
      <p:ext uri="{BB962C8B-B14F-4D97-AF65-F5344CB8AC3E}">
        <p14:creationId xmlns:p14="http://schemas.microsoft.com/office/powerpoint/2010/main" val="660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0" y="1628800"/>
            <a:ext cx="89916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/>
              <a:t>	 4. Докажите, что любую карту, образованную прямыми, можно правильно раскрасить двумя красками.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09600" y="260648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FF3300"/>
                </a:solidFill>
              </a:rPr>
              <a:t>Ответ: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3, если </a:t>
            </a:r>
            <a:r>
              <a:rPr lang="en-US" altLang="ru-RU" i="1" dirty="0"/>
              <a:t>n</a:t>
            </a:r>
            <a:r>
              <a:rPr lang="ru-RU" altLang="ru-RU" dirty="0"/>
              <a:t> четно и 4, если </a:t>
            </a:r>
            <a:r>
              <a:rPr lang="en-US" altLang="ru-RU" i="1" dirty="0"/>
              <a:t>n</a:t>
            </a:r>
            <a:r>
              <a:rPr lang="ru-RU" altLang="ru-RU" dirty="0"/>
              <a:t> нечетно.</a:t>
            </a:r>
          </a:p>
        </p:txBody>
      </p:sp>
    </p:spTree>
    <p:extLst>
      <p:ext uri="{BB962C8B-B14F-4D97-AF65-F5344CB8AC3E}">
        <p14:creationId xmlns:p14="http://schemas.microsoft.com/office/powerpoint/2010/main" val="28443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0" y="14288"/>
            <a:ext cx="8991600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dirty="0"/>
              <a:t>	</a:t>
            </a:r>
            <a:r>
              <a:rPr lang="ru-RU" altLang="ru-RU" sz="2400" dirty="0">
                <a:solidFill>
                  <a:srgbClr val="FF0000"/>
                </a:solidFill>
              </a:rPr>
              <a:t>Доказательство.</a:t>
            </a:r>
            <a:r>
              <a:rPr lang="ru-RU" altLang="ru-RU" sz="2400" b="1" dirty="0"/>
              <a:t> </a:t>
            </a:r>
            <a:r>
              <a:rPr lang="ru-RU" altLang="ru-RU" sz="2400" dirty="0"/>
              <a:t>Ясно, что карту, образованную одной прямой можно раскрасить в два цвета (рис. а). Докажем, что если карта, образованная прямыми, раскрашена в два цвета, то карта, полученная из нее добавлением новой прямой также может быть раскрашена в два цвета (рис. б). </a:t>
            </a:r>
            <a:endParaRPr lang="ru-RU" altLang="ru-RU" dirty="0"/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0" y="3687763"/>
            <a:ext cx="8991600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/>
              <a:t>	</a:t>
            </a:r>
            <a:r>
              <a:rPr lang="ru-RU" altLang="ru-RU" sz="2400"/>
              <a:t>Действительно, новая прямая делит раскрашенную карту на две карты, каждая из которых раскрашена в два цвета. Причем к самой прямой примыкают пары областей, закрашенные в один цвет. Перекрасим одну из карт-половинок, изменив цвет каждой области на противоположный. Получим раскраску в два цвета всей карты (рис. в). Поскольку любую карту, образованную прямыми можно получить последовательным добавлением прямых, то всякая такая карта может быть раскрашена в два цвета. </a:t>
            </a:r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988840"/>
            <a:ext cx="6192688" cy="197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0" y="911225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/>
              <a:t>	Индексом вершины графа называется число ребер, сходящихся в данной вершине графа.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0" y="1844675"/>
            <a:ext cx="899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/>
              <a:t>	Например, на рисунке 1 индекс вершины </a:t>
            </a:r>
            <a:r>
              <a:rPr lang="ru-RU" altLang="ru-RU" sz="2800" i="1"/>
              <a:t>А</a:t>
            </a:r>
            <a:r>
              <a:rPr lang="en-US" altLang="ru-RU" sz="2800" i="1"/>
              <a:t> </a:t>
            </a:r>
            <a:r>
              <a:rPr lang="ru-RU" altLang="ru-RU" sz="2800"/>
              <a:t>равен 5, индекс вершин </a:t>
            </a:r>
            <a:r>
              <a:rPr lang="ru-RU" altLang="ru-RU" sz="2800" i="1"/>
              <a:t>Л</a:t>
            </a:r>
            <a:r>
              <a:rPr lang="ru-RU" altLang="ru-RU" sz="2800"/>
              <a:t>, </a:t>
            </a:r>
            <a:r>
              <a:rPr lang="ru-RU" altLang="ru-RU" sz="2800" i="1"/>
              <a:t>Б</a:t>
            </a:r>
            <a:r>
              <a:rPr lang="ru-RU" altLang="ru-RU" sz="2800"/>
              <a:t>, </a:t>
            </a:r>
            <a:r>
              <a:rPr lang="ru-RU" altLang="ru-RU" sz="2800" i="1"/>
              <a:t>П</a:t>
            </a:r>
            <a:r>
              <a:rPr lang="en-US" altLang="ru-RU" sz="2800" i="1"/>
              <a:t> </a:t>
            </a:r>
            <a:r>
              <a:rPr lang="ru-RU" altLang="ru-RU" sz="2800"/>
              <a:t>равен 3.</a:t>
            </a: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183063"/>
            <a:ext cx="2520950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0" y="30163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/>
              <a:t>	Для решения задачи Эйлера введем понятие индекса вершины графа.</a:t>
            </a:r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0" y="2768600"/>
            <a:ext cx="8991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/>
              <a:t>	При этом, при подсчёте индекса ребро-петля учитывается дважды. Например, на рисунке 2 индекс вершины </a:t>
            </a:r>
            <a:r>
              <a:rPr lang="en-US" altLang="ru-RU" sz="2800" i="1"/>
              <a:t>A </a:t>
            </a:r>
            <a:r>
              <a:rPr lang="ru-RU" altLang="ru-RU" sz="2800"/>
              <a:t>равен 2.</a:t>
            </a:r>
          </a:p>
        </p:txBody>
      </p:sp>
      <p:pic>
        <p:nvPicPr>
          <p:cNvPr id="7175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941888"/>
            <a:ext cx="20161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Box 2"/>
          <p:cNvSpPr txBox="1">
            <a:spLocks noChangeArrowheads="1"/>
          </p:cNvSpPr>
          <p:nvPr/>
        </p:nvSpPr>
        <p:spPr bwMode="auto">
          <a:xfrm>
            <a:off x="2062163" y="6175375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 dirty="0" smtClean="0"/>
              <a:t>1</a:t>
            </a:r>
            <a:endParaRPr lang="ru-RU" altLang="ru-RU" dirty="0"/>
          </a:p>
        </p:txBody>
      </p:sp>
      <p:sp>
        <p:nvSpPr>
          <p:cNvPr id="7177" name="TextBox 9"/>
          <p:cNvSpPr txBox="1">
            <a:spLocks noChangeArrowheads="1"/>
          </p:cNvSpPr>
          <p:nvPr/>
        </p:nvSpPr>
        <p:spPr bwMode="auto">
          <a:xfrm>
            <a:off x="6084888" y="6175375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dirty="0" smtClean="0"/>
              <a:t>2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0" y="609600"/>
            <a:ext cx="89916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/>
              <a:t>	 5. Докажите, что любую карту, образованную окружностями, можно правильно раскрасить двумя красками.</a:t>
            </a:r>
          </a:p>
        </p:txBody>
      </p:sp>
    </p:spTree>
    <p:extLst>
      <p:ext uri="{BB962C8B-B14F-4D97-AF65-F5344CB8AC3E}">
        <p14:creationId xmlns:p14="http://schemas.microsoft.com/office/powerpoint/2010/main" val="381096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0" y="1700808"/>
            <a:ext cx="91440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2800" dirty="0"/>
              <a:t>	</a:t>
            </a:r>
            <a:r>
              <a:rPr lang="ru-RU" altLang="ru-RU" sz="2800" dirty="0"/>
              <a:t>6. Докажите, что если карту можно правильно раскрасить двумя красками, то каждая ее вершина имеет четный индекс (т. е. в ней сходится четное число ребер).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88640"/>
            <a:ext cx="8991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/>
              <a:t>	 </a:t>
            </a:r>
            <a:r>
              <a:rPr lang="ru-RU" altLang="ru-RU" sz="2800" dirty="0"/>
              <a:t>Решение аналогично решению предыдущей задачи.</a:t>
            </a:r>
          </a:p>
        </p:txBody>
      </p:sp>
    </p:spTree>
    <p:extLst>
      <p:ext uri="{BB962C8B-B14F-4D97-AF65-F5344CB8AC3E}">
        <p14:creationId xmlns:p14="http://schemas.microsoft.com/office/powerpoint/2010/main" val="119890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831" name="Group 23"/>
          <p:cNvGrpSpPr>
            <a:grpSpLocks/>
          </p:cNvGrpSpPr>
          <p:nvPr/>
        </p:nvGrpSpPr>
        <p:grpSpPr bwMode="auto">
          <a:xfrm>
            <a:off x="0" y="736848"/>
            <a:ext cx="9144000" cy="2824163"/>
            <a:chOff x="144" y="1152"/>
            <a:chExt cx="5520" cy="1779"/>
          </a:xfrm>
        </p:grpSpPr>
        <p:sp>
          <p:nvSpPr>
            <p:cNvPr id="25605" name="Text Box 19"/>
            <p:cNvSpPr txBox="1">
              <a:spLocks noChangeArrowheads="1"/>
            </p:cNvSpPr>
            <p:nvPr/>
          </p:nvSpPr>
          <p:spPr bwMode="auto">
            <a:xfrm>
              <a:off x="144" y="1152"/>
              <a:ext cx="5520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2400" dirty="0">
                  <a:solidFill>
                    <a:srgbClr val="FF3300"/>
                  </a:solidFill>
                </a:rPr>
                <a:t>	</a:t>
              </a:r>
              <a:r>
                <a:rPr lang="ru-RU" altLang="ru-RU" sz="2400" dirty="0">
                  <a:solidFill>
                    <a:srgbClr val="FF3300"/>
                  </a:solidFill>
                </a:rPr>
                <a:t>Доказательство.</a:t>
              </a:r>
              <a:r>
                <a:rPr lang="ru-RU" altLang="ru-RU" sz="24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2400" dirty="0"/>
                <a:t>Если хотя бы одна вершина карты имела бы нечетный индекс, то для правильной раскраски такой карты потребовалось бы более двух красок.</a:t>
              </a:r>
            </a:p>
          </p:txBody>
        </p:sp>
        <p:pic>
          <p:nvPicPr>
            <p:cNvPr id="25606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968"/>
              <a:ext cx="2565" cy="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7830" name="Text Box 22"/>
          <p:cNvSpPr txBox="1">
            <a:spLocks noChangeArrowheads="1"/>
          </p:cNvSpPr>
          <p:nvPr/>
        </p:nvSpPr>
        <p:spPr bwMode="auto">
          <a:xfrm>
            <a:off x="0" y="3861048"/>
            <a:ext cx="89916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/>
              <a:t>	Верно и обратное. Если каждая вершина карты имеет четный индекс, то такую карту можно правильно раскрасить двумя красками.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/>
              <a:t>	Попробуйте доказать это самостоятельно.</a:t>
            </a:r>
          </a:p>
        </p:txBody>
      </p:sp>
    </p:spTree>
    <p:extLst>
      <p:ext uri="{BB962C8B-B14F-4D97-AF65-F5344CB8AC3E}">
        <p14:creationId xmlns:p14="http://schemas.microsoft.com/office/powerpoint/2010/main" val="98654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0" y="260648"/>
            <a:ext cx="91440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/>
              <a:t>	7. Докажите, что если регулярную карту (т. е. такую, в каждой вершине которой сходится три ребра), можно правильно раскрасить тремя красками, то каждая ее страна имеет четное число сторон.</a:t>
            </a:r>
          </a:p>
        </p:txBody>
      </p:sp>
    </p:spTree>
    <p:extLst>
      <p:ext uri="{BB962C8B-B14F-4D97-AF65-F5344CB8AC3E}">
        <p14:creationId xmlns:p14="http://schemas.microsoft.com/office/powerpoint/2010/main" val="9372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058" name="Group 10"/>
          <p:cNvGrpSpPr>
            <a:grpSpLocks/>
          </p:cNvGrpSpPr>
          <p:nvPr/>
        </p:nvGrpSpPr>
        <p:grpSpPr bwMode="auto">
          <a:xfrm>
            <a:off x="26818" y="692696"/>
            <a:ext cx="9144000" cy="3692525"/>
            <a:chOff x="144" y="1161"/>
            <a:chExt cx="5520" cy="2326"/>
          </a:xfrm>
        </p:grpSpPr>
        <p:sp>
          <p:nvSpPr>
            <p:cNvPr id="27655" name="Text Box 5"/>
            <p:cNvSpPr txBox="1">
              <a:spLocks noChangeArrowheads="1"/>
            </p:cNvSpPr>
            <p:nvPr/>
          </p:nvSpPr>
          <p:spPr bwMode="auto">
            <a:xfrm>
              <a:off x="144" y="1161"/>
              <a:ext cx="5520" cy="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800" dirty="0">
                  <a:solidFill>
                    <a:srgbClr val="FF3300"/>
                  </a:solidFill>
                </a:rPr>
                <a:t>	</a:t>
              </a:r>
              <a:r>
                <a:rPr lang="ru-RU" altLang="ru-RU" sz="2400" dirty="0">
                  <a:solidFill>
                    <a:srgbClr val="FF3300"/>
                  </a:solidFill>
                </a:rPr>
                <a:t>Доказательство.</a:t>
              </a:r>
              <a:r>
                <a:rPr lang="ru-RU" altLang="ru-RU" sz="24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2400" dirty="0"/>
                <a:t>Если хотя бы одна страна карты имела бы нечетное число сторон, то для правильной раскраски такой карты потребовалось бы более трех красок.</a:t>
              </a:r>
            </a:p>
          </p:txBody>
        </p:sp>
        <p:pic>
          <p:nvPicPr>
            <p:cNvPr id="2765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" y="2305"/>
              <a:ext cx="2457" cy="1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8060" name="Group 12"/>
          <p:cNvGrpSpPr>
            <a:grpSpLocks/>
          </p:cNvGrpSpPr>
          <p:nvPr/>
        </p:nvGrpSpPr>
        <p:grpSpPr bwMode="auto">
          <a:xfrm>
            <a:off x="4290843" y="2132558"/>
            <a:ext cx="4651375" cy="3178175"/>
            <a:chOff x="2686" y="2116"/>
            <a:chExt cx="2930" cy="2002"/>
          </a:xfrm>
        </p:grpSpPr>
        <p:sp>
          <p:nvSpPr>
            <p:cNvPr id="27653" name="Text Box 7"/>
            <p:cNvSpPr txBox="1">
              <a:spLocks noChangeArrowheads="1"/>
            </p:cNvSpPr>
            <p:nvPr/>
          </p:nvSpPr>
          <p:spPr bwMode="auto">
            <a:xfrm>
              <a:off x="2686" y="2116"/>
              <a:ext cx="2930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/>
                <a:t>Верно и обратное. Если каждая страна регулярной карты имеет четное число сторон, то такую карту можно правильно раскрасить тремя красками.</a:t>
              </a:r>
            </a:p>
          </p:txBody>
        </p:sp>
        <p:sp>
          <p:nvSpPr>
            <p:cNvPr id="27654" name="Text Box 9"/>
            <p:cNvSpPr txBox="1">
              <a:spLocks noChangeArrowheads="1"/>
            </p:cNvSpPr>
            <p:nvPr/>
          </p:nvSpPr>
          <p:spPr bwMode="auto">
            <a:xfrm>
              <a:off x="2736" y="3600"/>
              <a:ext cx="288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/>
                <a:t>Попробуйте доказать это самостоятельно.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374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/>
              <a:t>	8. Какое наименьшее число красок потребуется </a:t>
            </a:r>
            <a:r>
              <a:rPr lang="ru-RU" altLang="ru-RU">
                <a:cs typeface="Times New Roman" panose="02020603050405020304" pitchFamily="18" charset="0"/>
              </a:rPr>
              <a:t>для </a:t>
            </a:r>
            <a:r>
              <a:rPr lang="ru-RU" altLang="ru-RU"/>
              <a:t>правильной </a:t>
            </a:r>
            <a:r>
              <a:rPr lang="ru-RU" altLang="ru-RU">
                <a:cs typeface="Times New Roman" panose="02020603050405020304" pitchFamily="18" charset="0"/>
              </a:rPr>
              <a:t>раскраски </a:t>
            </a:r>
            <a:r>
              <a:rPr lang="ru-RU" altLang="ru-RU"/>
              <a:t>карт, изображенных на рисунке</a:t>
            </a:r>
            <a:r>
              <a:rPr lang="ru-RU" altLang="ru-RU">
                <a:cs typeface="Times New Roman" panose="02020603050405020304" pitchFamily="18" charset="0"/>
              </a:rPr>
              <a:t>?</a:t>
            </a:r>
            <a:r>
              <a:rPr lang="ru-RU" altLang="ru-RU"/>
              <a:t> </a:t>
            </a:r>
          </a:p>
        </p:txBody>
      </p:sp>
      <p:pic>
        <p:nvPicPr>
          <p:cNvPr id="2969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90800"/>
            <a:ext cx="6327775" cy="188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23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827584" y="548680"/>
            <a:ext cx="6861175" cy="3170238"/>
            <a:chOff x="384" y="1632"/>
            <a:chExt cx="4322" cy="1997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84" y="3264"/>
              <a:ext cx="42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dirty="0">
                  <a:solidFill>
                    <a:schemeClr val="accent1"/>
                  </a:solidFill>
                </a:rPr>
                <a:t> </a:t>
              </a:r>
              <a:r>
                <a:rPr lang="ru-RU" altLang="ru-RU" dirty="0"/>
                <a:t>а) 4; б) 4; в) 2.</a:t>
              </a:r>
            </a:p>
          </p:txBody>
        </p:sp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632"/>
              <a:ext cx="3986" cy="1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084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0" y="315845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/>
              <a:t>	 9. Какое наименьшее число красок потребуется </a:t>
            </a:r>
            <a:r>
              <a:rPr lang="ru-RU" altLang="ru-RU" dirty="0">
                <a:cs typeface="Times New Roman" panose="02020603050405020304" pitchFamily="18" charset="0"/>
              </a:rPr>
              <a:t>для </a:t>
            </a:r>
            <a:r>
              <a:rPr lang="ru-RU" altLang="ru-RU" dirty="0"/>
              <a:t>правильной </a:t>
            </a:r>
            <a:r>
              <a:rPr lang="ru-RU" altLang="ru-RU" dirty="0">
                <a:cs typeface="Times New Roman" panose="02020603050405020304" pitchFamily="18" charset="0"/>
              </a:rPr>
              <a:t>раскраски </a:t>
            </a:r>
            <a:r>
              <a:rPr lang="ru-RU" altLang="ru-RU" dirty="0"/>
              <a:t>паркетов, части которых изображены на рисунке</a:t>
            </a:r>
            <a:r>
              <a:rPr lang="ru-RU" altLang="ru-RU" dirty="0">
                <a:cs typeface="Times New Roman" panose="02020603050405020304" pitchFamily="18" charset="0"/>
              </a:rPr>
              <a:t>?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3174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1916832"/>
            <a:ext cx="5356448" cy="3315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92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0" y="1524000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/>
              <a:t>	10. Какое наименьшее число красок потребуется </a:t>
            </a:r>
            <a:r>
              <a:rPr lang="ru-RU" altLang="ru-RU" dirty="0">
                <a:cs typeface="Times New Roman" panose="02020603050405020304" pitchFamily="18" charset="0"/>
              </a:rPr>
              <a:t>для </a:t>
            </a:r>
            <a:r>
              <a:rPr lang="ru-RU" altLang="ru-RU" dirty="0"/>
              <a:t>правильной </a:t>
            </a:r>
            <a:r>
              <a:rPr lang="ru-RU" altLang="ru-RU" dirty="0">
                <a:cs typeface="Times New Roman" panose="02020603050405020304" pitchFamily="18" charset="0"/>
              </a:rPr>
              <a:t>раскраски </a:t>
            </a:r>
            <a:r>
              <a:rPr lang="ru-RU" altLang="ru-RU" dirty="0"/>
              <a:t>карт, изображенных на рисунке</a:t>
            </a:r>
            <a:r>
              <a:rPr lang="ru-RU" altLang="ru-RU" dirty="0">
                <a:cs typeface="Times New Roman" panose="02020603050405020304" pitchFamily="18" charset="0"/>
              </a:rPr>
              <a:t>?</a:t>
            </a:r>
            <a:r>
              <a:rPr lang="ru-RU" altLang="ru-RU" dirty="0"/>
              <a:t> 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3501008"/>
            <a:ext cx="772795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85800" y="185363"/>
            <a:ext cx="678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FF3300"/>
                </a:solidFill>
              </a:rPr>
              <a:t>Ответ: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а) 2; б) 3; в) 3; г) 2.</a:t>
            </a:r>
          </a:p>
        </p:txBody>
      </p:sp>
    </p:spTree>
    <p:extLst>
      <p:ext uri="{BB962C8B-B14F-4D97-AF65-F5344CB8AC3E}">
        <p14:creationId xmlns:p14="http://schemas.microsoft.com/office/powerpoint/2010/main" val="183020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11560" y="980728"/>
            <a:ext cx="7804150" cy="2789238"/>
            <a:chOff x="384" y="1584"/>
            <a:chExt cx="4916" cy="1757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84" y="2976"/>
              <a:ext cx="42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  <a:r>
                <a:rPr lang="ru-RU" altLang="ru-RU">
                  <a:solidFill>
                    <a:schemeClr val="accent1"/>
                  </a:solidFill>
                </a:rPr>
                <a:t> </a:t>
              </a:r>
              <a:r>
                <a:rPr lang="ru-RU" altLang="ru-RU"/>
                <a:t>а) 3; б) 2; в) 4; г) 3.</a:t>
              </a: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584"/>
              <a:ext cx="4868" cy="1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60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0" y="80963"/>
            <a:ext cx="9144000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/>
              <a:t>	</a:t>
            </a:r>
            <a:r>
              <a:rPr lang="ru-RU" altLang="ru-RU" sz="2800">
                <a:solidFill>
                  <a:srgbClr val="FF3300"/>
                </a:solidFill>
              </a:rPr>
              <a:t>Теорема.</a:t>
            </a:r>
            <a:r>
              <a:rPr lang="ru-RU" altLang="ru-RU" sz="2800"/>
              <a:t> Сумма индексов всех вершин графа равна удвоенному числу ребер этого графа.</a:t>
            </a:r>
            <a:r>
              <a:rPr lang="ru-RU" altLang="ru-RU" sz="2400"/>
              <a:t>	</a:t>
            </a:r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0" y="1042988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/>
              <a:t>	</a:t>
            </a:r>
            <a:r>
              <a:rPr lang="ru-RU" altLang="ru-RU" sz="2800" dirty="0">
                <a:solidFill>
                  <a:srgbClr val="FF0000"/>
                </a:solidFill>
              </a:rPr>
              <a:t>Доказательство.</a:t>
            </a:r>
            <a:r>
              <a:rPr lang="ru-RU" altLang="ru-RU" sz="2800" dirty="0"/>
              <a:t> Индекс вершины это число ребер, выходящих из этой вершины. Сумма индексов всех вершин это число ребер, выходящих из всех вершин. П</a:t>
            </a:r>
            <a:r>
              <a:rPr lang="ru-RU" altLang="ru-RU" sz="2800" dirty="0" smtClean="0"/>
              <a:t>ри </a:t>
            </a:r>
            <a:r>
              <a:rPr lang="ru-RU" altLang="ru-RU" sz="2800" dirty="0"/>
              <a:t>таком подсчете мы каждое ребро посчитаем дважды. Следовательно, сумма индексов всех вершин графа равна удвоенному числу ребер этого графа.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506" y="3861048"/>
            <a:ext cx="2820988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/>
              <a:t>	 11. Какое наименьшее число красок потребуется </a:t>
            </a:r>
            <a:r>
              <a:rPr lang="ru-RU" altLang="ru-RU" dirty="0">
                <a:cs typeface="Times New Roman" panose="02020603050405020304" pitchFamily="18" charset="0"/>
              </a:rPr>
              <a:t>для </a:t>
            </a:r>
            <a:r>
              <a:rPr lang="ru-RU" altLang="ru-RU" dirty="0"/>
              <a:t>правильной </a:t>
            </a:r>
            <a:r>
              <a:rPr lang="ru-RU" altLang="ru-RU" dirty="0">
                <a:cs typeface="Times New Roman" panose="02020603050405020304" pitchFamily="18" charset="0"/>
              </a:rPr>
              <a:t>раскраски граней правильных многогранников?</a:t>
            </a:r>
            <a:r>
              <a:rPr lang="ru-RU" altLang="ru-RU" dirty="0"/>
              <a:t> </a:t>
            </a:r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7769225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34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7769225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9600" y="5334000"/>
            <a:ext cx="678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FF3300"/>
                </a:solidFill>
              </a:rPr>
              <a:t>Ответ: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а) 4; б) 3; в) 2; г) 3; д) 4.</a:t>
            </a:r>
          </a:p>
        </p:txBody>
      </p:sp>
    </p:spTree>
    <p:extLst>
      <p:ext uri="{BB962C8B-B14F-4D97-AF65-F5344CB8AC3E}">
        <p14:creationId xmlns:p14="http://schemas.microsoft.com/office/powerpoint/2010/main" val="215787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339752" y="188640"/>
            <a:ext cx="3600400" cy="1224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Контактная 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информация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1772816"/>
            <a:ext cx="799288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Издательство «Мнемозина»: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105043, Москва, ул. 6-я Парковая, д. 29 Б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Тел.: 8 (499) 367–67–81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E-mail: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2"/>
              </a:rPr>
              <a:t>ioc@mnemozina.ru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Сайт: 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3"/>
              </a:rPr>
              <a:t>mnemozina.ru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Интернет-магазин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4"/>
              </a:rPr>
              <a:t>shop.mnemozina.ru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Торговый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дом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E-mail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5"/>
              </a:rPr>
              <a:t>td@mnemozina.ru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Тел.:  8 (495) 644–20–26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Электронные формы учебников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 пособий представлены на сайте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«Школа в кармане»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6"/>
              </a:rPr>
              <a:t>http://pocketschool.ru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" name="Рисунок 10" descr="Mnemozina_LOGOTYPE_RE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584" y="116632"/>
            <a:ext cx="1296144" cy="123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2042</TotalTime>
  <Words>1439</Words>
  <Application>Microsoft Office PowerPoint</Application>
  <PresentationFormat>Экран (4:3)</PresentationFormat>
  <Paragraphs>359</Paragraphs>
  <Slides>92</Slides>
  <Notes>88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92</vt:i4>
      </vt:variant>
    </vt:vector>
  </HeadingPairs>
  <TitlesOfParts>
    <vt:vector size="98" baseType="lpstr">
      <vt:lpstr>Arial</vt:lpstr>
      <vt:lpstr>Arial Black</vt:lpstr>
      <vt:lpstr>Times New Roman</vt:lpstr>
      <vt:lpstr>Оформление по умолчанию</vt:lpstr>
      <vt:lpstr>Точечный рисунок</vt:lpstr>
      <vt:lpstr>Equation</vt:lpstr>
      <vt:lpstr>Графы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 Эйлера 1</vt:lpstr>
      <vt:lpstr>Презентация PowerPoint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Уникурсальные графы</vt:lpstr>
      <vt:lpstr>Теорема Эйлера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 Эйлера 2</vt:lpstr>
      <vt:lpstr>Теорема Эйлера 2</vt:lpstr>
      <vt:lpstr>Доказательство теоремы Эйлера</vt:lpstr>
      <vt:lpstr>Решение задачи Эйлера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Проблема четырех красок</vt:lpstr>
      <vt:lpstr>Презентация PowerPoint</vt:lpstr>
      <vt:lpstr>Презентация PowerPoint</vt:lpstr>
      <vt:lpstr>Определение карты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Пользователь</cp:lastModifiedBy>
  <cp:revision>111</cp:revision>
  <dcterms:created xsi:type="dcterms:W3CDTF">2008-04-30T05:51:18Z</dcterms:created>
  <dcterms:modified xsi:type="dcterms:W3CDTF">2020-11-04T05:27:44Z</dcterms:modified>
</cp:coreProperties>
</file>