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1312" r:id="rId2"/>
    <p:sldId id="1315" r:id="rId3"/>
    <p:sldId id="1521" r:id="rId4"/>
    <p:sldId id="1522" r:id="rId5"/>
    <p:sldId id="1523" r:id="rId6"/>
    <p:sldId id="1314" r:id="rId7"/>
    <p:sldId id="292" r:id="rId8"/>
    <p:sldId id="1547" r:id="rId9"/>
    <p:sldId id="277" r:id="rId10"/>
    <p:sldId id="278" r:id="rId11"/>
    <p:sldId id="279" r:id="rId12"/>
    <p:sldId id="289" r:id="rId13"/>
    <p:sldId id="290" r:id="rId14"/>
    <p:sldId id="280" r:id="rId15"/>
    <p:sldId id="281" r:id="rId16"/>
    <p:sldId id="282" r:id="rId17"/>
    <p:sldId id="283" r:id="rId18"/>
    <p:sldId id="287" r:id="rId19"/>
    <p:sldId id="288" r:id="rId20"/>
    <p:sldId id="373" r:id="rId21"/>
    <p:sldId id="1540" r:id="rId22"/>
    <p:sldId id="367" r:id="rId23"/>
    <p:sldId id="368" r:id="rId24"/>
    <p:sldId id="369" r:id="rId25"/>
    <p:sldId id="371" r:id="rId26"/>
    <p:sldId id="372" r:id="rId27"/>
    <p:sldId id="1539" r:id="rId28"/>
    <p:sldId id="375" r:id="rId29"/>
    <p:sldId id="1549" r:id="rId30"/>
    <p:sldId id="1550" r:id="rId31"/>
    <p:sldId id="1548" r:id="rId32"/>
    <p:sldId id="376" r:id="rId33"/>
    <p:sldId id="1552" r:id="rId34"/>
    <p:sldId id="1529" r:id="rId35"/>
    <p:sldId id="1532" r:id="rId36"/>
    <p:sldId id="1530" r:id="rId37"/>
    <p:sldId id="1531" r:id="rId38"/>
    <p:sldId id="308" r:id="rId39"/>
    <p:sldId id="294" r:id="rId40"/>
    <p:sldId id="295" r:id="rId41"/>
    <p:sldId id="296" r:id="rId42"/>
    <p:sldId id="297" r:id="rId43"/>
    <p:sldId id="298" r:id="rId44"/>
    <p:sldId id="300" r:id="rId45"/>
    <p:sldId id="301" r:id="rId46"/>
    <p:sldId id="303" r:id="rId47"/>
    <p:sldId id="307" r:id="rId48"/>
    <p:sldId id="311" r:id="rId49"/>
    <p:sldId id="312" r:id="rId50"/>
    <p:sldId id="313" r:id="rId51"/>
    <p:sldId id="314" r:id="rId52"/>
    <p:sldId id="315" r:id="rId53"/>
    <p:sldId id="316" r:id="rId54"/>
    <p:sldId id="1542" r:id="rId55"/>
    <p:sldId id="317" r:id="rId56"/>
    <p:sldId id="318" r:id="rId57"/>
    <p:sldId id="319" r:id="rId58"/>
    <p:sldId id="320" r:id="rId59"/>
    <p:sldId id="321" r:id="rId60"/>
    <p:sldId id="1541" r:id="rId61"/>
    <p:sldId id="322" r:id="rId62"/>
    <p:sldId id="1533" r:id="rId63"/>
    <p:sldId id="525" r:id="rId64"/>
    <p:sldId id="526" r:id="rId65"/>
    <p:sldId id="520" r:id="rId66"/>
    <p:sldId id="1534" r:id="rId67"/>
    <p:sldId id="497" r:id="rId68"/>
    <p:sldId id="324" r:id="rId69"/>
    <p:sldId id="325" r:id="rId70"/>
    <p:sldId id="326" r:id="rId71"/>
    <p:sldId id="327" r:id="rId72"/>
    <p:sldId id="328" r:id="rId73"/>
    <p:sldId id="329" r:id="rId74"/>
    <p:sldId id="330" r:id="rId75"/>
    <p:sldId id="331" r:id="rId76"/>
    <p:sldId id="332" r:id="rId77"/>
    <p:sldId id="333" r:id="rId78"/>
    <p:sldId id="334" r:id="rId79"/>
    <p:sldId id="336" r:id="rId80"/>
    <p:sldId id="337" r:id="rId81"/>
    <p:sldId id="338" r:id="rId82"/>
    <p:sldId id="339" r:id="rId83"/>
    <p:sldId id="1545" r:id="rId84"/>
    <p:sldId id="340" r:id="rId85"/>
    <p:sldId id="1546" r:id="rId86"/>
    <p:sldId id="342" r:id="rId87"/>
    <p:sldId id="343" r:id="rId88"/>
    <p:sldId id="344" r:id="rId89"/>
    <p:sldId id="345" r:id="rId90"/>
    <p:sldId id="346" r:id="rId91"/>
    <p:sldId id="673" r:id="rId92"/>
    <p:sldId id="1543" r:id="rId93"/>
    <p:sldId id="354" r:id="rId94"/>
    <p:sldId id="355" r:id="rId95"/>
    <p:sldId id="672" r:id="rId96"/>
    <p:sldId id="356" r:id="rId97"/>
    <p:sldId id="357" r:id="rId98"/>
    <p:sldId id="358" r:id="rId99"/>
    <p:sldId id="359" r:id="rId100"/>
    <p:sldId id="427" r:id="rId101"/>
    <p:sldId id="365" r:id="rId102"/>
    <p:sldId id="1544" r:id="rId103"/>
    <p:sldId id="1524" r:id="rId104"/>
    <p:sldId id="1551" r:id="rId105"/>
    <p:sldId id="1525" r:id="rId106"/>
    <p:sldId id="1535" r:id="rId107"/>
    <p:sldId id="1536" r:id="rId108"/>
    <p:sldId id="408" r:id="rId109"/>
    <p:sldId id="407" r:id="rId110"/>
    <p:sldId id="506" r:id="rId111"/>
    <p:sldId id="1526" r:id="rId112"/>
    <p:sldId id="491" r:id="rId113"/>
    <p:sldId id="1527" r:id="rId114"/>
    <p:sldId id="379" r:id="rId115"/>
    <p:sldId id="453" r:id="rId116"/>
    <p:sldId id="293" r:id="rId117"/>
    <p:sldId id="1321" r:id="rId118"/>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0929"/>
  </p:normalViewPr>
  <p:slideViewPr>
    <p:cSldViewPr>
      <p:cViewPr varScale="1">
        <p:scale>
          <a:sx n="97" d="100"/>
          <a:sy n="97" d="100"/>
        </p:scale>
        <p:origin x="30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58FC1-CFA7-4D25-BF70-02C788CA9530}" type="datetimeFigureOut">
              <a:rPr lang="ru-RU" smtClean="0"/>
              <a:t>01.04.2021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0AC66-A3E4-4CC0-96E2-09121E04B60A}" type="slidenum">
              <a:rPr lang="ru-RU" smtClean="0"/>
              <a:t>‹#›</a:t>
            </a:fld>
            <a:endParaRPr lang="ru-RU"/>
          </a:p>
        </p:txBody>
      </p:sp>
    </p:spTree>
    <p:extLst>
      <p:ext uri="{BB962C8B-B14F-4D97-AF65-F5344CB8AC3E}">
        <p14:creationId xmlns:p14="http://schemas.microsoft.com/office/powerpoint/2010/main" val="3653466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66730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75B6348-5BB5-4D96-8B9E-1E5CC45FCA9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DE97F5-0CEE-434E-8632-CF6B1823E541}" type="slidenum">
              <a:rPr lang="ru-RU" altLang="ru-RU" sz="1200"/>
              <a:pPr/>
              <a:t>64</a:t>
            </a:fld>
            <a:endParaRPr lang="ru-RU" altLang="ru-RU" sz="1200"/>
          </a:p>
        </p:txBody>
      </p:sp>
      <p:sp>
        <p:nvSpPr>
          <p:cNvPr id="8195" name="Rectangle 2">
            <a:extLst>
              <a:ext uri="{FF2B5EF4-FFF2-40B4-BE49-F238E27FC236}">
                <a16:creationId xmlns:a16="http://schemas.microsoft.com/office/drawing/2014/main" id="{32EB51D7-A5C6-43E1-AAD2-019B3630B696}"/>
              </a:ext>
            </a:extLst>
          </p:cNvPr>
          <p:cNvSpPr>
            <a:spLocks noGrp="1" noRot="1" noChangeAspect="1" noChangeArrowheads="1" noTextEdit="1"/>
          </p:cNvSpPr>
          <p:nvPr>
            <p:ph type="sldImg"/>
          </p:nvPr>
        </p:nvSpPr>
        <p:spPr>
          <a:solidFill>
            <a:srgbClr val="FFFFFF"/>
          </a:solidFill>
          <a:ln/>
        </p:spPr>
      </p:sp>
      <p:sp>
        <p:nvSpPr>
          <p:cNvPr id="8196" name="Rectangle 3">
            <a:extLst>
              <a:ext uri="{FF2B5EF4-FFF2-40B4-BE49-F238E27FC236}">
                <a16:creationId xmlns:a16="http://schemas.microsoft.com/office/drawing/2014/main" id="{CF25C8F8-1C69-4341-A033-10EB07BD746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9DE9C68B-AB4C-46CA-A3CC-2E3469CADB2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FBDC24-E9B5-4713-BC0E-E15440FB21D0}" type="slidenum">
              <a:rPr lang="ru-RU" altLang="ru-RU" sz="1200"/>
              <a:pPr/>
              <a:t>65</a:t>
            </a:fld>
            <a:endParaRPr lang="ru-RU" altLang="ru-RU" sz="1200"/>
          </a:p>
        </p:txBody>
      </p:sp>
      <p:sp>
        <p:nvSpPr>
          <p:cNvPr id="16387" name="Rectangle 2">
            <a:extLst>
              <a:ext uri="{FF2B5EF4-FFF2-40B4-BE49-F238E27FC236}">
                <a16:creationId xmlns:a16="http://schemas.microsoft.com/office/drawing/2014/main" id="{A28672B7-128A-4EF3-8E14-6DCC1F0CE685}"/>
              </a:ext>
            </a:extLst>
          </p:cNvPr>
          <p:cNvSpPr>
            <a:spLocks noGrp="1" noRot="1" noChangeAspect="1" noChangeArrowheads="1" noTextEdit="1"/>
          </p:cNvSpPr>
          <p:nvPr>
            <p:ph type="sldImg"/>
          </p:nvPr>
        </p:nvSpPr>
        <p:spPr>
          <a:solidFill>
            <a:srgbClr val="FFFFFF"/>
          </a:solidFill>
          <a:ln/>
        </p:spPr>
      </p:sp>
      <p:sp>
        <p:nvSpPr>
          <p:cNvPr id="16388" name="Rectangle 3">
            <a:extLst>
              <a:ext uri="{FF2B5EF4-FFF2-40B4-BE49-F238E27FC236}">
                <a16:creationId xmlns:a16="http://schemas.microsoft.com/office/drawing/2014/main" id="{9F8C07CC-6695-4E1A-B65D-04C0C911C68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08786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9DE9C68B-AB4C-46CA-A3CC-2E3469CADB2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FBDC24-E9B5-4713-BC0E-E15440FB21D0}" type="slidenum">
              <a:rPr lang="ru-RU" altLang="ru-RU" sz="1200"/>
              <a:pPr/>
              <a:t>66</a:t>
            </a:fld>
            <a:endParaRPr lang="ru-RU" altLang="ru-RU" sz="1200"/>
          </a:p>
        </p:txBody>
      </p:sp>
      <p:sp>
        <p:nvSpPr>
          <p:cNvPr id="16387" name="Rectangle 2">
            <a:extLst>
              <a:ext uri="{FF2B5EF4-FFF2-40B4-BE49-F238E27FC236}">
                <a16:creationId xmlns:a16="http://schemas.microsoft.com/office/drawing/2014/main" id="{A28672B7-128A-4EF3-8E14-6DCC1F0CE685}"/>
              </a:ext>
            </a:extLst>
          </p:cNvPr>
          <p:cNvSpPr>
            <a:spLocks noGrp="1" noRot="1" noChangeAspect="1" noChangeArrowheads="1" noTextEdit="1"/>
          </p:cNvSpPr>
          <p:nvPr>
            <p:ph type="sldImg"/>
          </p:nvPr>
        </p:nvSpPr>
        <p:spPr>
          <a:solidFill>
            <a:srgbClr val="FFFFFF"/>
          </a:solidFill>
          <a:ln/>
        </p:spPr>
      </p:sp>
      <p:sp>
        <p:nvSpPr>
          <p:cNvPr id="16388" name="Rectangle 3">
            <a:extLst>
              <a:ext uri="{FF2B5EF4-FFF2-40B4-BE49-F238E27FC236}">
                <a16:creationId xmlns:a16="http://schemas.microsoft.com/office/drawing/2014/main" id="{9F8C07CC-6695-4E1A-B65D-04C0C911C68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63044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EA3C224-52E2-4C91-9D8B-43F69732C2F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D1CA87-D63B-4771-A86D-627C60491560}" type="slidenum">
              <a:rPr lang="ru-RU" altLang="ru-RU" sz="1200"/>
              <a:pPr/>
              <a:t>67</a:t>
            </a:fld>
            <a:endParaRPr lang="ru-RU" altLang="ru-RU" sz="1200"/>
          </a:p>
        </p:txBody>
      </p:sp>
      <p:sp>
        <p:nvSpPr>
          <p:cNvPr id="22531" name="Rectangle 2">
            <a:extLst>
              <a:ext uri="{FF2B5EF4-FFF2-40B4-BE49-F238E27FC236}">
                <a16:creationId xmlns:a16="http://schemas.microsoft.com/office/drawing/2014/main" id="{6402428B-3916-4770-B242-6B4B3B72B032}"/>
              </a:ext>
            </a:extLst>
          </p:cNvPr>
          <p:cNvSpPr>
            <a:spLocks noGrp="1" noRot="1" noChangeAspect="1" noChangeArrowheads="1" noTextEdit="1"/>
          </p:cNvSpPr>
          <p:nvPr>
            <p:ph type="sldImg"/>
          </p:nvPr>
        </p:nvSpPr>
        <p:spPr>
          <a:solidFill>
            <a:srgbClr val="FFFFFF"/>
          </a:solidFill>
          <a:ln/>
        </p:spPr>
      </p:sp>
      <p:sp>
        <p:nvSpPr>
          <p:cNvPr id="22532" name="Rectangle 3">
            <a:extLst>
              <a:ext uri="{FF2B5EF4-FFF2-40B4-BE49-F238E27FC236}">
                <a16:creationId xmlns:a16="http://schemas.microsoft.com/office/drawing/2014/main" id="{70DAB902-579E-4A03-A468-D45AD620019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9EE322-BB50-432F-9C51-8E5CE9AB694F}" type="slidenum">
              <a:rPr lang="ru-RU" sz="1200"/>
              <a:pPr eaLnBrk="1" hangingPunct="1"/>
              <a:t>91</a:t>
            </a:fld>
            <a:endParaRPr lang="ru-RU" sz="120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89898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9EE322-BB50-432F-9C51-8E5CE9AB694F}" type="slidenum">
              <a:rPr lang="ru-RU" sz="1200"/>
              <a:pPr eaLnBrk="1" hangingPunct="1"/>
              <a:t>92</a:t>
            </a:fld>
            <a:endParaRPr lang="ru-RU" sz="120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50365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2969D0-5913-450B-889C-9A3AFD391999}"/>
              </a:ext>
            </a:extLst>
          </p:cNvPr>
          <p:cNvSpPr>
            <a:spLocks noGrp="1" noChangeArrowheads="1"/>
          </p:cNvSpPr>
          <p:nvPr>
            <p:ph type="sldNum" sz="quarter" idx="5"/>
          </p:nvPr>
        </p:nvSpPr>
        <p:spPr>
          <a:ln/>
        </p:spPr>
        <p:txBody>
          <a:bodyPr/>
          <a:lstStyle/>
          <a:p>
            <a:fld id="{284C44D8-2F6C-4FB6-AE78-4CE3A4C01AF1}" type="slidenum">
              <a:rPr lang="ru-RU" altLang="ru-RU"/>
              <a:pPr/>
              <a:t>95</a:t>
            </a:fld>
            <a:endParaRPr lang="ru-RU" altLang="ru-RU"/>
          </a:p>
        </p:txBody>
      </p:sp>
      <p:sp>
        <p:nvSpPr>
          <p:cNvPr id="99330" name="Rectangle 2">
            <a:extLst>
              <a:ext uri="{FF2B5EF4-FFF2-40B4-BE49-F238E27FC236}">
                <a16:creationId xmlns:a16="http://schemas.microsoft.com/office/drawing/2014/main" id="{7A2A82CE-4104-4914-8E23-8E41564A8905}"/>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BBD7DA46-41A6-488E-B9E5-A00DD16812B7}"/>
              </a:ext>
            </a:extLst>
          </p:cNvPr>
          <p:cNvSpPr>
            <a:spLocks noGrp="1" noChangeArrowheads="1"/>
          </p:cNvSpPr>
          <p:nvPr>
            <p:ph type="body" idx="1"/>
          </p:nvPr>
        </p:nvSpPr>
        <p:spPr/>
        <p:txBody>
          <a:bodyPr/>
          <a:lstStyle/>
          <a:p>
            <a:r>
              <a:rPr lang="ru-RU" altLang="ru-RU"/>
              <a:t>В режиме слайдов ответ появляется после кликанья мышкой</a:t>
            </a:r>
          </a:p>
        </p:txBody>
      </p:sp>
    </p:spTree>
    <p:extLst>
      <p:ext uri="{BB962C8B-B14F-4D97-AF65-F5344CB8AC3E}">
        <p14:creationId xmlns:p14="http://schemas.microsoft.com/office/powerpoint/2010/main" val="2359500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BEBE6F-6E72-4B1E-A0E1-85012424062E}" type="slidenum">
              <a:rPr lang="ru-RU" altLang="ru-RU" sz="1200"/>
              <a:pPr eaLnBrk="1" hangingPunct="1"/>
              <a:t>103</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166236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BEBE6F-6E72-4B1E-A0E1-85012424062E}" type="slidenum">
              <a:rPr lang="ru-RU" altLang="ru-RU" sz="1200"/>
              <a:pPr eaLnBrk="1" hangingPunct="1"/>
              <a:t>104</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413849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14D2D7F-5EB8-4D73-9DF5-D38FA03E1686}" type="slidenum">
              <a:rPr lang="ru-RU" altLang="ru-RU" sz="1200"/>
              <a:pPr eaLnBrk="1" hangingPunct="1"/>
              <a:t>105</a:t>
            </a:fld>
            <a:endParaRPr lang="ru-RU" altLang="ru-RU"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83623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B073BF3-287B-4D5E-9F76-B93FBA1D7F8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1AE7754-FC17-4A55-BAEF-BA20024FDC1B}" type="slidenum">
              <a:rPr lang="ru-RU" altLang="ru-RU" sz="1200"/>
              <a:pPr eaLnBrk="1" hangingPunct="1"/>
              <a:t>33</a:t>
            </a:fld>
            <a:endParaRPr lang="ru-RU" altLang="ru-RU" sz="1200"/>
          </a:p>
        </p:txBody>
      </p:sp>
      <p:sp>
        <p:nvSpPr>
          <p:cNvPr id="55299" name="Rectangle 2">
            <a:extLst>
              <a:ext uri="{FF2B5EF4-FFF2-40B4-BE49-F238E27FC236}">
                <a16:creationId xmlns:a16="http://schemas.microsoft.com/office/drawing/2014/main" id="{31B68043-88B5-485D-A872-4F1DA1FF63AC}"/>
              </a:ext>
            </a:extLst>
          </p:cNvPr>
          <p:cNvSpPr>
            <a:spLocks noChangeArrowheads="1" noTextEdit="1"/>
          </p:cNvSpPr>
          <p:nvPr>
            <p:ph type="sldImg"/>
          </p:nvPr>
        </p:nvSpPr>
        <p:spPr>
          <a:solidFill>
            <a:srgbClr val="FFFFFF"/>
          </a:solidFill>
          <a:ln/>
        </p:spPr>
      </p:sp>
      <p:sp>
        <p:nvSpPr>
          <p:cNvPr id="55300" name="Rectangle 3">
            <a:extLst>
              <a:ext uri="{FF2B5EF4-FFF2-40B4-BE49-F238E27FC236}">
                <a16:creationId xmlns:a16="http://schemas.microsoft.com/office/drawing/2014/main" id="{98D023B7-8DCC-484A-AFB0-BBA581ACAF1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177921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BEBE6F-6E72-4B1E-A0E1-85012424062E}" type="slidenum">
              <a:rPr lang="ru-RU" altLang="ru-RU" sz="1200"/>
              <a:pPr eaLnBrk="1" hangingPunct="1"/>
              <a:t>106</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7978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14D2D7F-5EB8-4D73-9DF5-D38FA03E1686}" type="slidenum">
              <a:rPr lang="ru-RU" altLang="ru-RU" sz="1200"/>
              <a:pPr eaLnBrk="1" hangingPunct="1"/>
              <a:t>107</a:t>
            </a:fld>
            <a:endParaRPr lang="ru-RU" altLang="ru-RU"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81397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7FB426D-3DC4-4832-87D3-4E9C97A9F588}" type="slidenum">
              <a:rPr lang="ru-RU" altLang="ru-RU" sz="1200"/>
              <a:pPr eaLnBrk="1" hangingPunct="1"/>
              <a:t>108</a:t>
            </a:fld>
            <a:endParaRPr lang="ru-RU" altLang="ru-RU" sz="1200"/>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dirty="0"/>
              <a:t>В режиме слайдов ответы появляются после </a:t>
            </a:r>
            <a:r>
              <a:rPr lang="ru-RU" altLang="ru-RU" dirty="0" err="1"/>
              <a:t>кликанья</a:t>
            </a:r>
            <a:r>
              <a:rPr lang="ru-RU" altLang="ru-RU" dirty="0"/>
              <a:t> мышкой</a:t>
            </a:r>
          </a:p>
        </p:txBody>
      </p:sp>
    </p:spTree>
    <p:extLst>
      <p:ext uri="{BB962C8B-B14F-4D97-AF65-F5344CB8AC3E}">
        <p14:creationId xmlns:p14="http://schemas.microsoft.com/office/powerpoint/2010/main" val="389707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BEBE6F-6E72-4B1E-A0E1-85012424062E}" type="slidenum">
              <a:rPr lang="ru-RU" altLang="ru-RU" sz="1200"/>
              <a:pPr eaLnBrk="1" hangingPunct="1"/>
              <a:t>109</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15111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BEBE6F-6E72-4B1E-A0E1-85012424062E}" type="slidenum">
              <a:rPr lang="ru-RU" altLang="ru-RU" sz="1200"/>
              <a:pPr eaLnBrk="1" hangingPunct="1"/>
              <a:t>110</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593926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8DF14-832C-4D44-B516-86C8BCF23AA7}" type="slidenum">
              <a:rPr lang="ru-RU"/>
              <a:pPr/>
              <a:t>111</a:t>
            </a:fld>
            <a:endParaRPr lang="ru-RU"/>
          </a:p>
        </p:txBody>
      </p:sp>
      <p:sp>
        <p:nvSpPr>
          <p:cNvPr id="3717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1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extLst>
      <p:ext uri="{BB962C8B-B14F-4D97-AF65-F5344CB8AC3E}">
        <p14:creationId xmlns:p14="http://schemas.microsoft.com/office/powerpoint/2010/main" val="393146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8DF14-832C-4D44-B516-86C8BCF23AA7}" type="slidenum">
              <a:rPr lang="ru-RU"/>
              <a:pPr/>
              <a:t>112</a:t>
            </a:fld>
            <a:endParaRPr lang="ru-RU"/>
          </a:p>
        </p:txBody>
      </p:sp>
      <p:sp>
        <p:nvSpPr>
          <p:cNvPr id="3717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1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extLst>
      <p:ext uri="{BB962C8B-B14F-4D97-AF65-F5344CB8AC3E}">
        <p14:creationId xmlns:p14="http://schemas.microsoft.com/office/powerpoint/2010/main" val="1320826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236A30F-32EB-408B-8685-49C28DFC830B}" type="slidenum">
              <a:rPr lang="ru-RU" sz="1200" smtClean="0"/>
              <a:pPr eaLnBrk="1" hangingPunct="1"/>
              <a:t>113</a:t>
            </a:fld>
            <a:endParaRPr lang="ru-RU"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3824314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236A30F-32EB-408B-8685-49C28DFC830B}" type="slidenum">
              <a:rPr lang="ru-RU" sz="1200" smtClean="0"/>
              <a:pPr eaLnBrk="1" hangingPunct="1"/>
              <a:t>114</a:t>
            </a:fld>
            <a:endParaRPr lang="ru-RU"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839649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CCFD7D-B8B9-4E32-BEAE-8BCBEFE6CEE4}"/>
              </a:ext>
            </a:extLst>
          </p:cNvPr>
          <p:cNvSpPr>
            <a:spLocks noGrp="1" noChangeArrowheads="1"/>
          </p:cNvSpPr>
          <p:nvPr>
            <p:ph type="sldNum" sz="quarter" idx="5"/>
          </p:nvPr>
        </p:nvSpPr>
        <p:spPr>
          <a:ln/>
        </p:spPr>
        <p:txBody>
          <a:bodyPr/>
          <a:lstStyle/>
          <a:p>
            <a:fld id="{FB4B4C23-8F10-45DF-A850-78E1C63B6220}" type="slidenum">
              <a:rPr lang="ru-RU" altLang="ru-RU"/>
              <a:pPr/>
              <a:t>115</a:t>
            </a:fld>
            <a:endParaRPr lang="ru-RU" altLang="ru-RU"/>
          </a:p>
        </p:txBody>
      </p:sp>
      <p:sp>
        <p:nvSpPr>
          <p:cNvPr id="103426" name="Rectangle 2">
            <a:extLst>
              <a:ext uri="{FF2B5EF4-FFF2-40B4-BE49-F238E27FC236}">
                <a16:creationId xmlns:a16="http://schemas.microsoft.com/office/drawing/2014/main" id="{FB224DD6-F5B5-4336-9E81-DEE1937026F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427" name="Rectangle 3">
            <a:extLst>
              <a:ext uri="{FF2B5EF4-FFF2-40B4-BE49-F238E27FC236}">
                <a16:creationId xmlns:a16="http://schemas.microsoft.com/office/drawing/2014/main" id="{D618F445-859C-47EC-B904-8ED909EEB88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50426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6734773A-5258-4A7F-A8E4-19424BA9C2CD}"/>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517F594-E041-4CD6-A560-B6BD420ED777}" type="slidenum">
              <a:rPr lang="ru-RU" altLang="ru-RU" sz="1200"/>
              <a:pPr eaLnBrk="1" hangingPunct="1"/>
              <a:t>34</a:t>
            </a:fld>
            <a:endParaRPr lang="ru-RU" altLang="ru-RU" sz="1200"/>
          </a:p>
        </p:txBody>
      </p:sp>
      <p:sp>
        <p:nvSpPr>
          <p:cNvPr id="56323" name="Rectangle 2">
            <a:extLst>
              <a:ext uri="{FF2B5EF4-FFF2-40B4-BE49-F238E27FC236}">
                <a16:creationId xmlns:a16="http://schemas.microsoft.com/office/drawing/2014/main" id="{312F73DA-6DCB-4289-B6EB-32D45A7E62A9}"/>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0ED341DC-F962-4A32-8034-41FE0448862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циклоиду можно посмотреть в движении</a:t>
            </a:r>
          </a:p>
        </p:txBody>
      </p:sp>
    </p:spTree>
    <p:extLst>
      <p:ext uri="{BB962C8B-B14F-4D97-AF65-F5344CB8AC3E}">
        <p14:creationId xmlns:p14="http://schemas.microsoft.com/office/powerpoint/2010/main" val="831473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6D77FC-E2FE-4094-8F11-674B0B5E8DA2}"/>
              </a:ext>
            </a:extLst>
          </p:cNvPr>
          <p:cNvSpPr>
            <a:spLocks noGrp="1" noChangeArrowheads="1"/>
          </p:cNvSpPr>
          <p:nvPr>
            <p:ph type="sldNum" sz="quarter" idx="5"/>
          </p:nvPr>
        </p:nvSpPr>
        <p:spPr>
          <a:ln/>
        </p:spPr>
        <p:txBody>
          <a:bodyPr/>
          <a:lstStyle/>
          <a:p>
            <a:fld id="{920B72F6-8391-43BB-A1C0-48011F29F4CA}" type="slidenum">
              <a:rPr lang="ru-RU" altLang="ru-RU"/>
              <a:pPr/>
              <a:t>116</a:t>
            </a:fld>
            <a:endParaRPr lang="ru-RU" altLang="ru-RU"/>
          </a:p>
        </p:txBody>
      </p:sp>
      <p:sp>
        <p:nvSpPr>
          <p:cNvPr id="99330" name="Rectangle 2">
            <a:extLst>
              <a:ext uri="{FF2B5EF4-FFF2-40B4-BE49-F238E27FC236}">
                <a16:creationId xmlns:a16="http://schemas.microsoft.com/office/drawing/2014/main" id="{46DFECD4-C64F-45A7-8EDA-D04736E24AC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03448A99-7823-4394-8804-2D2A768C276A}"/>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79FE0A5-10EF-4F5F-9782-405050655CD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E4F6E6D-EAB9-48E3-A50C-6A917271AD99}" type="slidenum">
              <a:rPr lang="ru-RU" altLang="ru-RU" sz="1200"/>
              <a:pPr eaLnBrk="1" hangingPunct="1"/>
              <a:t>35</a:t>
            </a:fld>
            <a:endParaRPr lang="ru-RU" altLang="ru-RU" sz="1200"/>
          </a:p>
        </p:txBody>
      </p:sp>
      <p:sp>
        <p:nvSpPr>
          <p:cNvPr id="53251" name="Rectangle 2">
            <a:extLst>
              <a:ext uri="{FF2B5EF4-FFF2-40B4-BE49-F238E27FC236}">
                <a16:creationId xmlns:a16="http://schemas.microsoft.com/office/drawing/2014/main" id="{7212EDC7-ADF0-482F-8714-9D79EE09825F}"/>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2E6DA6E5-1D12-4C46-B31A-AE853CEB1D7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 появляется после нажатия левой клавиши мышки</a:t>
            </a:r>
          </a:p>
        </p:txBody>
      </p:sp>
    </p:spTree>
    <p:extLst>
      <p:ext uri="{BB962C8B-B14F-4D97-AF65-F5344CB8AC3E}">
        <p14:creationId xmlns:p14="http://schemas.microsoft.com/office/powerpoint/2010/main" val="418941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06BB435-DE17-43CE-B5FB-4E4EC42E3AEE}"/>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46E4719-F1AC-4E84-8E61-2130C077DF48}" type="slidenum">
              <a:rPr lang="ru-RU" altLang="ru-RU" sz="1200"/>
              <a:pPr eaLnBrk="1" hangingPunct="1"/>
              <a:t>36</a:t>
            </a:fld>
            <a:endParaRPr lang="ru-RU" altLang="ru-RU" sz="1200"/>
          </a:p>
        </p:txBody>
      </p:sp>
      <p:sp>
        <p:nvSpPr>
          <p:cNvPr id="57347" name="Rectangle 1026">
            <a:extLst>
              <a:ext uri="{FF2B5EF4-FFF2-40B4-BE49-F238E27FC236}">
                <a16:creationId xmlns:a16="http://schemas.microsoft.com/office/drawing/2014/main" id="{070A09FE-D823-4B65-A8CA-E739B6FE3BCB}"/>
              </a:ext>
            </a:extLst>
          </p:cNvPr>
          <p:cNvSpPr>
            <a:spLocks noGrp="1" noRot="1" noChangeAspect="1" noChangeArrowheads="1" noTextEdit="1"/>
          </p:cNvSpPr>
          <p:nvPr>
            <p:ph type="sldImg"/>
          </p:nvPr>
        </p:nvSpPr>
        <p:spPr>
          <a:solidFill>
            <a:srgbClr val="FFFFFF"/>
          </a:solidFill>
          <a:ln/>
        </p:spPr>
      </p:sp>
      <p:sp>
        <p:nvSpPr>
          <p:cNvPr id="57348" name="Rectangle 1027">
            <a:extLst>
              <a:ext uri="{FF2B5EF4-FFF2-40B4-BE49-F238E27FC236}">
                <a16:creationId xmlns:a16="http://schemas.microsoft.com/office/drawing/2014/main" id="{03B198D4-3930-4B0E-A183-78A4456B03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циклоиду можно посмотреть в движении</a:t>
            </a:r>
          </a:p>
        </p:txBody>
      </p:sp>
    </p:spTree>
    <p:extLst>
      <p:ext uri="{BB962C8B-B14F-4D97-AF65-F5344CB8AC3E}">
        <p14:creationId xmlns:p14="http://schemas.microsoft.com/office/powerpoint/2010/main" val="210950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18D561B-9251-4AC1-B938-A40B2C88ECDF}"/>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CCB403D-313D-4D0B-86CC-918704CA5B51}" type="slidenum">
              <a:rPr lang="ru-RU" altLang="ru-RU" sz="1200"/>
              <a:pPr eaLnBrk="1" hangingPunct="1"/>
              <a:t>37</a:t>
            </a:fld>
            <a:endParaRPr lang="ru-RU" altLang="ru-RU" sz="1200"/>
          </a:p>
        </p:txBody>
      </p:sp>
      <p:sp>
        <p:nvSpPr>
          <p:cNvPr id="58371" name="Rectangle 2">
            <a:extLst>
              <a:ext uri="{FF2B5EF4-FFF2-40B4-BE49-F238E27FC236}">
                <a16:creationId xmlns:a16="http://schemas.microsoft.com/office/drawing/2014/main" id="{1DB81BD0-BE4E-420F-BB83-7EFC749F6E69}"/>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4176932B-7A3C-45FA-ACEA-D506C56D02F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181430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F556B9F-0D1B-4F8C-932A-8A68456C0DB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96BBF1-A832-4ECD-893A-E85A25A2F087}" type="slidenum">
              <a:rPr lang="ru-RU" altLang="ru-RU" sz="1200"/>
              <a:pPr eaLnBrk="1" hangingPunct="1"/>
              <a:t>38</a:t>
            </a:fld>
            <a:endParaRPr lang="ru-RU" altLang="ru-RU" sz="1200"/>
          </a:p>
        </p:txBody>
      </p:sp>
      <p:sp>
        <p:nvSpPr>
          <p:cNvPr id="59395" name="Rectangle 2">
            <a:extLst>
              <a:ext uri="{FF2B5EF4-FFF2-40B4-BE49-F238E27FC236}">
                <a16:creationId xmlns:a16="http://schemas.microsoft.com/office/drawing/2014/main" id="{4A4A49C4-9D2A-44C5-B111-5B9377920256}"/>
              </a:ext>
            </a:extLst>
          </p:cNvPr>
          <p:cNvSpPr>
            <a:spLocks noGrp="1" noRot="1" noChangeAspect="1" noChangeArrowheads="1" noTextEdit="1"/>
          </p:cNvSpPr>
          <p:nvPr>
            <p:ph type="sldImg"/>
          </p:nvPr>
        </p:nvSpPr>
        <p:spPr>
          <a:solidFill>
            <a:srgbClr val="FFFFFF"/>
          </a:solidFill>
          <a:ln/>
        </p:spPr>
      </p:sp>
      <p:sp>
        <p:nvSpPr>
          <p:cNvPr id="59396" name="Rectangle 3">
            <a:extLst>
              <a:ext uri="{FF2B5EF4-FFF2-40B4-BE49-F238E27FC236}">
                <a16:creationId xmlns:a16="http://schemas.microsoft.com/office/drawing/2014/main" id="{B63144FD-88D4-4FF6-AB05-FB8E823055C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ru-RU" altLang="ru-RU"/>
          </a:p>
        </p:txBody>
      </p:sp>
    </p:spTree>
    <p:extLst>
      <p:ext uri="{BB962C8B-B14F-4D97-AF65-F5344CB8AC3E}">
        <p14:creationId xmlns:p14="http://schemas.microsoft.com/office/powerpoint/2010/main" val="192084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B99DE9E-4D8B-4643-BAA2-7722C1B1786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FCBA10-326C-435F-95C4-3BA7217B09EC}" type="slidenum">
              <a:rPr lang="ru-RU" altLang="ru-RU" sz="1200"/>
              <a:pPr/>
              <a:t>62</a:t>
            </a:fld>
            <a:endParaRPr lang="ru-RU" altLang="ru-RU" sz="1200"/>
          </a:p>
        </p:txBody>
      </p:sp>
      <p:sp>
        <p:nvSpPr>
          <p:cNvPr id="4099" name="Rectangle 2">
            <a:extLst>
              <a:ext uri="{FF2B5EF4-FFF2-40B4-BE49-F238E27FC236}">
                <a16:creationId xmlns:a16="http://schemas.microsoft.com/office/drawing/2014/main" id="{A5298E92-D0CD-4923-9CF5-007B7ADF595C}"/>
              </a:ext>
            </a:extLst>
          </p:cNvPr>
          <p:cNvSpPr>
            <a:spLocks noGrp="1" noRot="1" noChangeAspect="1" noChangeArrowheads="1" noTextEdit="1"/>
          </p:cNvSpPr>
          <p:nvPr>
            <p:ph type="sldImg"/>
          </p:nvPr>
        </p:nvSpPr>
        <p:spPr>
          <a:solidFill>
            <a:srgbClr val="FFFFFF"/>
          </a:solidFill>
          <a:ln/>
        </p:spPr>
      </p:sp>
      <p:sp>
        <p:nvSpPr>
          <p:cNvPr id="4100" name="Rectangle 3">
            <a:extLst>
              <a:ext uri="{FF2B5EF4-FFF2-40B4-BE49-F238E27FC236}">
                <a16:creationId xmlns:a16="http://schemas.microsoft.com/office/drawing/2014/main" id="{F7310D05-5F88-486B-93AD-92D2B90687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6184EE2-BDB0-4874-B2A7-823F0393414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EBFF8F7-20E5-495A-BBBE-9C3F2673DB1D}" type="slidenum">
              <a:rPr lang="ru-RU" altLang="ru-RU" sz="1200"/>
              <a:pPr/>
              <a:t>63</a:t>
            </a:fld>
            <a:endParaRPr lang="ru-RU" altLang="ru-RU" sz="1200"/>
          </a:p>
        </p:txBody>
      </p:sp>
      <p:sp>
        <p:nvSpPr>
          <p:cNvPr id="6147" name="Rectangle 4098">
            <a:extLst>
              <a:ext uri="{FF2B5EF4-FFF2-40B4-BE49-F238E27FC236}">
                <a16:creationId xmlns:a16="http://schemas.microsoft.com/office/drawing/2014/main" id="{D4300F82-FDBC-469D-B87D-9DE07B1B0470}"/>
              </a:ext>
            </a:extLst>
          </p:cNvPr>
          <p:cNvSpPr>
            <a:spLocks noGrp="1" noRot="1" noChangeAspect="1" noChangeArrowheads="1" noTextEdit="1"/>
          </p:cNvSpPr>
          <p:nvPr>
            <p:ph type="sldImg"/>
          </p:nvPr>
        </p:nvSpPr>
        <p:spPr>
          <a:solidFill>
            <a:srgbClr val="FFFFFF"/>
          </a:solidFill>
          <a:ln/>
        </p:spPr>
      </p:sp>
      <p:sp>
        <p:nvSpPr>
          <p:cNvPr id="6148" name="Rectangle 4099">
            <a:extLst>
              <a:ext uri="{FF2B5EF4-FFF2-40B4-BE49-F238E27FC236}">
                <a16:creationId xmlns:a16="http://schemas.microsoft.com/office/drawing/2014/main" id="{FEFA37E6-73EC-4FCA-BB68-53E4D4357AE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F31418-11AC-4163-8907-B9C624E9DB6E}"/>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8C19C4C-A5AB-4B2C-B5C1-8A50677166E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F1F3C9A-A5F3-4CAB-B022-A58D5BC82069}"/>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25B869B2-5AF8-44EA-9228-C50C229DE012}"/>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D0F41FCB-0EAD-45D1-8711-5FB687A0EC58}"/>
              </a:ext>
            </a:extLst>
          </p:cNvPr>
          <p:cNvSpPr>
            <a:spLocks noGrp="1"/>
          </p:cNvSpPr>
          <p:nvPr>
            <p:ph type="sldNum" sz="quarter" idx="12"/>
          </p:nvPr>
        </p:nvSpPr>
        <p:spPr/>
        <p:txBody>
          <a:bodyPr/>
          <a:lstStyle>
            <a:lvl1pPr>
              <a:defRPr/>
            </a:lvl1pPr>
          </a:lstStyle>
          <a:p>
            <a:fld id="{367DE20C-0359-4027-BA79-0214AA7593D3}" type="slidenum">
              <a:rPr lang="ru-RU" altLang="ru-RU"/>
              <a:pPr/>
              <a:t>‹#›</a:t>
            </a:fld>
            <a:endParaRPr lang="ru-RU" altLang="ru-RU"/>
          </a:p>
        </p:txBody>
      </p:sp>
    </p:spTree>
    <p:extLst>
      <p:ext uri="{BB962C8B-B14F-4D97-AF65-F5344CB8AC3E}">
        <p14:creationId xmlns:p14="http://schemas.microsoft.com/office/powerpoint/2010/main" val="274544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9B5EF7-3C37-47E9-B1D6-5B1C8700B3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2805630-5F22-441B-BDD2-ADF6B3434B4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3F9118D-2E5F-4655-AC9E-98215F63840E}"/>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26996F6F-A8EF-41F9-81DC-501697D296EA}"/>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3B377400-287A-48AA-8736-383B104E1F46}"/>
              </a:ext>
            </a:extLst>
          </p:cNvPr>
          <p:cNvSpPr>
            <a:spLocks noGrp="1"/>
          </p:cNvSpPr>
          <p:nvPr>
            <p:ph type="sldNum" sz="quarter" idx="12"/>
          </p:nvPr>
        </p:nvSpPr>
        <p:spPr/>
        <p:txBody>
          <a:bodyPr/>
          <a:lstStyle>
            <a:lvl1pPr>
              <a:defRPr/>
            </a:lvl1pPr>
          </a:lstStyle>
          <a:p>
            <a:fld id="{38CBB0FB-98F0-4678-8358-E7EC34CFA20F}" type="slidenum">
              <a:rPr lang="ru-RU" altLang="ru-RU"/>
              <a:pPr/>
              <a:t>‹#›</a:t>
            </a:fld>
            <a:endParaRPr lang="ru-RU" altLang="ru-RU"/>
          </a:p>
        </p:txBody>
      </p:sp>
    </p:spTree>
    <p:extLst>
      <p:ext uri="{BB962C8B-B14F-4D97-AF65-F5344CB8AC3E}">
        <p14:creationId xmlns:p14="http://schemas.microsoft.com/office/powerpoint/2010/main" val="94957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FFDAFC-7FB7-4957-B8C2-2B92B0840374}"/>
              </a:ext>
            </a:extLst>
          </p:cNvPr>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21417B6-281E-44F8-BB07-C30E86507B62}"/>
              </a:ext>
            </a:extLst>
          </p:cNvPr>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656B582-2C8B-4E7F-BC8C-0030C5283880}"/>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1CE1981A-99D2-4996-B349-32EA3EF09D91}"/>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EFC3CE94-876A-4C60-B4B2-ACCB02B2A7A2}"/>
              </a:ext>
            </a:extLst>
          </p:cNvPr>
          <p:cNvSpPr>
            <a:spLocks noGrp="1"/>
          </p:cNvSpPr>
          <p:nvPr>
            <p:ph type="sldNum" sz="quarter" idx="12"/>
          </p:nvPr>
        </p:nvSpPr>
        <p:spPr/>
        <p:txBody>
          <a:bodyPr/>
          <a:lstStyle>
            <a:lvl1pPr>
              <a:defRPr/>
            </a:lvl1pPr>
          </a:lstStyle>
          <a:p>
            <a:fld id="{4A6EEE40-35AC-4FFE-ABD7-A63A442BAD67}" type="slidenum">
              <a:rPr lang="ru-RU" altLang="ru-RU"/>
              <a:pPr/>
              <a:t>‹#›</a:t>
            </a:fld>
            <a:endParaRPr lang="ru-RU" altLang="ru-RU"/>
          </a:p>
        </p:txBody>
      </p:sp>
    </p:spTree>
    <p:extLst>
      <p:ext uri="{BB962C8B-B14F-4D97-AF65-F5344CB8AC3E}">
        <p14:creationId xmlns:p14="http://schemas.microsoft.com/office/powerpoint/2010/main" val="202202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7A1F3-52F1-4849-B6C9-49A61908E2B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7F06647-862F-43D7-BEDD-2DC016324FC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CF5B21A-856F-4DE1-BE5A-0402EE43DE55}"/>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904B32F3-CC1F-4060-ADEE-1F2318232607}"/>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A6D53FC3-820D-472B-9FF7-C45F3D86CC1B}"/>
              </a:ext>
            </a:extLst>
          </p:cNvPr>
          <p:cNvSpPr>
            <a:spLocks noGrp="1"/>
          </p:cNvSpPr>
          <p:nvPr>
            <p:ph type="sldNum" sz="quarter" idx="12"/>
          </p:nvPr>
        </p:nvSpPr>
        <p:spPr/>
        <p:txBody>
          <a:bodyPr/>
          <a:lstStyle>
            <a:lvl1pPr>
              <a:defRPr/>
            </a:lvl1pPr>
          </a:lstStyle>
          <a:p>
            <a:fld id="{BB360652-94E3-45BC-86B1-1C5F55693691}" type="slidenum">
              <a:rPr lang="ru-RU" altLang="ru-RU"/>
              <a:pPr/>
              <a:t>‹#›</a:t>
            </a:fld>
            <a:endParaRPr lang="ru-RU" altLang="ru-RU"/>
          </a:p>
        </p:txBody>
      </p:sp>
    </p:spTree>
    <p:extLst>
      <p:ext uri="{BB962C8B-B14F-4D97-AF65-F5344CB8AC3E}">
        <p14:creationId xmlns:p14="http://schemas.microsoft.com/office/powerpoint/2010/main" val="85705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F7DE7A-73C0-481A-8084-69EEE05AC99A}"/>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78F9D58-F375-4C32-9AB7-4B3CEC14364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7F8C9F46-D0B6-4570-BA08-9A9B0AE76594}"/>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43B8BF82-A078-45FC-B150-30ACE4019AB7}"/>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02B4B06A-DA72-4D74-BD7E-BAF9D032D284}"/>
              </a:ext>
            </a:extLst>
          </p:cNvPr>
          <p:cNvSpPr>
            <a:spLocks noGrp="1"/>
          </p:cNvSpPr>
          <p:nvPr>
            <p:ph type="sldNum" sz="quarter" idx="12"/>
          </p:nvPr>
        </p:nvSpPr>
        <p:spPr/>
        <p:txBody>
          <a:bodyPr/>
          <a:lstStyle>
            <a:lvl1pPr>
              <a:defRPr/>
            </a:lvl1pPr>
          </a:lstStyle>
          <a:p>
            <a:fld id="{906C1794-A37F-44F7-BFB4-EF0A800AD187}" type="slidenum">
              <a:rPr lang="ru-RU" altLang="ru-RU"/>
              <a:pPr/>
              <a:t>‹#›</a:t>
            </a:fld>
            <a:endParaRPr lang="ru-RU" altLang="ru-RU"/>
          </a:p>
        </p:txBody>
      </p:sp>
    </p:spTree>
    <p:extLst>
      <p:ext uri="{BB962C8B-B14F-4D97-AF65-F5344CB8AC3E}">
        <p14:creationId xmlns:p14="http://schemas.microsoft.com/office/powerpoint/2010/main" val="272073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A50342-2AA9-4FEF-A6BB-E52116234FB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8943A73-8D92-487C-95A7-82C034279216}"/>
              </a:ext>
            </a:extLst>
          </p:cNvPr>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C554F91-A4CC-4447-AA7F-D3C81F62DD6D}"/>
              </a:ext>
            </a:extLst>
          </p:cNvPr>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3CE7121-2C32-4F41-9062-77E484034D55}"/>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DC051B91-FE3A-4070-A0DD-11480EDE3941}"/>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9779356A-D72C-446B-9E01-D1611DC44D50}"/>
              </a:ext>
            </a:extLst>
          </p:cNvPr>
          <p:cNvSpPr>
            <a:spLocks noGrp="1"/>
          </p:cNvSpPr>
          <p:nvPr>
            <p:ph type="sldNum" sz="quarter" idx="12"/>
          </p:nvPr>
        </p:nvSpPr>
        <p:spPr/>
        <p:txBody>
          <a:bodyPr/>
          <a:lstStyle>
            <a:lvl1pPr>
              <a:defRPr/>
            </a:lvl1pPr>
          </a:lstStyle>
          <a:p>
            <a:fld id="{92546657-1B23-456C-A36D-663E342BC6C9}" type="slidenum">
              <a:rPr lang="ru-RU" altLang="ru-RU"/>
              <a:pPr/>
              <a:t>‹#›</a:t>
            </a:fld>
            <a:endParaRPr lang="ru-RU" altLang="ru-RU"/>
          </a:p>
        </p:txBody>
      </p:sp>
    </p:spTree>
    <p:extLst>
      <p:ext uri="{BB962C8B-B14F-4D97-AF65-F5344CB8AC3E}">
        <p14:creationId xmlns:p14="http://schemas.microsoft.com/office/powerpoint/2010/main" val="75371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017EAA-71F3-499A-9EDA-A176E13F9AB3}"/>
              </a:ext>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B929D89-43AE-47EB-9EC5-07B05FB1928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6A41010-2788-4369-B29D-6D14D4972FE9}"/>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4FA64C1-6189-46E6-8859-D7EE4CE566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7CB725E-4455-451A-A9FD-92D6BE48C317}"/>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424B325-B45D-46E0-B72B-0B732738FA22}"/>
              </a:ext>
            </a:extLst>
          </p:cNvPr>
          <p:cNvSpPr>
            <a:spLocks noGrp="1"/>
          </p:cNvSpPr>
          <p:nvPr>
            <p:ph type="dt" sz="half" idx="10"/>
          </p:nvPr>
        </p:nvSpPr>
        <p:spPr/>
        <p:txBody>
          <a:bodyPr/>
          <a:lstStyle>
            <a:lvl1pPr>
              <a:defRPr/>
            </a:lvl1pPr>
          </a:lstStyle>
          <a:p>
            <a:endParaRPr lang="ru-RU" altLang="ru-RU"/>
          </a:p>
        </p:txBody>
      </p:sp>
      <p:sp>
        <p:nvSpPr>
          <p:cNvPr id="8" name="Нижний колонтитул 7">
            <a:extLst>
              <a:ext uri="{FF2B5EF4-FFF2-40B4-BE49-F238E27FC236}">
                <a16:creationId xmlns:a16="http://schemas.microsoft.com/office/drawing/2014/main" id="{FF8E6C13-822E-4678-BE0B-42B7C248F14E}"/>
              </a:ext>
            </a:extLst>
          </p:cNvPr>
          <p:cNvSpPr>
            <a:spLocks noGrp="1"/>
          </p:cNvSpPr>
          <p:nvPr>
            <p:ph type="ftr" sz="quarter" idx="11"/>
          </p:nvPr>
        </p:nvSpPr>
        <p:spPr/>
        <p:txBody>
          <a:bodyPr/>
          <a:lstStyle>
            <a:lvl1pPr>
              <a:defRPr/>
            </a:lvl1pPr>
          </a:lstStyle>
          <a:p>
            <a:endParaRPr lang="ru-RU" altLang="ru-RU"/>
          </a:p>
        </p:txBody>
      </p:sp>
      <p:sp>
        <p:nvSpPr>
          <p:cNvPr id="9" name="Номер слайда 8">
            <a:extLst>
              <a:ext uri="{FF2B5EF4-FFF2-40B4-BE49-F238E27FC236}">
                <a16:creationId xmlns:a16="http://schemas.microsoft.com/office/drawing/2014/main" id="{88349C61-46DA-47EC-9700-3E1723778716}"/>
              </a:ext>
            </a:extLst>
          </p:cNvPr>
          <p:cNvSpPr>
            <a:spLocks noGrp="1"/>
          </p:cNvSpPr>
          <p:nvPr>
            <p:ph type="sldNum" sz="quarter" idx="12"/>
          </p:nvPr>
        </p:nvSpPr>
        <p:spPr/>
        <p:txBody>
          <a:bodyPr/>
          <a:lstStyle>
            <a:lvl1pPr>
              <a:defRPr/>
            </a:lvl1pPr>
          </a:lstStyle>
          <a:p>
            <a:fld id="{EFBEE435-1162-4758-85F2-5DB6DCE6E59A}" type="slidenum">
              <a:rPr lang="ru-RU" altLang="ru-RU"/>
              <a:pPr/>
              <a:t>‹#›</a:t>
            </a:fld>
            <a:endParaRPr lang="ru-RU" altLang="ru-RU"/>
          </a:p>
        </p:txBody>
      </p:sp>
    </p:spTree>
    <p:extLst>
      <p:ext uri="{BB962C8B-B14F-4D97-AF65-F5344CB8AC3E}">
        <p14:creationId xmlns:p14="http://schemas.microsoft.com/office/powerpoint/2010/main" val="288146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6E48CC-4232-4D69-A6B6-03D5F528B7E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4B9FA1E-70F8-409F-AA86-B3BB98299B60}"/>
              </a:ext>
            </a:extLst>
          </p:cNvPr>
          <p:cNvSpPr>
            <a:spLocks noGrp="1"/>
          </p:cNvSpPr>
          <p:nvPr>
            <p:ph type="dt" sz="half" idx="10"/>
          </p:nvPr>
        </p:nvSpPr>
        <p:spPr/>
        <p:txBody>
          <a:bodyPr/>
          <a:lstStyle>
            <a:lvl1pPr>
              <a:defRPr/>
            </a:lvl1pPr>
          </a:lstStyle>
          <a:p>
            <a:endParaRPr lang="ru-RU" altLang="ru-RU"/>
          </a:p>
        </p:txBody>
      </p:sp>
      <p:sp>
        <p:nvSpPr>
          <p:cNvPr id="4" name="Нижний колонтитул 3">
            <a:extLst>
              <a:ext uri="{FF2B5EF4-FFF2-40B4-BE49-F238E27FC236}">
                <a16:creationId xmlns:a16="http://schemas.microsoft.com/office/drawing/2014/main" id="{96D2F7CD-5265-4F14-8A30-F994CC8889A6}"/>
              </a:ext>
            </a:extLst>
          </p:cNvPr>
          <p:cNvSpPr>
            <a:spLocks noGrp="1"/>
          </p:cNvSpPr>
          <p:nvPr>
            <p:ph type="ftr" sz="quarter" idx="11"/>
          </p:nvPr>
        </p:nvSpPr>
        <p:spPr/>
        <p:txBody>
          <a:bodyPr/>
          <a:lstStyle>
            <a:lvl1pPr>
              <a:defRPr/>
            </a:lvl1pPr>
          </a:lstStyle>
          <a:p>
            <a:endParaRPr lang="ru-RU" altLang="ru-RU"/>
          </a:p>
        </p:txBody>
      </p:sp>
      <p:sp>
        <p:nvSpPr>
          <p:cNvPr id="5" name="Номер слайда 4">
            <a:extLst>
              <a:ext uri="{FF2B5EF4-FFF2-40B4-BE49-F238E27FC236}">
                <a16:creationId xmlns:a16="http://schemas.microsoft.com/office/drawing/2014/main" id="{A324CA75-E034-412D-AE27-37E6063DFB9D}"/>
              </a:ext>
            </a:extLst>
          </p:cNvPr>
          <p:cNvSpPr>
            <a:spLocks noGrp="1"/>
          </p:cNvSpPr>
          <p:nvPr>
            <p:ph type="sldNum" sz="quarter" idx="12"/>
          </p:nvPr>
        </p:nvSpPr>
        <p:spPr/>
        <p:txBody>
          <a:bodyPr/>
          <a:lstStyle>
            <a:lvl1pPr>
              <a:defRPr/>
            </a:lvl1pPr>
          </a:lstStyle>
          <a:p>
            <a:fld id="{CF893D06-7984-4228-ACAC-3736717F32EA}" type="slidenum">
              <a:rPr lang="ru-RU" altLang="ru-RU"/>
              <a:pPr/>
              <a:t>‹#›</a:t>
            </a:fld>
            <a:endParaRPr lang="ru-RU" altLang="ru-RU"/>
          </a:p>
        </p:txBody>
      </p:sp>
    </p:spTree>
    <p:extLst>
      <p:ext uri="{BB962C8B-B14F-4D97-AF65-F5344CB8AC3E}">
        <p14:creationId xmlns:p14="http://schemas.microsoft.com/office/powerpoint/2010/main" val="113735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CB4D2A0-67D0-4433-8469-DED06C14D0FC}"/>
              </a:ext>
            </a:extLst>
          </p:cNvPr>
          <p:cNvSpPr>
            <a:spLocks noGrp="1"/>
          </p:cNvSpPr>
          <p:nvPr>
            <p:ph type="dt" sz="half" idx="10"/>
          </p:nvPr>
        </p:nvSpPr>
        <p:spPr/>
        <p:txBody>
          <a:bodyPr/>
          <a:lstStyle>
            <a:lvl1pPr>
              <a:defRPr/>
            </a:lvl1pPr>
          </a:lstStyle>
          <a:p>
            <a:endParaRPr lang="ru-RU" altLang="ru-RU"/>
          </a:p>
        </p:txBody>
      </p:sp>
      <p:sp>
        <p:nvSpPr>
          <p:cNvPr id="3" name="Нижний колонтитул 2">
            <a:extLst>
              <a:ext uri="{FF2B5EF4-FFF2-40B4-BE49-F238E27FC236}">
                <a16:creationId xmlns:a16="http://schemas.microsoft.com/office/drawing/2014/main" id="{BDD3C7CC-EF85-4857-8C9C-D9535166D1D5}"/>
              </a:ext>
            </a:extLst>
          </p:cNvPr>
          <p:cNvSpPr>
            <a:spLocks noGrp="1"/>
          </p:cNvSpPr>
          <p:nvPr>
            <p:ph type="ftr" sz="quarter" idx="11"/>
          </p:nvPr>
        </p:nvSpPr>
        <p:spPr/>
        <p:txBody>
          <a:bodyPr/>
          <a:lstStyle>
            <a:lvl1pPr>
              <a:defRPr/>
            </a:lvl1pPr>
          </a:lstStyle>
          <a:p>
            <a:endParaRPr lang="ru-RU" altLang="ru-RU"/>
          </a:p>
        </p:txBody>
      </p:sp>
      <p:sp>
        <p:nvSpPr>
          <p:cNvPr id="4" name="Номер слайда 3">
            <a:extLst>
              <a:ext uri="{FF2B5EF4-FFF2-40B4-BE49-F238E27FC236}">
                <a16:creationId xmlns:a16="http://schemas.microsoft.com/office/drawing/2014/main" id="{8DAC7631-DEF1-4A3B-84E6-13E1A7FC1C93}"/>
              </a:ext>
            </a:extLst>
          </p:cNvPr>
          <p:cNvSpPr>
            <a:spLocks noGrp="1"/>
          </p:cNvSpPr>
          <p:nvPr>
            <p:ph type="sldNum" sz="quarter" idx="12"/>
          </p:nvPr>
        </p:nvSpPr>
        <p:spPr/>
        <p:txBody>
          <a:bodyPr/>
          <a:lstStyle>
            <a:lvl1pPr>
              <a:defRPr/>
            </a:lvl1pPr>
          </a:lstStyle>
          <a:p>
            <a:fld id="{49DAFE24-6B04-499F-AA9E-2F9376561630}" type="slidenum">
              <a:rPr lang="ru-RU" altLang="ru-RU"/>
              <a:pPr/>
              <a:t>‹#›</a:t>
            </a:fld>
            <a:endParaRPr lang="ru-RU" altLang="ru-RU"/>
          </a:p>
        </p:txBody>
      </p:sp>
    </p:spTree>
    <p:extLst>
      <p:ext uri="{BB962C8B-B14F-4D97-AF65-F5344CB8AC3E}">
        <p14:creationId xmlns:p14="http://schemas.microsoft.com/office/powerpoint/2010/main" val="221845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23BD90-808C-4812-AA00-7E308D596200}"/>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8535087-066F-4248-AF7F-4B02FA96FD9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CD3EF43-671D-40E6-9B6E-0DFF169833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AD966FD-A11D-40CD-9C20-1485E83ACA88}"/>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7D5AD9D7-70EB-4294-BFF6-09E9BF103CE4}"/>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5420C00B-43EE-465D-AC00-DD2225597A68}"/>
              </a:ext>
            </a:extLst>
          </p:cNvPr>
          <p:cNvSpPr>
            <a:spLocks noGrp="1"/>
          </p:cNvSpPr>
          <p:nvPr>
            <p:ph type="sldNum" sz="quarter" idx="12"/>
          </p:nvPr>
        </p:nvSpPr>
        <p:spPr/>
        <p:txBody>
          <a:bodyPr/>
          <a:lstStyle>
            <a:lvl1pPr>
              <a:defRPr/>
            </a:lvl1pPr>
          </a:lstStyle>
          <a:p>
            <a:fld id="{BE8F94FA-0D26-4D3C-A61D-7451B56E910E}" type="slidenum">
              <a:rPr lang="ru-RU" altLang="ru-RU"/>
              <a:pPr/>
              <a:t>‹#›</a:t>
            </a:fld>
            <a:endParaRPr lang="ru-RU" altLang="ru-RU"/>
          </a:p>
        </p:txBody>
      </p:sp>
    </p:spTree>
    <p:extLst>
      <p:ext uri="{BB962C8B-B14F-4D97-AF65-F5344CB8AC3E}">
        <p14:creationId xmlns:p14="http://schemas.microsoft.com/office/powerpoint/2010/main" val="154145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EE87B7-F858-4F6A-8C5E-009015B92B55}"/>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5DEAD4F-6E57-4F60-91EC-02D5E4DD85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0F41A1A-392F-4E49-B787-6A880A15F61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656357A-3CE6-46FB-A697-F2D99CB8E2F8}"/>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0AF2CEEF-D98D-43C1-ACEC-7C4FC4EE9BF8}"/>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7CE32262-0E7D-424A-AE2A-6C0239D1786C}"/>
              </a:ext>
            </a:extLst>
          </p:cNvPr>
          <p:cNvSpPr>
            <a:spLocks noGrp="1"/>
          </p:cNvSpPr>
          <p:nvPr>
            <p:ph type="sldNum" sz="quarter" idx="12"/>
          </p:nvPr>
        </p:nvSpPr>
        <p:spPr/>
        <p:txBody>
          <a:bodyPr/>
          <a:lstStyle>
            <a:lvl1pPr>
              <a:defRPr/>
            </a:lvl1pPr>
          </a:lstStyle>
          <a:p>
            <a:fld id="{8AA715B0-42EB-436E-AB8C-936FA3820EC9}" type="slidenum">
              <a:rPr lang="ru-RU" altLang="ru-RU"/>
              <a:pPr/>
              <a:t>‹#›</a:t>
            </a:fld>
            <a:endParaRPr lang="ru-RU" altLang="ru-RU"/>
          </a:p>
        </p:txBody>
      </p:sp>
    </p:spTree>
    <p:extLst>
      <p:ext uri="{BB962C8B-B14F-4D97-AF65-F5344CB8AC3E}">
        <p14:creationId xmlns:p14="http://schemas.microsoft.com/office/powerpoint/2010/main" val="209027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9986F9-2885-40B8-8B7B-30ED8A05F64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A680182B-243D-4AC3-BD73-DE6ED5587B7D}"/>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212F1812-3B80-4409-923A-83D6C140A73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a:extLst>
              <a:ext uri="{FF2B5EF4-FFF2-40B4-BE49-F238E27FC236}">
                <a16:creationId xmlns:a16="http://schemas.microsoft.com/office/drawing/2014/main" id="{2C23DFDE-C21D-48C2-9994-7707265E86D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a:extLst>
              <a:ext uri="{FF2B5EF4-FFF2-40B4-BE49-F238E27FC236}">
                <a16:creationId xmlns:a16="http://schemas.microsoft.com/office/drawing/2014/main" id="{4AE37A69-97E1-46A4-9117-1FDFB2FFE68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DE2E850-211B-4E87-87D0-DA193028BEF2}"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0.pn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51.wmf"/><Relationship Id="rId5" Type="http://schemas.openxmlformats.org/officeDocument/2006/relationships/oleObject" Target="../embeddings/oleObject15.bin"/><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hyperlink" Target="http://www.mnemozina.ru/" TargetMode="External"/><Relationship Id="rId7" Type="http://schemas.openxmlformats.org/officeDocument/2006/relationships/image" Target="../media/image153.png"/><Relationship Id="rId2" Type="http://schemas.openxmlformats.org/officeDocument/2006/relationships/hyperlink" Target="mailto:ioc@mnemozina.ru" TargetMode="External"/><Relationship Id="rId1" Type="http://schemas.openxmlformats.org/officeDocument/2006/relationships/slideLayout" Target="../slideLayouts/slideLayout7.xml"/><Relationship Id="rId6" Type="http://schemas.openxmlformats.org/officeDocument/2006/relationships/hyperlink" Target="http://pocketschool.ru/" TargetMode="External"/><Relationship Id="rId5" Type="http://schemas.openxmlformats.org/officeDocument/2006/relationships/hyperlink" Target="mailto:td@mnemozina.ru" TargetMode="External"/><Relationship Id="rId4" Type="http://schemas.openxmlformats.org/officeDocument/2006/relationships/hyperlink" Target="http://shop.mnemozina.r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8.wmf"/></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oleObject" Target="../embeddings/oleObject8.bin"/><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oleObject" Target="../embeddings/oleObject10.bin"/><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oleObject" Target="../embeddings/oleObject11.bin"/></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vasmirnov.ru/"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oleObject" Target="../embeddings/oleObject12.bin"/><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oleObject" Target="../embeddings/oleObject13.bin"/><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oleObject" Target="../embeddings/oleObject14.bin"/><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2132856"/>
            <a:ext cx="9144000" cy="2232248"/>
          </a:xfrm>
        </p:spPr>
        <p:txBody>
          <a:bodyPr>
            <a:noAutofit/>
          </a:bodyPr>
          <a:lstStyle/>
          <a:p>
            <a:r>
              <a:rPr lang="ru-RU" sz="4000" dirty="0">
                <a:solidFill>
                  <a:srgbClr val="FF0000"/>
                </a:solidFill>
                <a:effectLst/>
                <a:latin typeface="Times New Roman" panose="02020603050405020304" pitchFamily="18" charset="0"/>
                <a:ea typeface="Times New Roman" panose="02020603050405020304" pitchFamily="18" charset="0"/>
              </a:rPr>
              <a:t>Геометрические задачи с практическим содержанием </a:t>
            </a:r>
            <a:endParaRPr lang="ru-RU" sz="4000" dirty="0">
              <a:solidFill>
                <a:srgbClr val="FF0000"/>
              </a:solidFill>
              <a:latin typeface="Arial Black" pitchFamily="34" charset="0"/>
            </a:endParaRPr>
          </a:p>
        </p:txBody>
      </p:sp>
      <p:sp>
        <p:nvSpPr>
          <p:cNvPr id="4" name="Подзаголовок 3"/>
          <p:cNvSpPr>
            <a:spLocks noGrp="1"/>
          </p:cNvSpPr>
          <p:nvPr>
            <p:ph type="subTitle" idx="1"/>
          </p:nvPr>
        </p:nvSpPr>
        <p:spPr>
          <a:xfrm>
            <a:off x="0" y="4797152"/>
            <a:ext cx="9144000" cy="1296144"/>
          </a:xfrm>
          <a:solidFill>
            <a:srgbClr val="DFDBC7"/>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80000" algn="just">
              <a:spcBef>
                <a:spcPts val="0"/>
              </a:spcBef>
            </a:pPr>
            <a:r>
              <a:rPr lang="ru-RU" sz="1600" dirty="0">
                <a:solidFill>
                  <a:schemeClr val="bg2">
                    <a:lumMod val="10000"/>
                  </a:schemeClr>
                </a:solidFill>
                <a:latin typeface="Arial" pitchFamily="34" charset="0"/>
                <a:cs typeface="Arial" pitchFamily="34" charset="0"/>
              </a:rPr>
              <a:t>ВЕДУЩИЙ:</a:t>
            </a:r>
            <a:r>
              <a:rPr lang="ru-RU" sz="1600" b="1" dirty="0">
                <a:solidFill>
                  <a:schemeClr val="bg2">
                    <a:lumMod val="10000"/>
                  </a:schemeClr>
                </a:solidFill>
                <a:latin typeface="Arial" pitchFamily="34" charset="0"/>
                <a:cs typeface="Arial" pitchFamily="34" charset="0"/>
              </a:rPr>
              <a:t> Смирнов Владимир Алексеевич</a:t>
            </a:r>
            <a:r>
              <a:rPr lang="ru-RU" sz="1600" dirty="0">
                <a:solidFill>
                  <a:schemeClr val="bg2">
                    <a:lumMod val="10000"/>
                  </a:schemeClr>
                </a:solidFill>
                <a:latin typeface="Arial" pitchFamily="34" charset="0"/>
                <a:cs typeface="Arial" pitchFamily="34" charset="0"/>
              </a:rPr>
              <a:t>, профессор, доктор физико-математических наук, заведующий кафедрой элементарной математики МПГУ, автор учебников по геометрии для 5—6, 7—9 и 10—11 классов.</a:t>
            </a:r>
          </a:p>
        </p:txBody>
      </p:sp>
      <p:pic>
        <p:nvPicPr>
          <p:cNvPr id="5" name="Рисунок 4" descr="Заставка_Геометр.png"/>
          <p:cNvPicPr>
            <a:picLocks noChangeAspect="1"/>
          </p:cNvPicPr>
          <p:nvPr/>
        </p:nvPicPr>
        <p:blipFill>
          <a:blip r:embed="rId2" cstate="print"/>
          <a:stretch>
            <a:fillRect/>
          </a:stretch>
        </p:blipFill>
        <p:spPr>
          <a:xfrm>
            <a:off x="0" y="0"/>
            <a:ext cx="9144000" cy="1564749"/>
          </a:xfrm>
          <a:prstGeom prst="rect">
            <a:avLst/>
          </a:prstGeom>
        </p:spPr>
      </p:pic>
    </p:spTree>
    <p:extLst>
      <p:ext uri="{BB962C8B-B14F-4D97-AF65-F5344CB8AC3E}">
        <p14:creationId xmlns:p14="http://schemas.microsoft.com/office/powerpoint/2010/main" val="2564291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68939CED-C1E9-42C2-82C9-07265A6A1B91}"/>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Колесо зубчатой передачи имеет 72 зубца. Сколько градусов содержится в дуге окружности, заключенной между серединами двух соседних зубцов? </a:t>
            </a:r>
          </a:p>
        </p:txBody>
      </p:sp>
      <p:sp>
        <p:nvSpPr>
          <p:cNvPr id="45059" name="Text Box 3">
            <a:extLst>
              <a:ext uri="{FF2B5EF4-FFF2-40B4-BE49-F238E27FC236}">
                <a16:creationId xmlns:a16="http://schemas.microsoft.com/office/drawing/2014/main" id="{10926776-E4F3-4A4A-8D9B-1569FE48BE56}"/>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5</a:t>
            </a:r>
            <a:r>
              <a:rPr lang="ru-RU" altLang="ru-RU" baseline="30000" dirty="0"/>
              <a:t>о</a:t>
            </a:r>
            <a:r>
              <a:rPr lang="ru-RU" altLang="ru-RU" dirty="0"/>
              <a:t>.</a:t>
            </a:r>
          </a:p>
        </p:txBody>
      </p:sp>
      <p:pic>
        <p:nvPicPr>
          <p:cNvPr id="45061" name="Picture 5">
            <a:extLst>
              <a:ext uri="{FF2B5EF4-FFF2-40B4-BE49-F238E27FC236}">
                <a16:creationId xmlns:a16="http://schemas.microsoft.com/office/drawing/2014/main" id="{A2BEAB0F-F0DD-4448-B720-E9B3823A5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057400"/>
            <a:ext cx="21272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up)">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2052"/>
          <p:cNvSpPr txBox="1">
            <a:spLocks noChangeArrowheads="1"/>
          </p:cNvSpPr>
          <p:nvPr/>
        </p:nvSpPr>
        <p:spPr bwMode="auto">
          <a:xfrm>
            <a:off x="0" y="-75585"/>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dirty="0">
                <a:solidFill>
                  <a:srgbClr val="FF3300"/>
                </a:solidFill>
              </a:rPr>
              <a:t>	</a:t>
            </a:r>
            <a:r>
              <a:rPr lang="ru-RU" dirty="0"/>
              <a:t>Апельсин имеет форму шара. Толщина его кожуры составляет одну пятую часть радиуса. Какую часть объёма апельсина составляет его кожура?</a:t>
            </a:r>
          </a:p>
        </p:txBody>
      </p:sp>
      <mc:AlternateContent xmlns:mc="http://schemas.openxmlformats.org/markup-compatibility/2006" xmlns:a14="http://schemas.microsoft.com/office/drawing/2010/main">
        <mc:Choice Requires="a14">
          <p:sp>
            <p:nvSpPr>
              <p:cNvPr id="6" name="Rectangle 2">
                <a:extLst>
                  <a:ext uri="{FF2B5EF4-FFF2-40B4-BE49-F238E27FC236}">
                    <a16:creationId xmlns:a16="http://schemas.microsoft.com/office/drawing/2014/main" id="{82F670DF-2A43-4C88-A61F-9DCF9FABDCBB}"/>
                  </a:ext>
                </a:extLst>
              </p:cNvPr>
              <p:cNvSpPr txBox="1">
                <a:spLocks noChangeArrowheads="1"/>
              </p:cNvSpPr>
              <p:nvPr/>
            </p:nvSpPr>
            <p:spPr bwMode="auto">
              <a:xfrm>
                <a:off x="0" y="5206841"/>
                <a:ext cx="9144000" cy="12241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r>
                  <a:rPr lang="ru-RU" sz="2400" dirty="0">
                    <a:solidFill>
                      <a:srgbClr val="FF3300"/>
                    </a:solidFill>
                  </a:rPr>
                  <a:t>	Ответ. </a:t>
                </a:r>
                <a:r>
                  <a:rPr lang="ru-RU" sz="2400" dirty="0">
                    <a:solidFill>
                      <a:schemeClr val="tx1"/>
                    </a:solidFill>
                  </a:rPr>
                  <a:t>Объём мякоти составляет </a:t>
                </a:r>
                <a14:m>
                  <m:oMath xmlns:m="http://schemas.openxmlformats.org/officeDocument/2006/math">
                    <m:sSup>
                      <m:sSupPr>
                        <m:ctrlPr>
                          <a:rPr lang="ru-RU" sz="2400" i="1" smtClean="0">
                            <a:solidFill>
                              <a:schemeClr val="tx1"/>
                            </a:solidFill>
                            <a:latin typeface="Cambria Math" panose="02040503050406030204" pitchFamily="18" charset="0"/>
                          </a:rPr>
                        </m:ctrlPr>
                      </m:sSupPr>
                      <m:e>
                        <m:d>
                          <m:dPr>
                            <m:ctrlPr>
                              <a:rPr lang="ru-RU" sz="2400" i="1" smtClean="0">
                                <a:solidFill>
                                  <a:schemeClr val="tx1"/>
                                </a:solidFill>
                                <a:latin typeface="Cambria Math" panose="02040503050406030204" pitchFamily="18" charset="0"/>
                              </a:rPr>
                            </m:ctrlPr>
                          </m:dPr>
                          <m:e>
                            <m:f>
                              <m:fPr>
                                <m:ctrlPr>
                                  <a:rPr lang="ru-RU" sz="2400" i="1" smtClean="0">
                                    <a:solidFill>
                                      <a:schemeClr val="tx1"/>
                                    </a:solidFill>
                                    <a:latin typeface="Cambria Math" panose="02040503050406030204" pitchFamily="18" charset="0"/>
                                  </a:rPr>
                                </m:ctrlPr>
                              </m:fPr>
                              <m:num>
                                <m:r>
                                  <a:rPr lang="ru-RU" sz="2400" i="1" smtClean="0">
                                    <a:solidFill>
                                      <a:schemeClr val="tx1"/>
                                    </a:solidFill>
                                    <a:latin typeface="Cambria Math"/>
                                  </a:rPr>
                                  <m:t>4</m:t>
                                </m:r>
                              </m:num>
                              <m:den>
                                <m:r>
                                  <a:rPr lang="ru-RU" sz="2400" i="1" smtClean="0">
                                    <a:solidFill>
                                      <a:schemeClr val="tx1"/>
                                    </a:solidFill>
                                    <a:latin typeface="Cambria Math"/>
                                  </a:rPr>
                                  <m:t>5</m:t>
                                </m:r>
                              </m:den>
                            </m:f>
                          </m:e>
                        </m:d>
                      </m:e>
                      <m:sup>
                        <m:r>
                          <a:rPr lang="ru-RU" sz="2400" i="1" smtClean="0">
                            <a:solidFill>
                              <a:schemeClr val="tx1"/>
                            </a:solidFill>
                            <a:latin typeface="Cambria Math"/>
                          </a:rPr>
                          <m:t>3</m:t>
                        </m:r>
                      </m:sup>
                    </m:sSup>
                    <m:r>
                      <a:rPr lang="ru-RU" sz="2400" i="1" smtClean="0">
                        <a:solidFill>
                          <a:schemeClr val="tx1"/>
                        </a:solidFill>
                        <a:latin typeface="Cambria Math"/>
                      </a:rPr>
                      <m:t>=</m:t>
                    </m:r>
                    <m:f>
                      <m:fPr>
                        <m:ctrlPr>
                          <a:rPr lang="ru-RU" sz="2400" i="1" smtClean="0">
                            <a:solidFill>
                              <a:schemeClr val="tx1"/>
                            </a:solidFill>
                            <a:latin typeface="Cambria Math" panose="02040503050406030204" pitchFamily="18" charset="0"/>
                          </a:rPr>
                        </m:ctrlPr>
                      </m:fPr>
                      <m:num>
                        <m:r>
                          <a:rPr lang="ru-RU" sz="2400" i="1" smtClean="0">
                            <a:solidFill>
                              <a:schemeClr val="tx1"/>
                            </a:solidFill>
                            <a:latin typeface="Cambria Math"/>
                          </a:rPr>
                          <m:t>64</m:t>
                        </m:r>
                      </m:num>
                      <m:den>
                        <m:r>
                          <a:rPr lang="ru-RU" sz="2400" i="1" smtClean="0">
                            <a:solidFill>
                              <a:schemeClr val="tx1"/>
                            </a:solidFill>
                            <a:latin typeface="Cambria Math"/>
                          </a:rPr>
                          <m:t>125</m:t>
                        </m:r>
                      </m:den>
                    </m:f>
                    <m:r>
                      <a:rPr lang="ru-RU" sz="2400" i="1" smtClean="0">
                        <a:solidFill>
                          <a:schemeClr val="tx1"/>
                        </a:solidFill>
                        <a:latin typeface="Cambria Math"/>
                        <a:ea typeface="Cambria Math"/>
                      </a:rPr>
                      <m:t>≈</m:t>
                    </m:r>
                    <m:f>
                      <m:fPr>
                        <m:ctrlPr>
                          <a:rPr lang="ru-RU" sz="2400" i="1" smtClean="0">
                            <a:solidFill>
                              <a:schemeClr val="tx1"/>
                            </a:solidFill>
                            <a:latin typeface="Cambria Math" panose="02040503050406030204" pitchFamily="18" charset="0"/>
                            <a:ea typeface="Cambria Math"/>
                          </a:rPr>
                        </m:ctrlPr>
                      </m:fPr>
                      <m:num>
                        <m:r>
                          <a:rPr lang="ru-RU" sz="2400" i="1" smtClean="0">
                            <a:solidFill>
                              <a:schemeClr val="tx1"/>
                            </a:solidFill>
                            <a:latin typeface="Cambria Math"/>
                            <a:ea typeface="Cambria Math"/>
                          </a:rPr>
                          <m:t>1</m:t>
                        </m:r>
                      </m:num>
                      <m:den>
                        <m:r>
                          <a:rPr lang="ru-RU" sz="2400" i="1" smtClean="0">
                            <a:solidFill>
                              <a:schemeClr val="tx1"/>
                            </a:solidFill>
                            <a:latin typeface="Cambria Math"/>
                            <a:ea typeface="Cambria Math"/>
                          </a:rPr>
                          <m:t>2</m:t>
                        </m:r>
                      </m:den>
                    </m:f>
                  </m:oMath>
                </a14:m>
                <a:r>
                  <a:rPr lang="ru-RU" sz="2400" dirty="0">
                    <a:solidFill>
                      <a:schemeClr val="tx1"/>
                    </a:solidFill>
                  </a:rPr>
                  <a:t> объёма апельсина. Следовательно, объём его кожуры равен </a:t>
                </a:r>
                <a14:m>
                  <m:oMath xmlns:m="http://schemas.openxmlformats.org/officeDocument/2006/math">
                    <m:f>
                      <m:fPr>
                        <m:ctrlPr>
                          <a:rPr lang="ru-RU" sz="2400" i="1">
                            <a:solidFill>
                              <a:schemeClr val="tx1"/>
                            </a:solidFill>
                            <a:latin typeface="Cambria Math" panose="02040503050406030204" pitchFamily="18" charset="0"/>
                            <a:ea typeface="Cambria Math"/>
                          </a:rPr>
                        </m:ctrlPr>
                      </m:fPr>
                      <m:num>
                        <m:r>
                          <a:rPr lang="ru-RU" sz="2400" i="1">
                            <a:solidFill>
                              <a:schemeClr val="tx1"/>
                            </a:solidFill>
                            <a:latin typeface="Cambria Math"/>
                            <a:ea typeface="Cambria Math"/>
                          </a:rPr>
                          <m:t>1</m:t>
                        </m:r>
                      </m:num>
                      <m:den>
                        <m:r>
                          <a:rPr lang="ru-RU" sz="2400" i="1">
                            <a:solidFill>
                              <a:schemeClr val="tx1"/>
                            </a:solidFill>
                            <a:latin typeface="Cambria Math"/>
                            <a:ea typeface="Cambria Math"/>
                          </a:rPr>
                          <m:t>2</m:t>
                        </m:r>
                      </m:den>
                    </m:f>
                  </m:oMath>
                </a14:m>
                <a:r>
                  <a:rPr lang="ru-RU" sz="2400" dirty="0">
                    <a:solidFill>
                      <a:schemeClr val="tx1"/>
                    </a:solidFill>
                  </a:rPr>
                  <a:t> объёма апельсина.</a:t>
                </a:r>
                <a:r>
                  <a:rPr lang="ru-RU" sz="2000" dirty="0">
                    <a:solidFill>
                      <a:schemeClr val="tx1"/>
                    </a:solidFill>
                  </a:rPr>
                  <a:t> </a:t>
                </a:r>
              </a:p>
            </p:txBody>
          </p:sp>
        </mc:Choice>
        <mc:Fallback xmlns="">
          <p:sp>
            <p:nvSpPr>
              <p:cNvPr id="6" name="Rectangle 2">
                <a:extLst>
                  <a:ext uri="{FF2B5EF4-FFF2-40B4-BE49-F238E27FC236}">
                    <a16:creationId xmlns:a16="http://schemas.microsoft.com/office/drawing/2014/main" id="{82F670DF-2A43-4C88-A61F-9DCF9FABDCBB}"/>
                  </a:ext>
                </a:extLst>
              </p:cNvPr>
              <p:cNvSpPr txBox="1">
                <a:spLocks noRot="1" noChangeAspect="1" noMove="1" noResize="1" noEditPoints="1" noAdjustHandles="1" noChangeArrowheads="1" noChangeShapeType="1" noTextEdit="1"/>
              </p:cNvSpPr>
              <p:nvPr/>
            </p:nvSpPr>
            <p:spPr bwMode="auto">
              <a:xfrm>
                <a:off x="0" y="5206841"/>
                <a:ext cx="9144000" cy="1224136"/>
              </a:xfrm>
              <a:prstGeom prst="rect">
                <a:avLst/>
              </a:prstGeom>
              <a:blipFill>
                <a:blip r:embed="rId3"/>
                <a:stretch>
                  <a:fillRect l="-1000" t="-8458" r="-1000" b="-268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4" name="Рисунок 3">
            <a:extLst>
              <a:ext uri="{FF2B5EF4-FFF2-40B4-BE49-F238E27FC236}">
                <a16:creationId xmlns:a16="http://schemas.microsoft.com/office/drawing/2014/main" id="{E8E94E51-4291-4CE0-A172-60A05258D574}"/>
              </a:ext>
            </a:extLst>
          </p:cNvPr>
          <p:cNvPicPr>
            <a:picLocks noChangeAspect="1"/>
          </p:cNvPicPr>
          <p:nvPr/>
        </p:nvPicPr>
        <p:blipFill>
          <a:blip r:embed="rId4"/>
          <a:stretch>
            <a:fillRect/>
          </a:stretch>
        </p:blipFill>
        <p:spPr>
          <a:xfrm>
            <a:off x="2555776" y="1447120"/>
            <a:ext cx="3490784" cy="3429000"/>
          </a:xfrm>
          <a:prstGeom prst="rect">
            <a:avLst/>
          </a:prstGeom>
        </p:spPr>
      </p:pic>
    </p:spTree>
    <p:extLst>
      <p:ext uri="{BB962C8B-B14F-4D97-AF65-F5344CB8AC3E}">
        <p14:creationId xmlns:p14="http://schemas.microsoft.com/office/powerpoint/2010/main" val="3171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a:extLst>
              <a:ext uri="{FF2B5EF4-FFF2-40B4-BE49-F238E27FC236}">
                <a16:creationId xmlns:a16="http://schemas.microsoft.com/office/drawing/2014/main" id="{277D85D3-C9E1-470E-8B2A-A954334BA32A}"/>
              </a:ext>
            </a:extLst>
          </p:cNvPr>
          <p:cNvSpPr txBox="1">
            <a:spLocks noChangeArrowheads="1"/>
          </p:cNvSpPr>
          <p:nvPr/>
        </p:nvSpPr>
        <p:spPr bwMode="auto">
          <a:xfrm>
            <a:off x="228600" y="2286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Можно ли смять пакет молока в форме правильного тетраэдра, чтобы в него вошло больше? (</a:t>
            </a:r>
            <a:r>
              <a:rPr lang="en-US" altLang="ru-RU" dirty="0">
                <a:cs typeface="Times New Roman" panose="02020603050405020304" pitchFamily="18" charset="0"/>
              </a:rPr>
              <a:t>www.etudes.ru</a:t>
            </a:r>
            <a:r>
              <a:rPr lang="ru-RU" altLang="ru-RU" dirty="0">
                <a:cs typeface="Times New Roman" panose="02020603050405020304" pitchFamily="18" charset="0"/>
              </a:rPr>
              <a:t>)</a:t>
            </a:r>
          </a:p>
        </p:txBody>
      </p:sp>
      <p:pic>
        <p:nvPicPr>
          <p:cNvPr id="4" name="Рисунок 3">
            <a:extLst>
              <a:ext uri="{FF2B5EF4-FFF2-40B4-BE49-F238E27FC236}">
                <a16:creationId xmlns:a16="http://schemas.microsoft.com/office/drawing/2014/main" id="{63520711-C50E-4F6F-B339-42C914752DB7}"/>
              </a:ext>
            </a:extLst>
          </p:cNvPr>
          <p:cNvPicPr>
            <a:picLocks noChangeAspect="1"/>
          </p:cNvPicPr>
          <p:nvPr/>
        </p:nvPicPr>
        <p:blipFill>
          <a:blip r:embed="rId2"/>
          <a:stretch>
            <a:fillRect/>
          </a:stretch>
        </p:blipFill>
        <p:spPr>
          <a:xfrm>
            <a:off x="2504786" y="1414181"/>
            <a:ext cx="4134427" cy="4029637"/>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a:extLst>
              <a:ext uri="{FF2B5EF4-FFF2-40B4-BE49-F238E27FC236}">
                <a16:creationId xmlns:a16="http://schemas.microsoft.com/office/drawing/2014/main" id="{277D85D3-C9E1-470E-8B2A-A954334BA32A}"/>
              </a:ext>
            </a:extLst>
          </p:cNvPr>
          <p:cNvSpPr txBox="1">
            <a:spLocks noChangeArrowheads="1"/>
          </p:cNvSpPr>
          <p:nvPr/>
        </p:nvSpPr>
        <p:spPr bwMode="auto">
          <a:xfrm>
            <a:off x="228600" y="228600"/>
            <a:ext cx="868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0000"/>
                </a:solidFill>
              </a:rPr>
              <a:t>	</a:t>
            </a:r>
            <a:r>
              <a:rPr lang="ru-RU" altLang="ru-RU" dirty="0">
                <a:solidFill>
                  <a:srgbClr val="FF0000"/>
                </a:solidFill>
                <a:cs typeface="Times New Roman" panose="02020603050405020304" pitchFamily="18" charset="0"/>
              </a:rPr>
              <a:t>Ответ. </a:t>
            </a:r>
            <a:r>
              <a:rPr lang="ru-RU" altLang="ru-RU" dirty="0">
                <a:cs typeface="Times New Roman" panose="02020603050405020304" pitchFamily="18" charset="0"/>
              </a:rPr>
              <a:t>Да. Отношение объёма этого многогранника</a:t>
            </a:r>
            <a:r>
              <a:rPr lang="ru-RU" dirty="0">
                <a:effectLst/>
                <a:latin typeface="Times New Roman" panose="02020603050405020304" pitchFamily="18" charset="0"/>
                <a:ea typeface="Times New Roman" panose="02020603050405020304" pitchFamily="18" charset="0"/>
              </a:rPr>
              <a:t> к объему единичного тетраэдра приближенно равно 1,377142… . Именно во столько раз увеличился объем тетраэдра при его деформации.</a:t>
            </a:r>
            <a:endParaRPr lang="ru-RU" altLang="ru-RU" dirty="0">
              <a:cs typeface="Times New Roman" panose="02020603050405020304" pitchFamily="18" charset="0"/>
            </a:endParaRPr>
          </a:p>
        </p:txBody>
      </p:sp>
      <p:pic>
        <p:nvPicPr>
          <p:cNvPr id="3" name="Рисунок 2">
            <a:extLst>
              <a:ext uri="{FF2B5EF4-FFF2-40B4-BE49-F238E27FC236}">
                <a16:creationId xmlns:a16="http://schemas.microsoft.com/office/drawing/2014/main" id="{BF59425C-B0C3-4A2D-914C-CCF2D0A66B86}"/>
              </a:ext>
            </a:extLst>
          </p:cNvPr>
          <p:cNvPicPr>
            <a:picLocks noChangeAspect="1"/>
          </p:cNvPicPr>
          <p:nvPr/>
        </p:nvPicPr>
        <p:blipFill>
          <a:blip r:embed="rId2"/>
          <a:stretch>
            <a:fillRect/>
          </a:stretch>
        </p:blipFill>
        <p:spPr>
          <a:xfrm>
            <a:off x="2987824" y="2060848"/>
            <a:ext cx="3293312" cy="3592705"/>
          </a:xfrm>
          <a:prstGeom prst="rect">
            <a:avLst/>
          </a:prstGeom>
        </p:spPr>
      </p:pic>
    </p:spTree>
    <p:extLst>
      <p:ext uri="{BB962C8B-B14F-4D97-AF65-F5344CB8AC3E}">
        <p14:creationId xmlns:p14="http://schemas.microsoft.com/office/powerpoint/2010/main" val="284796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329" y="182865"/>
            <a:ext cx="9144000" cy="796716"/>
          </a:xfrm>
        </p:spPr>
        <p:txBody>
          <a:bodyPr/>
          <a:lstStyle/>
          <a:p>
            <a:pPr eaLnBrk="1" hangingPunct="1"/>
            <a:r>
              <a:rPr lang="ru-RU" altLang="ru-RU" sz="2800" dirty="0">
                <a:solidFill>
                  <a:srgbClr val="FF3300"/>
                </a:solidFill>
              </a:rPr>
              <a:t>Задачи на нахождение наибольших и наименьших значений</a:t>
            </a:r>
          </a:p>
        </p:txBody>
      </p:sp>
      <p:sp>
        <p:nvSpPr>
          <p:cNvPr id="5123" name="Text Box 3"/>
          <p:cNvSpPr txBox="1">
            <a:spLocks noChangeArrowheads="1"/>
          </p:cNvSpPr>
          <p:nvPr/>
        </p:nvSpPr>
        <p:spPr bwMode="auto">
          <a:xfrm>
            <a:off x="0" y="177281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Заготовлен материал для изгороди длиной 100 м. Необходимо огородить ею прямоугольную площадку наибольшей площади. Какими должны быть размеры этой площадки?</a:t>
            </a:r>
            <a:endParaRPr lang="en-US" altLang="ru-RU" dirty="0">
              <a:cs typeface="Times New Roman" panose="02020603050405020304" pitchFamily="18" charset="0"/>
            </a:endParaRPr>
          </a:p>
        </p:txBody>
      </p:sp>
      <p:sp>
        <p:nvSpPr>
          <p:cNvPr id="6" name="Text Box 3">
            <a:extLst>
              <a:ext uri="{FF2B5EF4-FFF2-40B4-BE49-F238E27FC236}">
                <a16:creationId xmlns:a16="http://schemas.microsoft.com/office/drawing/2014/main" id="{E5516E4C-F4AA-4439-8011-E1F0139222D9}"/>
              </a:ext>
            </a:extLst>
          </p:cNvPr>
          <p:cNvSpPr txBox="1">
            <a:spLocks noChangeArrowheads="1"/>
          </p:cNvSpPr>
          <p:nvPr/>
        </p:nvSpPr>
        <p:spPr bwMode="auto">
          <a:xfrm>
            <a:off x="0" y="422108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0000"/>
                </a:solidFill>
              </a:rPr>
              <a:t>	Ответ. </a:t>
            </a:r>
            <a:r>
              <a:rPr lang="ru-RU" altLang="ru-RU" dirty="0"/>
              <a:t>Площадка должна иметь форму квадрата со стороной 25 м.</a:t>
            </a:r>
            <a:endParaRPr lang="en-US" altLang="ru-RU" dirty="0">
              <a:cs typeface="Times New Roman" panose="02020603050405020304" pitchFamily="18" charset="0"/>
            </a:endParaRPr>
          </a:p>
        </p:txBody>
      </p:sp>
    </p:spTree>
    <p:extLst>
      <p:ext uri="{BB962C8B-B14F-4D97-AF65-F5344CB8AC3E}">
        <p14:creationId xmlns:p14="http://schemas.microsoft.com/office/powerpoint/2010/main" val="3178550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0" y="1774942"/>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Населенные пункты </a:t>
            </a:r>
            <a:r>
              <a:rPr lang="en-US" altLang="ru-RU" i="1" dirty="0"/>
              <a:t>A </a:t>
            </a:r>
            <a:r>
              <a:rPr lang="ru-RU" altLang="ru-RU" dirty="0"/>
              <a:t>и </a:t>
            </a:r>
            <a:r>
              <a:rPr lang="en-US" altLang="ru-RU" i="1" dirty="0"/>
              <a:t>B</a:t>
            </a:r>
            <a:r>
              <a:rPr lang="ru-RU" altLang="ru-RU" dirty="0"/>
              <a:t> расположены по одну сторону от шоссе </a:t>
            </a:r>
            <a:r>
              <a:rPr lang="en-US" altLang="ru-RU" i="1" dirty="0"/>
              <a:t>c</a:t>
            </a:r>
            <a:r>
              <a:rPr lang="ru-RU" altLang="ru-RU" dirty="0"/>
              <a:t>. Требуется построить автобусную остановку и проложить от нее прямолинейные дорожки до населенных пунктов. Укажите расположение остановки, при котором суммарная длина дорожек наименьшая.</a:t>
            </a:r>
            <a:endParaRPr lang="en-US" altLang="ru-RU" dirty="0">
              <a:cs typeface="Times New Roman" panose="02020603050405020304" pitchFamily="18" charset="0"/>
            </a:endParaRPr>
          </a:p>
        </p:txBody>
      </p:sp>
      <p:pic>
        <p:nvPicPr>
          <p:cNvPr id="51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933056"/>
            <a:ext cx="3078163"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70900101-7159-4750-9C18-C179FAC8CF20}"/>
              </a:ext>
            </a:extLst>
          </p:cNvPr>
          <p:cNvSpPr txBox="1">
            <a:spLocks noChangeArrowheads="1"/>
          </p:cNvSpPr>
          <p:nvPr/>
        </p:nvSpPr>
        <p:spPr bwMode="auto">
          <a:xfrm>
            <a:off x="685800" y="1166613"/>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2800" dirty="0">
                <a:solidFill>
                  <a:srgbClr val="FF3300"/>
                </a:solidFill>
              </a:rPr>
              <a:t>Остановка автобуса</a:t>
            </a:r>
          </a:p>
        </p:txBody>
      </p:sp>
    </p:spTree>
    <p:extLst>
      <p:ext uri="{BB962C8B-B14F-4D97-AF65-F5344CB8AC3E}">
        <p14:creationId xmlns:p14="http://schemas.microsoft.com/office/powerpoint/2010/main" val="15412082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5"/>
          <p:cNvSpPr txBox="1">
            <a:spLocks noChangeArrowheads="1"/>
          </p:cNvSpPr>
          <p:nvPr/>
        </p:nvSpPr>
        <p:spPr bwMode="auto">
          <a:xfrm>
            <a:off x="4414" y="0"/>
            <a:ext cx="9144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a:t>
            </a:r>
            <a:r>
              <a:rPr lang="ru-RU" altLang="ru-RU" dirty="0">
                <a:solidFill>
                  <a:srgbClr val="FF0000"/>
                </a:solidFill>
              </a:rPr>
              <a:t>Решение. </a:t>
            </a:r>
            <a:r>
              <a:rPr lang="ru-RU" altLang="ru-RU" dirty="0"/>
              <a:t>О</a:t>
            </a:r>
            <a:r>
              <a:rPr lang="ru-RU" altLang="ru-RU" dirty="0">
                <a:cs typeface="Times New Roman" panose="02020603050405020304" pitchFamily="18" charset="0"/>
              </a:rPr>
              <a:t>пустим на прямую </a:t>
            </a:r>
            <a:r>
              <a:rPr lang="ru-RU" altLang="ru-RU" i="1" dirty="0">
                <a:cs typeface="Times New Roman" panose="02020603050405020304" pitchFamily="18" charset="0"/>
              </a:rPr>
              <a:t>с</a:t>
            </a:r>
            <a:r>
              <a:rPr lang="ru-RU" altLang="ru-RU" dirty="0">
                <a:cs typeface="Times New Roman" panose="02020603050405020304" pitchFamily="18" charset="0"/>
              </a:rPr>
              <a:t> перпендикуляр </a:t>
            </a:r>
            <a:r>
              <a:rPr lang="ru-RU" altLang="ru-RU" i="1" dirty="0">
                <a:cs typeface="Times New Roman" panose="02020603050405020304" pitchFamily="18" charset="0"/>
              </a:rPr>
              <a:t>ВН</a:t>
            </a:r>
            <a:r>
              <a:rPr lang="ru-RU" altLang="ru-RU" dirty="0">
                <a:cs typeface="Times New Roman" panose="02020603050405020304" pitchFamily="18" charset="0"/>
              </a:rPr>
              <a:t> и отложим отрезок </a:t>
            </a:r>
            <a:r>
              <a:rPr lang="ru-RU" altLang="ru-RU" i="1" dirty="0">
                <a:cs typeface="Times New Roman" panose="02020603050405020304" pitchFamily="18" charset="0"/>
              </a:rPr>
              <a:t>НВ'</a:t>
            </a:r>
            <a:r>
              <a:rPr lang="ru-RU" altLang="ru-RU" dirty="0">
                <a:cs typeface="Times New Roman" panose="02020603050405020304" pitchFamily="18" charset="0"/>
              </a:rPr>
              <a:t>, равный </a:t>
            </a:r>
            <a:r>
              <a:rPr lang="ru-RU" altLang="ru-RU" i="1" dirty="0">
                <a:cs typeface="Times New Roman" panose="02020603050405020304" pitchFamily="18" charset="0"/>
              </a:rPr>
              <a:t>ВН</a:t>
            </a:r>
            <a:r>
              <a:rPr lang="ru-RU" altLang="ru-RU" dirty="0">
                <a:cs typeface="Times New Roman" panose="02020603050405020304" pitchFamily="18" charset="0"/>
              </a:rPr>
              <a:t>. Пусть </a:t>
            </a:r>
            <a:r>
              <a:rPr lang="ru-RU" altLang="ru-RU" i="1" dirty="0">
                <a:cs typeface="Times New Roman" panose="02020603050405020304" pitchFamily="18" charset="0"/>
              </a:rPr>
              <a:t>С'</a:t>
            </a:r>
            <a:r>
              <a:rPr lang="ru-RU" altLang="ru-RU" dirty="0">
                <a:cs typeface="Times New Roman" panose="02020603050405020304" pitchFamily="18" charset="0"/>
              </a:rPr>
              <a:t> – </a:t>
            </a:r>
            <a:r>
              <a:rPr lang="ru-RU" altLang="ru-RU" dirty="0"/>
              <a:t>произвольная </a:t>
            </a:r>
            <a:r>
              <a:rPr lang="ru-RU" altLang="ru-RU" dirty="0">
                <a:cs typeface="Times New Roman" panose="02020603050405020304" pitchFamily="18" charset="0"/>
              </a:rPr>
              <a:t>точка на прямой </a:t>
            </a:r>
            <a:r>
              <a:rPr lang="en-US" altLang="ru-RU" i="1" dirty="0">
                <a:cs typeface="Times New Roman" panose="02020603050405020304" pitchFamily="18" charset="0"/>
              </a:rPr>
              <a:t>c</a:t>
            </a:r>
            <a:r>
              <a:rPr lang="ru-RU" altLang="ru-RU" dirty="0">
                <a:cs typeface="Times New Roman" panose="02020603050405020304" pitchFamily="18" charset="0"/>
              </a:rPr>
              <a:t>. Прямоугольные треугольники </a:t>
            </a:r>
            <a:r>
              <a:rPr lang="en-US" altLang="ru-RU" i="1" dirty="0">
                <a:cs typeface="Times New Roman" panose="02020603050405020304" pitchFamily="18" charset="0"/>
              </a:rPr>
              <a:t>BHC</a:t>
            </a:r>
            <a:r>
              <a:rPr lang="ru-RU" altLang="ru-RU" i="1" dirty="0">
                <a:cs typeface="Times New Roman" panose="02020603050405020304" pitchFamily="18" charset="0"/>
              </a:rPr>
              <a:t>' </a:t>
            </a:r>
            <a:r>
              <a:rPr lang="ru-RU" altLang="ru-RU" dirty="0">
                <a:cs typeface="Times New Roman" panose="02020603050405020304" pitchFamily="18" charset="0"/>
              </a:rPr>
              <a:t>и </a:t>
            </a:r>
            <a:r>
              <a:rPr lang="en-US" altLang="ru-RU" i="1" dirty="0">
                <a:cs typeface="Times New Roman" panose="02020603050405020304" pitchFamily="18" charset="0"/>
              </a:rPr>
              <a:t>B</a:t>
            </a:r>
            <a:r>
              <a:rPr lang="ru-RU" altLang="ru-RU" i="1" dirty="0">
                <a:cs typeface="Times New Roman" panose="02020603050405020304" pitchFamily="18" charset="0"/>
              </a:rPr>
              <a:t>'</a:t>
            </a:r>
            <a:r>
              <a:rPr lang="en-US" altLang="ru-RU" i="1" dirty="0">
                <a:cs typeface="Times New Roman" panose="02020603050405020304" pitchFamily="18" charset="0"/>
              </a:rPr>
              <a:t>H</a:t>
            </a:r>
            <a:r>
              <a:rPr lang="ru-RU" altLang="ru-RU" i="1" dirty="0">
                <a:cs typeface="Times New Roman" panose="02020603050405020304" pitchFamily="18" charset="0"/>
              </a:rPr>
              <a:t>'</a:t>
            </a:r>
            <a:r>
              <a:rPr lang="en-US" altLang="ru-RU" i="1" dirty="0">
                <a:cs typeface="Times New Roman" panose="02020603050405020304" pitchFamily="18" charset="0"/>
              </a:rPr>
              <a:t>C</a:t>
            </a:r>
            <a:r>
              <a:rPr lang="ru-RU" altLang="ru-RU" i="1" dirty="0">
                <a:cs typeface="Times New Roman" panose="02020603050405020304" pitchFamily="18" charset="0"/>
              </a:rPr>
              <a:t>' </a:t>
            </a:r>
            <a:r>
              <a:rPr lang="ru-RU" altLang="ru-RU" dirty="0">
                <a:cs typeface="Times New Roman" panose="02020603050405020304" pitchFamily="18" charset="0"/>
              </a:rPr>
              <a:t>равны (по двум катетам), следовательно, имеет место равенство </a:t>
            </a:r>
            <a:r>
              <a:rPr lang="ru-RU" altLang="ru-RU" i="1" dirty="0">
                <a:cs typeface="Times New Roman" panose="02020603050405020304" pitchFamily="18" charset="0"/>
              </a:rPr>
              <a:t>С'В</a:t>
            </a:r>
            <a:r>
              <a:rPr lang="ru-RU" altLang="ru-RU" dirty="0">
                <a:cs typeface="Times New Roman" panose="02020603050405020304" pitchFamily="18" charset="0"/>
              </a:rPr>
              <a:t> = </a:t>
            </a:r>
            <a:r>
              <a:rPr lang="ru-RU" altLang="ru-RU" i="1" dirty="0">
                <a:cs typeface="Times New Roman" panose="02020603050405020304" pitchFamily="18" charset="0"/>
              </a:rPr>
              <a:t>С'В'</a:t>
            </a:r>
            <a:r>
              <a:rPr lang="ru-RU" altLang="ru-RU" dirty="0">
                <a:cs typeface="Times New Roman" panose="02020603050405020304" pitchFamily="18" charset="0"/>
              </a:rPr>
              <a:t>. Поэтому сумма </a:t>
            </a:r>
            <a:r>
              <a:rPr lang="ru-RU" altLang="ru-RU" i="1" dirty="0">
                <a:cs typeface="Times New Roman" panose="02020603050405020304" pitchFamily="18" charset="0"/>
              </a:rPr>
              <a:t>АС' + С'В</a:t>
            </a:r>
            <a:r>
              <a:rPr lang="ru-RU" altLang="ru-RU" dirty="0">
                <a:cs typeface="Times New Roman" panose="02020603050405020304" pitchFamily="18" charset="0"/>
              </a:rPr>
              <a:t> будет наименьшей тогда и только тогда, когда наименьшей будет равная ей сумма </a:t>
            </a:r>
            <a:r>
              <a:rPr lang="ru-RU" altLang="ru-RU" i="1" dirty="0">
                <a:cs typeface="Times New Roman" panose="02020603050405020304" pitchFamily="18" charset="0"/>
              </a:rPr>
              <a:t>АС' + С'В'</a:t>
            </a:r>
            <a:r>
              <a:rPr lang="ru-RU" altLang="ru-RU" dirty="0">
                <a:cs typeface="Times New Roman" panose="02020603050405020304" pitchFamily="18" charset="0"/>
              </a:rPr>
              <a:t>. Ясно, что последняя сумма является наименьшей в случае, если точки </a:t>
            </a:r>
            <a:r>
              <a:rPr lang="ru-RU" altLang="ru-RU" i="1" dirty="0">
                <a:cs typeface="Times New Roman" panose="02020603050405020304" pitchFamily="18" charset="0"/>
              </a:rPr>
              <a:t>А</a:t>
            </a:r>
            <a:r>
              <a:rPr lang="ru-RU" altLang="ru-RU" dirty="0">
                <a:cs typeface="Times New Roman" panose="02020603050405020304" pitchFamily="18" charset="0"/>
              </a:rPr>
              <a:t>,</a:t>
            </a:r>
            <a:r>
              <a:rPr lang="ru-RU" altLang="ru-RU" i="1" dirty="0">
                <a:cs typeface="Times New Roman" panose="02020603050405020304" pitchFamily="18" charset="0"/>
              </a:rPr>
              <a:t> В'</a:t>
            </a:r>
            <a:r>
              <a:rPr lang="ru-RU" altLang="ru-RU" dirty="0">
                <a:cs typeface="Times New Roman" panose="02020603050405020304" pitchFamily="18" charset="0"/>
              </a:rPr>
              <a:t>,</a:t>
            </a:r>
            <a:r>
              <a:rPr lang="ru-RU" altLang="ru-RU" i="1" dirty="0">
                <a:cs typeface="Times New Roman" panose="02020603050405020304" pitchFamily="18" charset="0"/>
              </a:rPr>
              <a:t> С'</a:t>
            </a:r>
            <a:r>
              <a:rPr lang="ru-RU" altLang="ru-RU" dirty="0">
                <a:cs typeface="Times New Roman" panose="02020603050405020304" pitchFamily="18" charset="0"/>
              </a:rPr>
              <a:t> лежат на одной прямой, т. е. искомая точка </a:t>
            </a:r>
            <a:r>
              <a:rPr lang="ru-RU" altLang="ru-RU" i="1" dirty="0">
                <a:cs typeface="Times New Roman" panose="02020603050405020304" pitchFamily="18" charset="0"/>
              </a:rPr>
              <a:t>С</a:t>
            </a:r>
            <a:r>
              <a:rPr lang="ru-RU" altLang="ru-RU" dirty="0">
                <a:cs typeface="Times New Roman" panose="02020603050405020304" pitchFamily="18" charset="0"/>
              </a:rPr>
              <a:t> является точкой пересечения отрезка </a:t>
            </a:r>
            <a:r>
              <a:rPr lang="ru-RU" altLang="ru-RU" i="1" dirty="0">
                <a:cs typeface="Times New Roman" panose="02020603050405020304" pitchFamily="18" charset="0"/>
              </a:rPr>
              <a:t>АВ'</a:t>
            </a:r>
            <a:r>
              <a:rPr lang="ru-RU" altLang="ru-RU" dirty="0">
                <a:cs typeface="Times New Roman" panose="02020603050405020304" pitchFamily="18" charset="0"/>
              </a:rPr>
              <a:t> с прямой </a:t>
            </a:r>
            <a:r>
              <a:rPr lang="ru-RU" altLang="ru-RU" i="1" dirty="0">
                <a:cs typeface="Times New Roman" panose="02020603050405020304" pitchFamily="18" charset="0"/>
              </a:rPr>
              <a:t>с</a:t>
            </a:r>
            <a:r>
              <a:rPr lang="ru-RU" altLang="ru-RU" dirty="0">
                <a:cs typeface="Times New Roman" panose="02020603050405020304" pitchFamily="18" charset="0"/>
              </a:rPr>
              <a:t>. </a:t>
            </a:r>
            <a:endParaRPr lang="en-US" altLang="ru-RU" dirty="0">
              <a:cs typeface="Times New Roman" panose="02020603050405020304" pitchFamily="18" charset="0"/>
            </a:endParaRPr>
          </a:p>
        </p:txBody>
      </p:sp>
      <p:pic>
        <p:nvPicPr>
          <p:cNvPr id="307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218" y="3501008"/>
            <a:ext cx="3528392" cy="298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069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0" y="90872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Используя то, что свет распространяется по кратчайшему пути, докажите, что при отражении света угол падения равен углу отражения.</a:t>
            </a:r>
            <a:endParaRPr lang="en-US" altLang="ru-RU" dirty="0">
              <a:cs typeface="Times New Roman" panose="02020603050405020304" pitchFamily="18" charset="0"/>
            </a:endParaRPr>
          </a:p>
        </p:txBody>
      </p:sp>
      <p:sp>
        <p:nvSpPr>
          <p:cNvPr id="5" name="Rectangle 2">
            <a:extLst>
              <a:ext uri="{FF2B5EF4-FFF2-40B4-BE49-F238E27FC236}">
                <a16:creationId xmlns:a16="http://schemas.microsoft.com/office/drawing/2014/main" id="{70900101-7159-4750-9C18-C179FAC8CF20}"/>
              </a:ext>
            </a:extLst>
          </p:cNvPr>
          <p:cNvSpPr txBox="1">
            <a:spLocks noChangeArrowheads="1"/>
          </p:cNvSpPr>
          <p:nvPr/>
        </p:nvSpPr>
        <p:spPr bwMode="auto">
          <a:xfrm>
            <a:off x="685800" y="300391"/>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2800" dirty="0">
                <a:solidFill>
                  <a:srgbClr val="FF3300"/>
                </a:solidFill>
              </a:rPr>
              <a:t>Отражение света</a:t>
            </a:r>
          </a:p>
        </p:txBody>
      </p:sp>
      <p:pic>
        <p:nvPicPr>
          <p:cNvPr id="4" name="Рисунок 3">
            <a:extLst>
              <a:ext uri="{FF2B5EF4-FFF2-40B4-BE49-F238E27FC236}">
                <a16:creationId xmlns:a16="http://schemas.microsoft.com/office/drawing/2014/main" id="{4A05C803-170E-46C0-8031-73BA161D45D1}"/>
              </a:ext>
            </a:extLst>
          </p:cNvPr>
          <p:cNvPicPr>
            <a:picLocks noChangeAspect="1"/>
          </p:cNvPicPr>
          <p:nvPr/>
        </p:nvPicPr>
        <p:blipFill>
          <a:blip r:embed="rId3"/>
          <a:stretch>
            <a:fillRect/>
          </a:stretch>
        </p:blipFill>
        <p:spPr>
          <a:xfrm>
            <a:off x="2195736" y="2348880"/>
            <a:ext cx="3784756" cy="3763701"/>
          </a:xfrm>
          <a:prstGeom prst="rect">
            <a:avLst/>
          </a:prstGeom>
        </p:spPr>
      </p:pic>
    </p:spTree>
    <p:extLst>
      <p:ext uri="{BB962C8B-B14F-4D97-AF65-F5344CB8AC3E}">
        <p14:creationId xmlns:p14="http://schemas.microsoft.com/office/powerpoint/2010/main" val="3672473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5"/>
          <p:cNvSpPr txBox="1">
            <a:spLocks noChangeArrowheads="1"/>
          </p:cNvSpPr>
          <p:nvPr/>
        </p:nvSpPr>
        <p:spPr bwMode="auto">
          <a:xfrm>
            <a:off x="4414" y="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a:t>
            </a:r>
            <a:r>
              <a:rPr lang="ru-RU" altLang="ru-RU" dirty="0">
                <a:solidFill>
                  <a:srgbClr val="FF0000"/>
                </a:solidFill>
              </a:rPr>
              <a:t>Решение. </a:t>
            </a:r>
            <a:r>
              <a:rPr lang="ru-RU" altLang="ru-RU" dirty="0"/>
              <a:t>Искомой точкой является точка </a:t>
            </a:r>
            <a:r>
              <a:rPr lang="en-US" altLang="ru-RU" i="1" dirty="0"/>
              <a:t>C</a:t>
            </a:r>
            <a:r>
              <a:rPr lang="ru-RU" altLang="ru-RU" dirty="0"/>
              <a:t>, найденная в задаче Герона.</a:t>
            </a:r>
            <a:r>
              <a:rPr lang="en-US" altLang="ru-RU" dirty="0"/>
              <a:t> </a:t>
            </a:r>
            <a:r>
              <a:rPr lang="ru-RU" altLang="ru-RU" dirty="0"/>
              <a:t>Для неё угол 1 равен углу 2 (как вертикальные углы), а угол 2 равен углу 3 (как соответствующие углы в равных треугольниках). Следовательно, угол 1 равен углу 3. Значит, угол падения равен углу отражения.</a:t>
            </a:r>
            <a:endParaRPr lang="en-US" altLang="ru-RU" dirty="0">
              <a:cs typeface="Times New Roman" panose="02020603050405020304" pitchFamily="18" charset="0"/>
            </a:endParaRPr>
          </a:p>
        </p:txBody>
      </p:sp>
      <p:pic>
        <p:nvPicPr>
          <p:cNvPr id="3" name="Рисунок 2">
            <a:extLst>
              <a:ext uri="{FF2B5EF4-FFF2-40B4-BE49-F238E27FC236}">
                <a16:creationId xmlns:a16="http://schemas.microsoft.com/office/drawing/2014/main" id="{8BA6F8C2-05CA-46BC-8C6A-97FE1F96FBBF}"/>
              </a:ext>
            </a:extLst>
          </p:cNvPr>
          <p:cNvPicPr>
            <a:picLocks noChangeAspect="1"/>
          </p:cNvPicPr>
          <p:nvPr/>
        </p:nvPicPr>
        <p:blipFill>
          <a:blip r:embed="rId3"/>
          <a:stretch>
            <a:fillRect/>
          </a:stretch>
        </p:blipFill>
        <p:spPr>
          <a:xfrm>
            <a:off x="2339752" y="2132856"/>
            <a:ext cx="3664048" cy="3643833"/>
          </a:xfrm>
          <a:prstGeom prst="rect">
            <a:avLst/>
          </a:prstGeom>
        </p:spPr>
      </p:pic>
    </p:spTree>
    <p:extLst>
      <p:ext uri="{BB962C8B-B14F-4D97-AF65-F5344CB8AC3E}">
        <p14:creationId xmlns:p14="http://schemas.microsoft.com/office/powerpoint/2010/main" val="8611178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0" y="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Постройте траекторию бильярдного шара </a:t>
            </a:r>
            <a:r>
              <a:rPr lang="en-US" altLang="ru-RU" sz="2800" i="1" dirty="0"/>
              <a:t>E</a:t>
            </a:r>
            <a:r>
              <a:rPr lang="ru-RU" altLang="ru-RU" sz="2800" dirty="0"/>
              <a:t>, при которой, отразившись от борта </a:t>
            </a:r>
            <a:r>
              <a:rPr lang="en-US" altLang="ru-RU" sz="2800" i="1" dirty="0"/>
              <a:t>AB</a:t>
            </a:r>
            <a:r>
              <a:rPr lang="en-US" altLang="ru-RU" sz="2800" dirty="0"/>
              <a:t>, </a:t>
            </a:r>
            <a:r>
              <a:rPr lang="ru-RU" altLang="ru-RU" sz="2800" dirty="0"/>
              <a:t>он попадает в лузу </a:t>
            </a:r>
            <a:r>
              <a:rPr lang="en-US" altLang="ru-RU" sz="2800" i="1" dirty="0"/>
              <a:t>D</a:t>
            </a:r>
            <a:r>
              <a:rPr lang="en-US" altLang="ru-RU" sz="2800" dirty="0"/>
              <a:t>.</a:t>
            </a:r>
            <a:endParaRPr lang="en-US" altLang="ru-RU" sz="2800" dirty="0">
              <a:cs typeface="Times New Roman" panose="02020603050405020304" pitchFamily="18" charset="0"/>
            </a:endParaRPr>
          </a:p>
        </p:txBody>
      </p:sp>
      <p:pic>
        <p:nvPicPr>
          <p:cNvPr id="4" name="Рисунок 3">
            <a:extLst>
              <a:ext uri="{FF2B5EF4-FFF2-40B4-BE49-F238E27FC236}">
                <a16:creationId xmlns:a16="http://schemas.microsoft.com/office/drawing/2014/main" id="{0187AC7A-3607-43B2-8C93-0253FC588075}"/>
              </a:ext>
            </a:extLst>
          </p:cNvPr>
          <p:cNvPicPr>
            <a:picLocks noChangeAspect="1"/>
          </p:cNvPicPr>
          <p:nvPr/>
        </p:nvPicPr>
        <p:blipFill>
          <a:blip r:embed="rId3"/>
          <a:stretch>
            <a:fillRect/>
          </a:stretch>
        </p:blipFill>
        <p:spPr>
          <a:xfrm>
            <a:off x="1979712" y="954107"/>
            <a:ext cx="4176464" cy="3339078"/>
          </a:xfrm>
          <a:prstGeom prst="rect">
            <a:avLst/>
          </a:prstGeom>
        </p:spPr>
      </p:pic>
      <p:grpSp>
        <p:nvGrpSpPr>
          <p:cNvPr id="8" name="Группа 7">
            <a:extLst>
              <a:ext uri="{FF2B5EF4-FFF2-40B4-BE49-F238E27FC236}">
                <a16:creationId xmlns:a16="http://schemas.microsoft.com/office/drawing/2014/main" id="{8530D67D-31D3-49A4-BFF1-FC9CA4A0E5CB}"/>
              </a:ext>
            </a:extLst>
          </p:cNvPr>
          <p:cNvGrpSpPr/>
          <p:nvPr/>
        </p:nvGrpSpPr>
        <p:grpSpPr>
          <a:xfrm>
            <a:off x="107504" y="954107"/>
            <a:ext cx="6112178" cy="5067181"/>
            <a:chOff x="107504" y="954107"/>
            <a:chExt cx="6112178" cy="5067181"/>
          </a:xfrm>
        </p:grpSpPr>
        <p:pic>
          <p:nvPicPr>
            <p:cNvPr id="6" name="Рисунок 5">
              <a:extLst>
                <a:ext uri="{FF2B5EF4-FFF2-40B4-BE49-F238E27FC236}">
                  <a16:creationId xmlns:a16="http://schemas.microsoft.com/office/drawing/2014/main" id="{D8A2E367-DF42-4933-96F9-A5899CE381FB}"/>
                </a:ext>
              </a:extLst>
            </p:cNvPr>
            <p:cNvPicPr>
              <a:picLocks noChangeAspect="1"/>
            </p:cNvPicPr>
            <p:nvPr/>
          </p:nvPicPr>
          <p:blipFill>
            <a:blip r:embed="rId4"/>
            <a:stretch>
              <a:fillRect/>
            </a:stretch>
          </p:blipFill>
          <p:spPr>
            <a:xfrm>
              <a:off x="1953970" y="954107"/>
              <a:ext cx="4265712" cy="5067181"/>
            </a:xfrm>
            <a:prstGeom prst="rect">
              <a:avLst/>
            </a:prstGeom>
          </p:spPr>
        </p:pic>
        <p:sp>
          <p:nvSpPr>
            <p:cNvPr id="7" name="TextBox 6">
              <a:extLst>
                <a:ext uri="{FF2B5EF4-FFF2-40B4-BE49-F238E27FC236}">
                  <a16:creationId xmlns:a16="http://schemas.microsoft.com/office/drawing/2014/main" id="{BFCEBBF3-5835-48C8-8318-FB241E67BA2A}"/>
                </a:ext>
              </a:extLst>
            </p:cNvPr>
            <p:cNvSpPr txBox="1"/>
            <p:nvPr/>
          </p:nvSpPr>
          <p:spPr>
            <a:xfrm>
              <a:off x="107504" y="5157192"/>
              <a:ext cx="1656184" cy="461665"/>
            </a:xfrm>
            <a:prstGeom prst="rect">
              <a:avLst/>
            </a:prstGeom>
            <a:noFill/>
          </p:spPr>
          <p:txBody>
            <a:bodyPr wrap="square" rtlCol="0">
              <a:spAutoFit/>
            </a:bodyPr>
            <a:lstStyle/>
            <a:p>
              <a:r>
                <a:rPr lang="ru-RU" dirty="0">
                  <a:solidFill>
                    <a:srgbClr val="FF0000"/>
                  </a:solidFill>
                </a:rPr>
                <a:t>Ответ.</a:t>
              </a:r>
            </a:p>
          </p:txBody>
        </p:sp>
      </p:grpSp>
    </p:spTree>
    <p:extLst>
      <p:ext uri="{BB962C8B-B14F-4D97-AF65-F5344CB8AC3E}">
        <p14:creationId xmlns:p14="http://schemas.microsoft.com/office/powerpoint/2010/main" val="15946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457200"/>
          </a:xfrm>
        </p:spPr>
        <p:txBody>
          <a:bodyPr/>
          <a:lstStyle/>
          <a:p>
            <a:pPr eaLnBrk="1" hangingPunct="1"/>
            <a:r>
              <a:rPr lang="ru-RU" altLang="ru-RU" sz="3600" dirty="0">
                <a:solidFill>
                  <a:srgbClr val="FF3300"/>
                </a:solidFill>
              </a:rPr>
              <a:t>Остановка автобуса 2</a:t>
            </a:r>
          </a:p>
        </p:txBody>
      </p:sp>
      <p:sp>
        <p:nvSpPr>
          <p:cNvPr id="5123" name="Text Box 3"/>
          <p:cNvSpPr txBox="1">
            <a:spLocks noChangeArrowheads="1"/>
          </p:cNvSpPr>
          <p:nvPr/>
        </p:nvSpPr>
        <p:spPr bwMode="auto">
          <a:xfrm>
            <a:off x="0" y="550806"/>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Населенные пункты </a:t>
            </a:r>
            <a:r>
              <a:rPr lang="en-US" altLang="ru-RU" i="1" dirty="0"/>
              <a:t>A </a:t>
            </a:r>
            <a:r>
              <a:rPr lang="ru-RU" altLang="ru-RU" dirty="0"/>
              <a:t>и </a:t>
            </a:r>
            <a:r>
              <a:rPr lang="en-US" altLang="ru-RU" i="1" dirty="0"/>
              <a:t>B</a:t>
            </a:r>
            <a:r>
              <a:rPr lang="ru-RU" altLang="ru-RU" dirty="0"/>
              <a:t> расположены по одну сторону от шоссе </a:t>
            </a:r>
            <a:r>
              <a:rPr lang="en-US" altLang="ru-RU" i="1" dirty="0"/>
              <a:t>c</a:t>
            </a:r>
            <a:r>
              <a:rPr lang="ru-RU" altLang="ru-RU" dirty="0"/>
              <a:t>. Требуется построить автобусную остановку и проложить от нее дорожки до населенных пунктов так, чтобы суммарная длина дорожек была наименьшей. </a:t>
            </a:r>
            <a:endParaRPr lang="en-US" altLang="ru-RU" dirty="0">
              <a:cs typeface="Times New Roman" panose="02020603050405020304" pitchFamily="18" charset="0"/>
            </a:endParaRPr>
          </a:p>
        </p:txBody>
      </p:sp>
      <p:pic>
        <p:nvPicPr>
          <p:cNvPr id="51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580481"/>
            <a:ext cx="3078163"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17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2E8C3206-BA26-4AFA-827D-56F1F8C3AF5B}"/>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Сколько зубцов имеет колесо зубчатой передачи, если дуга окружности этого колеса, заключенная между двумя соседними зубцами, равна 12</a:t>
            </a:r>
            <a:r>
              <a:rPr lang="ru-RU" altLang="ru-RU" baseline="30000">
                <a:cs typeface="Times New Roman" panose="02020603050405020304" pitchFamily="18" charset="0"/>
              </a:rPr>
              <a:t>о</a:t>
            </a:r>
            <a:r>
              <a:rPr lang="ru-RU" altLang="ru-RU">
                <a:cs typeface="Times New Roman" panose="02020603050405020304" pitchFamily="18" charset="0"/>
              </a:rPr>
              <a:t>. </a:t>
            </a:r>
          </a:p>
        </p:txBody>
      </p:sp>
      <p:sp>
        <p:nvSpPr>
          <p:cNvPr id="46083" name="Text Box 3">
            <a:extLst>
              <a:ext uri="{FF2B5EF4-FFF2-40B4-BE49-F238E27FC236}">
                <a16:creationId xmlns:a16="http://schemas.microsoft.com/office/drawing/2014/main" id="{D08B79E6-3545-4274-A1CF-9B5D48532A91}"/>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30.</a:t>
            </a:r>
          </a:p>
        </p:txBody>
      </p:sp>
      <p:pic>
        <p:nvPicPr>
          <p:cNvPr id="46085" name="Picture 5">
            <a:extLst>
              <a:ext uri="{FF2B5EF4-FFF2-40B4-BE49-F238E27FC236}">
                <a16:creationId xmlns:a16="http://schemas.microsoft.com/office/drawing/2014/main" id="{863D7DB7-7112-4C59-9D86-CA39912D6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81200"/>
            <a:ext cx="20526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wipe(up)">
                                      <p:cBhvr>
                                        <p:cTn id="7"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Пусть точки </a:t>
            </a:r>
            <a:r>
              <a:rPr lang="en-US" altLang="ru-RU" i="1" dirty="0"/>
              <a:t>A </a:t>
            </a:r>
            <a:r>
              <a:rPr lang="ru-RU" altLang="ru-RU" dirty="0"/>
              <a:t>и </a:t>
            </a:r>
            <a:r>
              <a:rPr lang="en-US" altLang="ru-RU" i="1" dirty="0"/>
              <a:t>B </a:t>
            </a:r>
            <a:r>
              <a:rPr lang="ru-RU" altLang="ru-RU" dirty="0"/>
              <a:t>расположены по одну сторону от прямой. Будем искать положение точки </a:t>
            </a:r>
            <a:r>
              <a:rPr lang="en-US" altLang="ru-RU" i="1" dirty="0"/>
              <a:t>D </a:t>
            </a:r>
            <a:r>
              <a:rPr lang="ru-RU" altLang="ru-RU" dirty="0"/>
              <a:t>и основания перпендикуляра </a:t>
            </a:r>
            <a:r>
              <a:rPr lang="en-US" altLang="ru-RU" i="1" dirty="0"/>
              <a:t>C</a:t>
            </a:r>
            <a:r>
              <a:rPr lang="en-US" altLang="ru-RU" dirty="0"/>
              <a:t>,</a:t>
            </a:r>
            <a:r>
              <a:rPr lang="en-US" altLang="ru-RU" i="1" dirty="0"/>
              <a:t> </a:t>
            </a:r>
            <a:r>
              <a:rPr lang="ru-RU" altLang="ru-RU" dirty="0"/>
              <a:t>опущенного из этой точки на данную прямую, такие, что суммарная длина отрезков </a:t>
            </a:r>
            <a:r>
              <a:rPr lang="en-US" altLang="ru-RU" i="1" dirty="0"/>
              <a:t>AD</a:t>
            </a:r>
            <a:r>
              <a:rPr lang="en-US" altLang="ru-RU" dirty="0"/>
              <a:t>, </a:t>
            </a:r>
            <a:r>
              <a:rPr lang="en-US" altLang="ru-RU" i="1" dirty="0"/>
              <a:t>BD</a:t>
            </a:r>
            <a:r>
              <a:rPr lang="en-US" altLang="ru-RU" dirty="0"/>
              <a:t>, </a:t>
            </a:r>
            <a:r>
              <a:rPr lang="en-US" altLang="ru-RU" i="1" dirty="0"/>
              <a:t>CD</a:t>
            </a:r>
            <a:r>
              <a:rPr lang="en-US" altLang="ru-RU" dirty="0"/>
              <a:t> </a:t>
            </a:r>
            <a:r>
              <a:rPr lang="ru-RU" altLang="ru-RU" dirty="0"/>
              <a:t>была наименьшей.</a:t>
            </a:r>
            <a:endParaRPr lang="en-US" altLang="ru-RU" dirty="0">
              <a:cs typeface="Times New Roman" panose="02020603050405020304" pitchFamily="18" charset="0"/>
            </a:endParaRPr>
          </a:p>
        </p:txBody>
      </p:sp>
      <p:pic>
        <p:nvPicPr>
          <p:cNvPr id="6" name="Рисунок 5">
            <a:extLst>
              <a:ext uri="{FF2B5EF4-FFF2-40B4-BE49-F238E27FC236}">
                <a16:creationId xmlns:a16="http://schemas.microsoft.com/office/drawing/2014/main" id="{E0507159-3B4C-440B-9B99-3A7B25DC3A97}"/>
              </a:ext>
            </a:extLst>
          </p:cNvPr>
          <p:cNvPicPr>
            <a:picLocks noChangeAspect="1"/>
          </p:cNvPicPr>
          <p:nvPr/>
        </p:nvPicPr>
        <p:blipFill>
          <a:blip r:embed="rId3"/>
          <a:stretch>
            <a:fillRect/>
          </a:stretch>
        </p:blipFill>
        <p:spPr>
          <a:xfrm>
            <a:off x="323528" y="2164523"/>
            <a:ext cx="3297647" cy="3689800"/>
          </a:xfrm>
          <a:prstGeom prst="rect">
            <a:avLst/>
          </a:prstGeom>
        </p:spPr>
      </p:pic>
      <p:grpSp>
        <p:nvGrpSpPr>
          <p:cNvPr id="7" name="Группа 6">
            <a:extLst>
              <a:ext uri="{FF2B5EF4-FFF2-40B4-BE49-F238E27FC236}">
                <a16:creationId xmlns:a16="http://schemas.microsoft.com/office/drawing/2014/main" id="{A9EA6220-EA54-4B6E-8BA9-08ADBA346493}"/>
              </a:ext>
            </a:extLst>
          </p:cNvPr>
          <p:cNvGrpSpPr/>
          <p:nvPr/>
        </p:nvGrpSpPr>
        <p:grpSpPr>
          <a:xfrm>
            <a:off x="286065" y="1589819"/>
            <a:ext cx="8857935" cy="4524315"/>
            <a:chOff x="286065" y="1589819"/>
            <a:chExt cx="8857935" cy="4524315"/>
          </a:xfrm>
        </p:grpSpPr>
        <p:pic>
          <p:nvPicPr>
            <p:cNvPr id="12" name="Рисунок 11">
              <a:extLst>
                <a:ext uri="{FF2B5EF4-FFF2-40B4-BE49-F238E27FC236}">
                  <a16:creationId xmlns:a16="http://schemas.microsoft.com/office/drawing/2014/main" id="{7E02EFF1-BCE4-43E6-9744-567414964231}"/>
                </a:ext>
              </a:extLst>
            </p:cNvPr>
            <p:cNvPicPr>
              <a:picLocks noChangeAspect="1"/>
            </p:cNvPicPr>
            <p:nvPr/>
          </p:nvPicPr>
          <p:blipFill>
            <a:blip r:embed="rId4"/>
            <a:stretch>
              <a:fillRect/>
            </a:stretch>
          </p:blipFill>
          <p:spPr>
            <a:xfrm>
              <a:off x="286065" y="2132856"/>
              <a:ext cx="3335110" cy="3753135"/>
            </a:xfrm>
            <a:prstGeom prst="rect">
              <a:avLst/>
            </a:prstGeom>
          </p:spPr>
        </p:pic>
        <p:sp>
          <p:nvSpPr>
            <p:cNvPr id="13" name="Text Box 3">
              <a:extLst>
                <a:ext uri="{FF2B5EF4-FFF2-40B4-BE49-F238E27FC236}">
                  <a16:creationId xmlns:a16="http://schemas.microsoft.com/office/drawing/2014/main" id="{928A4E1C-CF0F-4B03-9F15-C50ED41CA64B}"/>
                </a:ext>
              </a:extLst>
            </p:cNvPr>
            <p:cNvSpPr txBox="1">
              <a:spLocks noChangeArrowheads="1"/>
            </p:cNvSpPr>
            <p:nvPr/>
          </p:nvSpPr>
          <p:spPr bwMode="auto">
            <a:xfrm>
              <a:off x="3779912" y="1589819"/>
              <a:ext cx="53640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Пусть </a:t>
              </a:r>
              <a:r>
                <a:rPr lang="en-US" altLang="ru-RU" i="1" dirty="0"/>
                <a:t>D </a:t>
              </a:r>
              <a:r>
                <a:rPr lang="ru-RU" altLang="ru-RU" dirty="0"/>
                <a:t>– какая-нибудь точка. Повернём отрезки </a:t>
              </a:r>
              <a:r>
                <a:rPr lang="en-US" altLang="ru-RU" i="1" dirty="0"/>
                <a:t>AD</a:t>
              </a:r>
              <a:r>
                <a:rPr lang="en-US" altLang="ru-RU" dirty="0"/>
                <a:t>, </a:t>
              </a:r>
              <a:r>
                <a:rPr lang="en-US" altLang="ru-RU" i="1" dirty="0"/>
                <a:t>BD</a:t>
              </a:r>
              <a:r>
                <a:rPr lang="en-US" altLang="ru-RU" dirty="0"/>
                <a:t> </a:t>
              </a:r>
              <a:r>
                <a:rPr lang="ru-RU" altLang="ru-RU" dirty="0"/>
                <a:t>и </a:t>
              </a:r>
              <a:r>
                <a:rPr lang="en-US" altLang="ru-RU" i="1" dirty="0"/>
                <a:t>CD</a:t>
              </a:r>
              <a:r>
                <a:rPr lang="ru-RU" altLang="ru-RU" dirty="0"/>
                <a:t> вокруг точки </a:t>
              </a:r>
              <a:r>
                <a:rPr lang="en-US" altLang="ru-RU" i="1" dirty="0"/>
                <a:t>A</a:t>
              </a:r>
              <a:r>
                <a:rPr lang="ru-RU" altLang="ru-RU" dirty="0"/>
                <a:t> на угол 60</a:t>
              </a:r>
              <a:r>
                <a:rPr lang="ru-RU" altLang="ru-RU" baseline="30000" dirty="0"/>
                <a:t>о</a:t>
              </a:r>
              <a:r>
                <a:rPr lang="ru-RU" altLang="ru-RU" dirty="0"/>
                <a:t> против часовой стрелки. Точка </a:t>
              </a:r>
              <a:r>
                <a:rPr lang="en-US" altLang="ru-RU" i="1" dirty="0"/>
                <a:t>A </a:t>
              </a:r>
              <a:r>
                <a:rPr lang="ru-RU" altLang="ru-RU" dirty="0"/>
                <a:t>останется на месте, точка </a:t>
              </a:r>
              <a:r>
                <a:rPr lang="en-US" altLang="ru-RU" i="1" dirty="0"/>
                <a:t>B </a:t>
              </a:r>
              <a:r>
                <a:rPr lang="ru-RU" altLang="ru-RU" dirty="0"/>
                <a:t>перейдёт в точку </a:t>
              </a:r>
              <a:r>
                <a:rPr lang="en-US" altLang="ru-RU" i="1" dirty="0"/>
                <a:t>B’</a:t>
              </a:r>
              <a:r>
                <a:rPr lang="en-US" altLang="ru-RU" dirty="0"/>
                <a:t>, </a:t>
              </a:r>
              <a:r>
                <a:rPr lang="ru-RU" altLang="ru-RU" dirty="0"/>
                <a:t>точка </a:t>
              </a:r>
              <a:r>
                <a:rPr lang="en-US" altLang="ru-RU" i="1" dirty="0"/>
                <a:t>C </a:t>
              </a:r>
              <a:r>
                <a:rPr lang="ru-RU" altLang="ru-RU" dirty="0"/>
                <a:t>– в точку </a:t>
              </a:r>
              <a:r>
                <a:rPr lang="en-US" altLang="ru-RU" i="1" dirty="0"/>
                <a:t>C’ </a:t>
              </a:r>
              <a:r>
                <a:rPr lang="ru-RU" altLang="ru-RU" dirty="0"/>
                <a:t>, точка </a:t>
              </a:r>
              <a:r>
                <a:rPr lang="en-US" altLang="ru-RU" i="1" dirty="0"/>
                <a:t>D </a:t>
              </a:r>
              <a:r>
                <a:rPr lang="ru-RU" altLang="ru-RU" dirty="0"/>
                <a:t>– в точку </a:t>
              </a:r>
              <a:r>
                <a:rPr lang="en-US" altLang="ru-RU" i="1" dirty="0"/>
                <a:t>D’</a:t>
              </a:r>
              <a:r>
                <a:rPr lang="en-US" altLang="ru-RU" dirty="0"/>
                <a:t>. </a:t>
              </a:r>
              <a:r>
                <a:rPr lang="ru-RU" altLang="ru-RU" dirty="0"/>
                <a:t>При этом, </a:t>
              </a:r>
              <a:r>
                <a:rPr lang="en-US" altLang="ru-RU" i="1" dirty="0"/>
                <a:t>AD</a:t>
              </a:r>
              <a:r>
                <a:rPr lang="ru-RU" altLang="ru-RU" i="1" dirty="0"/>
                <a:t> +</a:t>
              </a:r>
              <a:r>
                <a:rPr lang="en-US" altLang="ru-RU" dirty="0"/>
                <a:t> </a:t>
              </a:r>
              <a:r>
                <a:rPr lang="en-US" altLang="ru-RU" i="1" dirty="0"/>
                <a:t>BD</a:t>
              </a:r>
              <a:r>
                <a:rPr lang="ru-RU" altLang="ru-RU" i="1" dirty="0"/>
                <a:t> +</a:t>
              </a:r>
              <a:r>
                <a:rPr lang="en-US" altLang="ru-RU" dirty="0"/>
                <a:t> </a:t>
              </a:r>
              <a:r>
                <a:rPr lang="en-US" altLang="ru-RU" i="1" dirty="0"/>
                <a:t>CD</a:t>
              </a:r>
              <a:r>
                <a:rPr lang="en-US" altLang="ru-RU" dirty="0"/>
                <a:t> </a:t>
              </a:r>
              <a:r>
                <a:rPr lang="ru-RU" altLang="ru-RU" dirty="0"/>
                <a:t>= </a:t>
              </a:r>
              <a:r>
                <a:rPr lang="en-US" altLang="ru-RU" i="1" dirty="0"/>
                <a:t>B’D’ + D’D + DC</a:t>
              </a:r>
              <a:r>
                <a:rPr lang="en-US" altLang="ru-RU" dirty="0"/>
                <a:t>. </a:t>
              </a:r>
              <a:r>
                <a:rPr lang="ru-RU" altLang="ru-RU" dirty="0"/>
                <a:t>Последняя сумма будет наименьшей, если точки </a:t>
              </a:r>
              <a:r>
                <a:rPr lang="en-US" altLang="ru-RU" i="1" dirty="0"/>
                <a:t>B’</a:t>
              </a:r>
              <a:r>
                <a:rPr lang="en-US" altLang="ru-RU" dirty="0"/>
                <a:t>, </a:t>
              </a:r>
              <a:r>
                <a:rPr lang="en-US" altLang="ru-RU" i="1" dirty="0"/>
                <a:t>D’</a:t>
              </a:r>
              <a:r>
                <a:rPr lang="en-US" altLang="ru-RU" dirty="0"/>
                <a:t>, </a:t>
              </a:r>
              <a:r>
                <a:rPr lang="en-US" altLang="ru-RU" i="1" dirty="0"/>
                <a:t>D</a:t>
              </a:r>
              <a:r>
                <a:rPr lang="en-US" altLang="ru-RU" dirty="0"/>
                <a:t>, </a:t>
              </a:r>
              <a:r>
                <a:rPr lang="en-US" altLang="ru-RU" i="1" dirty="0"/>
                <a:t>C</a:t>
              </a:r>
              <a:r>
                <a:rPr lang="en-US" altLang="ru-RU" dirty="0"/>
                <a:t> </a:t>
              </a:r>
              <a:r>
                <a:rPr lang="ru-RU" altLang="ru-RU" dirty="0"/>
                <a:t>принадлежат одной прямой. Это выполняется, если углы </a:t>
              </a:r>
              <a:r>
                <a:rPr lang="en-US" altLang="ru-RU" i="1" dirty="0"/>
                <a:t>ADC </a:t>
              </a:r>
              <a:r>
                <a:rPr lang="ru-RU" altLang="ru-RU" dirty="0"/>
                <a:t>и </a:t>
              </a:r>
              <a:r>
                <a:rPr lang="en-US" altLang="ru-RU" i="1" dirty="0"/>
                <a:t>BDC </a:t>
              </a:r>
              <a:r>
                <a:rPr lang="ru-RU" altLang="ru-RU" dirty="0"/>
                <a:t>равны 120</a:t>
              </a:r>
              <a:r>
                <a:rPr lang="ru-RU" altLang="ru-RU" baseline="30000" dirty="0"/>
                <a:t>о</a:t>
              </a:r>
              <a:r>
                <a:rPr lang="ru-RU" altLang="ru-RU" dirty="0"/>
                <a:t>.</a:t>
              </a:r>
              <a:endParaRPr lang="en-US" altLang="ru-RU" i="1" dirty="0">
                <a:cs typeface="Times New Roman" panose="02020603050405020304" pitchFamily="18" charset="0"/>
              </a:endParaRPr>
            </a:p>
          </p:txBody>
        </p:sp>
      </p:grpSp>
    </p:spTree>
    <p:extLst>
      <p:ext uri="{BB962C8B-B14F-4D97-AF65-F5344CB8AC3E}">
        <p14:creationId xmlns:p14="http://schemas.microsoft.com/office/powerpoint/2010/main" val="68212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685800" y="152400"/>
            <a:ext cx="7772400" cy="457200"/>
          </a:xfrm>
        </p:spPr>
        <p:txBody>
          <a:bodyPr/>
          <a:lstStyle/>
          <a:p>
            <a:r>
              <a:rPr lang="ru-RU" sz="3200" dirty="0">
                <a:solidFill>
                  <a:srgbClr val="FF3300"/>
                </a:solidFill>
              </a:rPr>
              <a:t>Задача о мосте</a:t>
            </a:r>
          </a:p>
        </p:txBody>
      </p:sp>
      <p:sp>
        <p:nvSpPr>
          <p:cNvPr id="370691" name="Text Box 3"/>
          <p:cNvSpPr txBox="1">
            <a:spLocks noChangeArrowheads="1"/>
          </p:cNvSpPr>
          <p:nvPr/>
        </p:nvSpPr>
        <p:spPr bwMode="auto">
          <a:xfrm>
            <a:off x="0" y="609600"/>
            <a:ext cx="9144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cs typeface="Times New Roman" charset="0"/>
              </a:rPr>
              <a:t>	Населённые пункты </a:t>
            </a:r>
            <a:r>
              <a:rPr lang="ru-RU" sz="2800" i="1" dirty="0">
                <a:cs typeface="Times New Roman" charset="0"/>
              </a:rPr>
              <a:t>A </a:t>
            </a:r>
            <a:r>
              <a:rPr lang="ru-RU" sz="2800" dirty="0">
                <a:cs typeface="Times New Roman" charset="0"/>
              </a:rPr>
              <a:t>и </a:t>
            </a:r>
            <a:r>
              <a:rPr lang="ru-RU" sz="2800" i="1" dirty="0">
                <a:cs typeface="Times New Roman" charset="0"/>
              </a:rPr>
              <a:t>B</a:t>
            </a:r>
            <a:r>
              <a:rPr lang="ru-RU" sz="2800" dirty="0">
                <a:cs typeface="Times New Roman" charset="0"/>
              </a:rPr>
              <a:t> расположены на противоположных берегах реки. В каком месте реки следует построить мост </a:t>
            </a:r>
            <a:r>
              <a:rPr lang="ru-RU" sz="2800" i="1" dirty="0">
                <a:cs typeface="Times New Roman" charset="0"/>
              </a:rPr>
              <a:t>CD </a:t>
            </a:r>
            <a:r>
              <a:rPr lang="ru-RU" sz="2800" dirty="0">
                <a:cs typeface="Times New Roman" charset="0"/>
              </a:rPr>
              <a:t>и проложить дороги </a:t>
            </a:r>
            <a:r>
              <a:rPr lang="ru-RU" sz="2800" i="1" dirty="0">
                <a:cs typeface="Times New Roman" charset="0"/>
              </a:rPr>
              <a:t>AC </a:t>
            </a:r>
            <a:r>
              <a:rPr lang="ru-RU" sz="2800" dirty="0">
                <a:cs typeface="Times New Roman" charset="0"/>
              </a:rPr>
              <a:t>и </a:t>
            </a:r>
            <a:r>
              <a:rPr lang="ru-RU" sz="2800" i="1" dirty="0">
                <a:cs typeface="Times New Roman" charset="0"/>
              </a:rPr>
              <a:t>BD</a:t>
            </a:r>
            <a:r>
              <a:rPr lang="ru-RU" sz="2800" dirty="0">
                <a:cs typeface="Times New Roman" charset="0"/>
              </a:rPr>
              <a:t>, чтобы путь </a:t>
            </a:r>
            <a:r>
              <a:rPr lang="ru-RU" sz="2800" i="1" dirty="0">
                <a:cs typeface="Times New Roman" charset="0"/>
              </a:rPr>
              <a:t>AC + CD + DB</a:t>
            </a:r>
            <a:r>
              <a:rPr lang="ru-RU" sz="2800" dirty="0">
                <a:cs typeface="Times New Roman" charset="0"/>
              </a:rPr>
              <a:t> имел наименьшую длину? (Берега </a:t>
            </a:r>
            <a:r>
              <a:rPr lang="ru-RU" sz="2800" i="1" dirty="0">
                <a:cs typeface="Times New Roman" charset="0"/>
              </a:rPr>
              <a:t>c</a:t>
            </a:r>
            <a:r>
              <a:rPr lang="ru-RU" sz="2800" dirty="0">
                <a:cs typeface="Times New Roman" charset="0"/>
              </a:rPr>
              <a:t>, </a:t>
            </a:r>
            <a:r>
              <a:rPr lang="ru-RU" sz="2800" i="1" dirty="0">
                <a:cs typeface="Times New Roman" charset="0"/>
              </a:rPr>
              <a:t>d</a:t>
            </a:r>
            <a:r>
              <a:rPr lang="ru-RU" sz="2800" dirty="0">
                <a:cs typeface="Times New Roman" charset="0"/>
              </a:rPr>
              <a:t> реки предполагаются параллельными, а мост строится перпендикулярно этим берегам). </a:t>
            </a:r>
            <a:endParaRPr lang="en-US" sz="2800" dirty="0">
              <a:cs typeface="Times New Roman" charset="0"/>
            </a:endParaRPr>
          </a:p>
        </p:txBody>
      </p:sp>
      <p:pic>
        <p:nvPicPr>
          <p:cNvPr id="7" name="Рисунок 6">
            <a:extLst>
              <a:ext uri="{FF2B5EF4-FFF2-40B4-BE49-F238E27FC236}">
                <a16:creationId xmlns:a16="http://schemas.microsoft.com/office/drawing/2014/main" id="{8D443D18-7CBA-493B-97BB-AF5B74B80ACD}"/>
              </a:ext>
            </a:extLst>
          </p:cNvPr>
          <p:cNvPicPr>
            <a:picLocks noChangeAspect="1"/>
          </p:cNvPicPr>
          <p:nvPr/>
        </p:nvPicPr>
        <p:blipFill>
          <a:blip r:embed="rId3"/>
          <a:stretch>
            <a:fillRect/>
          </a:stretch>
        </p:blipFill>
        <p:spPr>
          <a:xfrm>
            <a:off x="2843808" y="3445349"/>
            <a:ext cx="2924583" cy="2600688"/>
          </a:xfrm>
          <a:prstGeom prst="rect">
            <a:avLst/>
          </a:prstGeom>
        </p:spPr>
      </p:pic>
    </p:spTree>
    <p:extLst>
      <p:ext uri="{BB962C8B-B14F-4D97-AF65-F5344CB8AC3E}">
        <p14:creationId xmlns:p14="http://schemas.microsoft.com/office/powerpoint/2010/main" val="18259981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4" name="Text Box 6"/>
          <p:cNvSpPr txBox="1">
            <a:spLocks noChangeArrowheads="1"/>
          </p:cNvSpPr>
          <p:nvPr/>
        </p:nvSpPr>
        <p:spPr bwMode="auto">
          <a:xfrm>
            <a:off x="0" y="0"/>
            <a:ext cx="9144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3300"/>
                </a:solidFill>
              </a:rPr>
              <a:t>	</a:t>
            </a:r>
            <a:r>
              <a:rPr lang="ru-RU" sz="2000" dirty="0">
                <a:solidFill>
                  <a:srgbClr val="FF3300"/>
                </a:solidFill>
              </a:rPr>
              <a:t>Решение. </a:t>
            </a:r>
            <a:r>
              <a:rPr lang="ru-RU" sz="2000" dirty="0"/>
              <a:t>Через точку </a:t>
            </a:r>
            <a:r>
              <a:rPr lang="en-US" sz="2000" i="1" dirty="0"/>
              <a:t>A </a:t>
            </a:r>
            <a:r>
              <a:rPr lang="ru-RU" sz="2000" dirty="0"/>
              <a:t>проведём прямую, перпендикулярную прямой </a:t>
            </a:r>
            <a:r>
              <a:rPr lang="en-US" sz="2000" i="1" dirty="0"/>
              <a:t>c</a:t>
            </a:r>
            <a:r>
              <a:rPr lang="ru-RU" sz="2000" dirty="0"/>
              <a:t>, и отложим на ней отрезок </a:t>
            </a:r>
            <a:r>
              <a:rPr lang="en-US" sz="2000" i="1" dirty="0"/>
              <a:t>AA’</a:t>
            </a:r>
            <a:r>
              <a:rPr lang="ru-RU" sz="2000" dirty="0"/>
              <a:t>, равный ширине реки. Обозначим </a:t>
            </a:r>
            <a:r>
              <a:rPr lang="en-US" sz="2000" i="1" dirty="0"/>
              <a:t>D </a:t>
            </a:r>
            <a:r>
              <a:rPr lang="ru-RU" sz="2000" dirty="0"/>
              <a:t>точку пересечения отрезка </a:t>
            </a:r>
            <a:r>
              <a:rPr lang="en-US" sz="2000" i="1" dirty="0"/>
              <a:t>A’B </a:t>
            </a:r>
            <a:r>
              <a:rPr lang="ru-RU" sz="2000" dirty="0"/>
              <a:t>и прямой </a:t>
            </a:r>
            <a:r>
              <a:rPr lang="en-US" sz="2000" i="1" dirty="0"/>
              <a:t>d</a:t>
            </a:r>
            <a:r>
              <a:rPr lang="ru-RU" sz="2000" dirty="0"/>
              <a:t>. Через точку </a:t>
            </a:r>
            <a:r>
              <a:rPr lang="en-US" sz="2000" i="1" dirty="0"/>
              <a:t>D </a:t>
            </a:r>
            <a:r>
              <a:rPr lang="ru-RU" sz="2000" dirty="0"/>
              <a:t>проведём прямую, перпендикулярную прямой </a:t>
            </a:r>
            <a:r>
              <a:rPr lang="en-US" sz="2000" i="1" dirty="0"/>
              <a:t>d</a:t>
            </a:r>
            <a:r>
              <a:rPr lang="ru-RU" sz="2000" dirty="0"/>
              <a:t>, и обозначим </a:t>
            </a:r>
            <a:r>
              <a:rPr lang="en-US" sz="2000" i="1" dirty="0"/>
              <a:t>C </a:t>
            </a:r>
            <a:r>
              <a:rPr lang="ru-RU" sz="2000" dirty="0"/>
              <a:t>точку её пересечения с прямой </a:t>
            </a:r>
            <a:r>
              <a:rPr lang="en-US" sz="2000" i="1" dirty="0"/>
              <a:t>c</a:t>
            </a:r>
            <a:r>
              <a:rPr lang="ru-RU" sz="2000" dirty="0"/>
              <a:t>. Соединим отрезками точки </a:t>
            </a:r>
            <a:r>
              <a:rPr lang="en-US" sz="2000" i="1" dirty="0"/>
              <a:t>A</a:t>
            </a:r>
            <a:r>
              <a:rPr lang="en-US" sz="2000" dirty="0"/>
              <a:t> </a:t>
            </a:r>
            <a:r>
              <a:rPr lang="ru-RU" sz="2000" dirty="0"/>
              <a:t>и </a:t>
            </a:r>
            <a:r>
              <a:rPr lang="en-US" sz="2000" i="1" dirty="0"/>
              <a:t>C</a:t>
            </a:r>
            <a:r>
              <a:rPr lang="ru-RU" sz="2000" dirty="0"/>
              <a:t>, </a:t>
            </a:r>
            <a:r>
              <a:rPr lang="en-US" sz="2000" i="1" dirty="0"/>
              <a:t>C </a:t>
            </a:r>
            <a:r>
              <a:rPr lang="ru-RU" sz="2000" dirty="0"/>
              <a:t>и </a:t>
            </a:r>
            <a:r>
              <a:rPr lang="en-US" sz="2000" i="1" dirty="0"/>
              <a:t>D</a:t>
            </a:r>
            <a:r>
              <a:rPr lang="ru-RU" sz="2000" dirty="0"/>
              <a:t>, </a:t>
            </a:r>
            <a:r>
              <a:rPr lang="en-US" sz="2000" i="1" dirty="0"/>
              <a:t>D </a:t>
            </a:r>
            <a:r>
              <a:rPr lang="ru-RU" sz="2000" dirty="0"/>
              <a:t>и </a:t>
            </a:r>
            <a:r>
              <a:rPr lang="en-US" sz="2000" i="1" dirty="0"/>
              <a:t>B</a:t>
            </a:r>
            <a:r>
              <a:rPr lang="ru-RU" sz="2000" dirty="0"/>
              <a:t>. Путь </a:t>
            </a:r>
            <a:r>
              <a:rPr lang="en-US" sz="2000" i="1" dirty="0"/>
              <a:t>ACDB </a:t>
            </a:r>
            <a:r>
              <a:rPr lang="ru-RU" sz="2000" dirty="0"/>
              <a:t>будет искомым кратчайшим путём. </a:t>
            </a:r>
          </a:p>
          <a:p>
            <a:pPr algn="just">
              <a:spcBef>
                <a:spcPts val="0"/>
              </a:spcBef>
            </a:pPr>
            <a:r>
              <a:rPr lang="ru-RU" sz="2000" dirty="0">
                <a:cs typeface="Times New Roman" charset="0"/>
              </a:rPr>
              <a:t>	Действительно, для произвольной точки </a:t>
            </a:r>
            <a:r>
              <a:rPr lang="en-US" sz="2000" i="1" dirty="0">
                <a:cs typeface="Times New Roman" charset="0"/>
              </a:rPr>
              <a:t>D </a:t>
            </a:r>
            <a:r>
              <a:rPr lang="ru-RU" sz="2000" dirty="0">
                <a:cs typeface="Times New Roman" charset="0"/>
              </a:rPr>
              <a:t>четырёхугольник </a:t>
            </a:r>
            <a:r>
              <a:rPr lang="en-US" sz="2000" i="1" dirty="0">
                <a:cs typeface="Times New Roman" charset="0"/>
              </a:rPr>
              <a:t>AA’DC </a:t>
            </a:r>
            <a:r>
              <a:rPr lang="ru-RU" sz="2000" dirty="0">
                <a:cs typeface="Times New Roman" charset="0"/>
              </a:rPr>
              <a:t>– параллелограмм (стороны </a:t>
            </a:r>
            <a:r>
              <a:rPr lang="en-US" sz="2000" i="1" dirty="0">
                <a:cs typeface="Times New Roman" charset="0"/>
              </a:rPr>
              <a:t>AA’</a:t>
            </a:r>
            <a:r>
              <a:rPr lang="ru-RU" sz="2000" dirty="0">
                <a:cs typeface="Times New Roman" charset="0"/>
              </a:rPr>
              <a:t>, </a:t>
            </a:r>
            <a:r>
              <a:rPr lang="en-US" sz="2000" i="1" dirty="0">
                <a:cs typeface="Times New Roman" charset="0"/>
              </a:rPr>
              <a:t>CD </a:t>
            </a:r>
            <a:r>
              <a:rPr lang="ru-RU" sz="2000" dirty="0">
                <a:cs typeface="Times New Roman" charset="0"/>
              </a:rPr>
              <a:t>равны и параллельны).</a:t>
            </a:r>
            <a:r>
              <a:rPr lang="en-US" sz="2000" dirty="0">
                <a:cs typeface="Times New Roman" charset="0"/>
              </a:rPr>
              <a:t> </a:t>
            </a:r>
            <a:r>
              <a:rPr lang="ru-RU" sz="2000" dirty="0">
                <a:cs typeface="Times New Roman" charset="0"/>
              </a:rPr>
              <a:t>Следовательно, </a:t>
            </a:r>
            <a:r>
              <a:rPr lang="en-US" sz="2000" i="1" dirty="0">
                <a:cs typeface="Times New Roman" charset="0"/>
              </a:rPr>
              <a:t>AC = A’D</a:t>
            </a:r>
            <a:r>
              <a:rPr lang="en-US" sz="2000" dirty="0">
                <a:cs typeface="Times New Roman" charset="0"/>
              </a:rPr>
              <a:t>. </a:t>
            </a:r>
            <a:r>
              <a:rPr lang="ru-RU" sz="2000" dirty="0">
                <a:cs typeface="Times New Roman" charset="0"/>
              </a:rPr>
              <a:t>Длина пути </a:t>
            </a:r>
            <a:r>
              <a:rPr lang="en-US" sz="2000" i="1" dirty="0">
                <a:cs typeface="Times New Roman" charset="0"/>
              </a:rPr>
              <a:t>ACDB </a:t>
            </a:r>
            <a:r>
              <a:rPr lang="ru-RU" sz="2000" dirty="0">
                <a:cs typeface="Times New Roman" charset="0"/>
              </a:rPr>
              <a:t>равна длине пути </a:t>
            </a:r>
            <a:r>
              <a:rPr lang="en-US" sz="2000" i="1" dirty="0">
                <a:cs typeface="Times New Roman" charset="0"/>
              </a:rPr>
              <a:t>AA’DB</a:t>
            </a:r>
            <a:r>
              <a:rPr lang="en-US" sz="2000" dirty="0">
                <a:cs typeface="Times New Roman" charset="0"/>
              </a:rPr>
              <a:t>. </a:t>
            </a:r>
            <a:r>
              <a:rPr lang="ru-RU" sz="2000" dirty="0">
                <a:cs typeface="Times New Roman" charset="0"/>
              </a:rPr>
              <a:t>Так как длина отрезка </a:t>
            </a:r>
            <a:r>
              <a:rPr lang="en-US" sz="2000" i="1" dirty="0">
                <a:cs typeface="Times New Roman" charset="0"/>
              </a:rPr>
              <a:t>AA’ </a:t>
            </a:r>
            <a:r>
              <a:rPr lang="ru-RU" sz="2000" i="1" dirty="0">
                <a:cs typeface="Times New Roman" charset="0"/>
              </a:rPr>
              <a:t> </a:t>
            </a:r>
            <a:r>
              <a:rPr lang="ru-RU" sz="2000" dirty="0">
                <a:cs typeface="Times New Roman" charset="0"/>
              </a:rPr>
              <a:t>равна ширине реки, то длина пути </a:t>
            </a:r>
            <a:r>
              <a:rPr lang="en-US" sz="2000" i="1" dirty="0">
                <a:cs typeface="Times New Roman" charset="0"/>
              </a:rPr>
              <a:t>AA’DB </a:t>
            </a:r>
            <a:r>
              <a:rPr lang="ru-RU" sz="2000" dirty="0">
                <a:cs typeface="Times New Roman" charset="0"/>
              </a:rPr>
              <a:t>будет наименьшей, если наименьшей будет длина пути </a:t>
            </a:r>
            <a:r>
              <a:rPr lang="en-US" sz="2000" i="1" dirty="0">
                <a:cs typeface="Times New Roman" charset="0"/>
              </a:rPr>
              <a:t>A’DB</a:t>
            </a:r>
            <a:r>
              <a:rPr lang="ru-RU" sz="2000" i="1" dirty="0">
                <a:cs typeface="Times New Roman" charset="0"/>
              </a:rPr>
              <a:t>, </a:t>
            </a:r>
            <a:r>
              <a:rPr lang="ru-RU" sz="2000" dirty="0">
                <a:cs typeface="Times New Roman" charset="0"/>
              </a:rPr>
              <a:t>т. е. в случае, если точки </a:t>
            </a:r>
            <a:r>
              <a:rPr lang="en-US" sz="2000" i="1" dirty="0">
                <a:cs typeface="Times New Roman" charset="0"/>
              </a:rPr>
              <a:t>A’</a:t>
            </a:r>
            <a:r>
              <a:rPr lang="en-US" sz="2000" dirty="0">
                <a:cs typeface="Times New Roman" charset="0"/>
              </a:rPr>
              <a:t>, </a:t>
            </a:r>
            <a:r>
              <a:rPr lang="en-US" sz="2000" i="1" dirty="0">
                <a:cs typeface="Times New Roman" charset="0"/>
              </a:rPr>
              <a:t>D</a:t>
            </a:r>
            <a:r>
              <a:rPr lang="en-US" sz="2000" dirty="0">
                <a:cs typeface="Times New Roman" charset="0"/>
              </a:rPr>
              <a:t>, </a:t>
            </a:r>
            <a:r>
              <a:rPr lang="en-US" sz="2000" i="1" dirty="0">
                <a:cs typeface="Times New Roman" charset="0"/>
              </a:rPr>
              <a:t>B</a:t>
            </a:r>
            <a:r>
              <a:rPr lang="en-US" sz="2000" dirty="0">
                <a:cs typeface="Times New Roman" charset="0"/>
              </a:rPr>
              <a:t> </a:t>
            </a:r>
            <a:r>
              <a:rPr lang="ru-RU" sz="2000" dirty="0">
                <a:cs typeface="Times New Roman" charset="0"/>
              </a:rPr>
              <a:t>принадлежат одной прямой.</a:t>
            </a:r>
          </a:p>
        </p:txBody>
      </p:sp>
      <p:pic>
        <p:nvPicPr>
          <p:cNvPr id="3" name="Рисунок 2">
            <a:extLst>
              <a:ext uri="{FF2B5EF4-FFF2-40B4-BE49-F238E27FC236}">
                <a16:creationId xmlns:a16="http://schemas.microsoft.com/office/drawing/2014/main" id="{24E1B5EF-C4F7-493A-8956-2E09D71EDD19}"/>
              </a:ext>
            </a:extLst>
          </p:cNvPr>
          <p:cNvPicPr>
            <a:picLocks noChangeAspect="1"/>
          </p:cNvPicPr>
          <p:nvPr/>
        </p:nvPicPr>
        <p:blipFill>
          <a:blip r:embed="rId3"/>
          <a:stretch>
            <a:fillRect/>
          </a:stretch>
        </p:blipFill>
        <p:spPr>
          <a:xfrm>
            <a:off x="3109708" y="3645024"/>
            <a:ext cx="2924583" cy="2600688"/>
          </a:xfrm>
          <a:prstGeom prst="rect">
            <a:avLst/>
          </a:prstGeom>
        </p:spPr>
      </p:pic>
    </p:spTree>
    <p:extLst>
      <p:ext uri="{BB962C8B-B14F-4D97-AF65-F5344CB8AC3E}">
        <p14:creationId xmlns:p14="http://schemas.microsoft.com/office/powerpoint/2010/main" val="3499889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152400"/>
            <a:ext cx="7772400" cy="457200"/>
          </a:xfrm>
        </p:spPr>
        <p:txBody>
          <a:bodyPr/>
          <a:lstStyle/>
          <a:p>
            <a:pPr eaLnBrk="1" hangingPunct="1"/>
            <a:r>
              <a:rPr lang="ru-RU" sz="2800" dirty="0">
                <a:solidFill>
                  <a:srgbClr val="FF3300"/>
                </a:solidFill>
              </a:rPr>
              <a:t>Задача о трёх домиках и колодце</a:t>
            </a:r>
          </a:p>
        </p:txBody>
      </p:sp>
      <p:sp>
        <p:nvSpPr>
          <p:cNvPr id="47107" name="Text Box 3"/>
          <p:cNvSpPr txBox="1">
            <a:spLocks noChangeArrowheads="1"/>
          </p:cNvSpPr>
          <p:nvPr/>
        </p:nvSpPr>
        <p:spPr bwMode="auto">
          <a:xfrm>
            <a:off x="228600" y="609600"/>
            <a:ext cx="8686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2800" dirty="0"/>
              <a:t>	Три соседа по дачным участкам решили вырыть общий колодец и проложить от него дорожки к своим домикам. Где нужно расположить колодец, чтобы суммарная длина дорожек была наименьшей?</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564904"/>
            <a:ext cx="4251052" cy="37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1775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4"/>
          <p:cNvSpPr txBox="1">
            <a:spLocks noChangeArrowheads="1"/>
          </p:cNvSpPr>
          <p:nvPr/>
        </p:nvSpPr>
        <p:spPr bwMode="auto">
          <a:xfrm>
            <a:off x="0" y="16881"/>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ts val="0"/>
              </a:spcBef>
            </a:pPr>
            <a:r>
              <a:rPr lang="ru-RU" dirty="0">
                <a:solidFill>
                  <a:srgbClr val="FF0000"/>
                </a:solidFill>
              </a:rPr>
              <a:t>	Решение. </a:t>
            </a:r>
            <a:r>
              <a:rPr lang="ru-RU" dirty="0"/>
              <a:t>Пусть </a:t>
            </a:r>
            <a:r>
              <a:rPr lang="en-US" i="1" dirty="0"/>
              <a:t>T </a:t>
            </a:r>
            <a:r>
              <a:rPr lang="ru-RU" dirty="0"/>
              <a:t>– произвольная точка треугольника </a:t>
            </a:r>
            <a:r>
              <a:rPr lang="en-US" i="1" dirty="0"/>
              <a:t>ABC</a:t>
            </a:r>
            <a:r>
              <a:rPr lang="ru-RU" dirty="0"/>
              <a:t>, углы которого меньше 120</a:t>
            </a:r>
            <a:r>
              <a:rPr lang="ru-RU" baseline="30000" dirty="0"/>
              <a:t>о</a:t>
            </a:r>
            <a:r>
              <a:rPr lang="ru-RU" dirty="0"/>
              <a:t>.</a:t>
            </a:r>
            <a:r>
              <a:rPr lang="en-US" i="1" dirty="0"/>
              <a:t> </a:t>
            </a:r>
            <a:r>
              <a:rPr lang="ru-RU" dirty="0"/>
              <a:t>П</a:t>
            </a:r>
            <a:r>
              <a:rPr lang="ru-RU" dirty="0">
                <a:cs typeface="Times New Roman" charset="0"/>
              </a:rPr>
              <a:t>овернём  треугольник </a:t>
            </a:r>
            <a:r>
              <a:rPr lang="en-US" i="1" dirty="0">
                <a:cs typeface="Times New Roman" charset="0"/>
              </a:rPr>
              <a:t>ABC </a:t>
            </a:r>
            <a:r>
              <a:rPr lang="ru-RU" dirty="0">
                <a:cs typeface="Times New Roman" charset="0"/>
              </a:rPr>
              <a:t>вокруг вершины </a:t>
            </a:r>
            <a:r>
              <a:rPr lang="en-US" i="1" dirty="0">
                <a:cs typeface="Times New Roman" charset="0"/>
              </a:rPr>
              <a:t>C </a:t>
            </a:r>
            <a:r>
              <a:rPr lang="ru-RU" dirty="0">
                <a:cs typeface="Times New Roman" charset="0"/>
              </a:rPr>
              <a:t>на угол 60</a:t>
            </a:r>
            <a:r>
              <a:rPr lang="ru-RU" baseline="30000" dirty="0">
                <a:cs typeface="Times New Roman" charset="0"/>
              </a:rPr>
              <a:t>о</a:t>
            </a:r>
            <a:r>
              <a:rPr lang="ru-RU" dirty="0">
                <a:cs typeface="Times New Roman" charset="0"/>
              </a:rPr>
              <a:t>. При этом точка </a:t>
            </a:r>
            <a:r>
              <a:rPr lang="en-US" i="1" dirty="0">
                <a:cs typeface="Times New Roman" charset="0"/>
              </a:rPr>
              <a:t>A </a:t>
            </a:r>
            <a:r>
              <a:rPr lang="ru-RU" dirty="0">
                <a:cs typeface="Times New Roman" charset="0"/>
              </a:rPr>
              <a:t>перейдёт в точку </a:t>
            </a:r>
            <a:r>
              <a:rPr lang="en-US" i="1" dirty="0"/>
              <a:t>A’</a:t>
            </a:r>
            <a:r>
              <a:rPr lang="ru-RU" dirty="0">
                <a:cs typeface="Times New Roman" charset="0"/>
              </a:rPr>
              <a:t>, точка </a:t>
            </a:r>
            <a:r>
              <a:rPr lang="en-US" i="1" dirty="0">
                <a:cs typeface="Times New Roman" charset="0"/>
              </a:rPr>
              <a:t>B </a:t>
            </a:r>
            <a:r>
              <a:rPr lang="ru-RU" dirty="0">
                <a:cs typeface="Times New Roman" charset="0"/>
              </a:rPr>
              <a:t>– в точку </a:t>
            </a:r>
            <a:r>
              <a:rPr lang="en-US" i="1" dirty="0">
                <a:cs typeface="Times New Roman" charset="0"/>
              </a:rPr>
              <a:t>B’</a:t>
            </a:r>
            <a:r>
              <a:rPr lang="ru-RU" dirty="0">
                <a:cs typeface="Times New Roman" charset="0"/>
              </a:rPr>
              <a:t>, точка </a:t>
            </a:r>
            <a:r>
              <a:rPr lang="en-US" i="1" dirty="0">
                <a:cs typeface="Times New Roman" charset="0"/>
              </a:rPr>
              <a:t>T </a:t>
            </a:r>
            <a:r>
              <a:rPr lang="ru-RU" dirty="0">
                <a:cs typeface="Times New Roman" charset="0"/>
              </a:rPr>
              <a:t>– в точку </a:t>
            </a:r>
            <a:r>
              <a:rPr lang="en-US" i="1" dirty="0">
                <a:cs typeface="Times New Roman" charset="0"/>
              </a:rPr>
              <a:t>T’</a:t>
            </a:r>
            <a:r>
              <a:rPr lang="ru-RU" dirty="0">
                <a:cs typeface="Times New Roman" charset="0"/>
              </a:rPr>
              <a:t>. </a:t>
            </a:r>
            <a:r>
              <a:rPr lang="ru-RU" dirty="0"/>
              <a:t>Треугольник </a:t>
            </a:r>
            <a:r>
              <a:rPr lang="en-US" i="1" dirty="0"/>
              <a:t>CTT’ </a:t>
            </a:r>
            <a:r>
              <a:rPr lang="ru-RU" dirty="0"/>
              <a:t>– равносторонний, следовательно </a:t>
            </a:r>
            <a:r>
              <a:rPr lang="en-US" i="1" dirty="0"/>
              <a:t>CT = TT’</a:t>
            </a:r>
            <a:r>
              <a:rPr lang="en-US" dirty="0"/>
              <a:t>. </a:t>
            </a:r>
            <a:endParaRPr lang="ru-RU" dirty="0">
              <a:cs typeface="Times New Roman" charset="0"/>
            </a:endParaRPr>
          </a:p>
        </p:txBody>
      </p:sp>
      <p:sp>
        <p:nvSpPr>
          <p:cNvPr id="47112" name="Text Box 10"/>
          <p:cNvSpPr txBox="1">
            <a:spLocks noChangeArrowheads="1"/>
          </p:cNvSpPr>
          <p:nvPr/>
        </p:nvSpPr>
        <p:spPr bwMode="auto">
          <a:xfrm>
            <a:off x="0" y="5105400"/>
            <a:ext cx="9144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t>	С</a:t>
            </a:r>
            <a:r>
              <a:rPr lang="ru-RU" dirty="0">
                <a:cs typeface="Times New Roman" charset="0"/>
              </a:rPr>
              <a:t>умма расстояний </a:t>
            </a:r>
            <a:r>
              <a:rPr lang="en-US" i="1" dirty="0">
                <a:cs typeface="Times New Roman" charset="0"/>
              </a:rPr>
              <a:t>AT</a:t>
            </a:r>
            <a:r>
              <a:rPr lang="ru-RU" i="1" dirty="0">
                <a:cs typeface="Times New Roman" charset="0"/>
              </a:rPr>
              <a:t> + </a:t>
            </a:r>
            <a:r>
              <a:rPr lang="en-US" i="1" dirty="0">
                <a:cs typeface="Times New Roman" charset="0"/>
              </a:rPr>
              <a:t>BT</a:t>
            </a:r>
            <a:r>
              <a:rPr lang="ru-RU" i="1" dirty="0">
                <a:cs typeface="Times New Roman" charset="0"/>
              </a:rPr>
              <a:t> + </a:t>
            </a:r>
            <a:r>
              <a:rPr lang="en-US" i="1" dirty="0">
                <a:cs typeface="Times New Roman" charset="0"/>
              </a:rPr>
              <a:t>CT </a:t>
            </a:r>
            <a:r>
              <a:rPr lang="ru-RU" dirty="0">
                <a:cs typeface="Times New Roman" charset="0"/>
              </a:rPr>
              <a:t>равна длине </a:t>
            </a:r>
            <a:r>
              <a:rPr lang="ru-RU" dirty="0"/>
              <a:t>ломаной </a:t>
            </a:r>
            <a:r>
              <a:rPr lang="en-US" i="1" dirty="0"/>
              <a:t>ATT’B’</a:t>
            </a:r>
            <a:r>
              <a:rPr lang="ru-RU" dirty="0"/>
              <a:t>, длина которой будет наименьшей, если точки </a:t>
            </a:r>
            <a:r>
              <a:rPr lang="en-US" i="1" dirty="0"/>
              <a:t>A</a:t>
            </a:r>
            <a:r>
              <a:rPr lang="en-US" dirty="0"/>
              <a:t>, </a:t>
            </a:r>
            <a:r>
              <a:rPr lang="en-US" i="1" dirty="0"/>
              <a:t>T</a:t>
            </a:r>
            <a:r>
              <a:rPr lang="en-US" dirty="0"/>
              <a:t>, </a:t>
            </a:r>
            <a:r>
              <a:rPr lang="en-US" i="1" dirty="0"/>
              <a:t>T’</a:t>
            </a:r>
            <a:r>
              <a:rPr lang="en-US" dirty="0"/>
              <a:t>, </a:t>
            </a:r>
            <a:r>
              <a:rPr lang="en-US" i="1" dirty="0"/>
              <a:t>B’ </a:t>
            </a:r>
            <a:r>
              <a:rPr lang="ru-RU" dirty="0"/>
              <a:t>принадлежат одной прямой. Это будет, если углы </a:t>
            </a:r>
            <a:r>
              <a:rPr lang="en-US" i="1" dirty="0"/>
              <a:t>ATC </a:t>
            </a:r>
            <a:r>
              <a:rPr lang="ru-RU" dirty="0"/>
              <a:t>и </a:t>
            </a:r>
            <a:r>
              <a:rPr lang="en-US" i="1" dirty="0"/>
              <a:t>BTC </a:t>
            </a:r>
            <a:r>
              <a:rPr lang="ru-RU" dirty="0"/>
              <a:t>равны 120</a:t>
            </a:r>
            <a:r>
              <a:rPr lang="ru-RU" baseline="30000" dirty="0"/>
              <a:t>о</a:t>
            </a:r>
            <a:r>
              <a:rPr lang="ru-RU" dirty="0"/>
              <a:t>, т. е. если колодец</a:t>
            </a:r>
            <a:r>
              <a:rPr lang="ru-RU" dirty="0">
                <a:cs typeface="Times New Roman" charset="0"/>
              </a:rPr>
              <a:t> </a:t>
            </a:r>
            <a:r>
              <a:rPr lang="ru-RU" dirty="0"/>
              <a:t>расположен в точке Торричелли.</a:t>
            </a:r>
          </a:p>
        </p:txBody>
      </p:sp>
      <p:pic>
        <p:nvPicPr>
          <p:cNvPr id="3" name="Рисунок 2">
            <a:extLst>
              <a:ext uri="{FF2B5EF4-FFF2-40B4-BE49-F238E27FC236}">
                <a16:creationId xmlns:a16="http://schemas.microsoft.com/office/drawing/2014/main" id="{F03569E9-94F9-4765-A62C-F8ACFFBD82C3}"/>
              </a:ext>
            </a:extLst>
          </p:cNvPr>
          <p:cNvPicPr>
            <a:picLocks noChangeAspect="1"/>
          </p:cNvPicPr>
          <p:nvPr/>
        </p:nvPicPr>
        <p:blipFill>
          <a:blip r:embed="rId3"/>
          <a:stretch>
            <a:fillRect/>
          </a:stretch>
        </p:blipFill>
        <p:spPr>
          <a:xfrm>
            <a:off x="2843808" y="1956883"/>
            <a:ext cx="4505954" cy="3057952"/>
          </a:xfrm>
          <a:prstGeom prst="rect">
            <a:avLst/>
          </a:prstGeom>
        </p:spPr>
      </p:pic>
    </p:spTree>
    <p:extLst>
      <p:ext uri="{BB962C8B-B14F-4D97-AF65-F5344CB8AC3E}">
        <p14:creationId xmlns:p14="http://schemas.microsoft.com/office/powerpoint/2010/main" val="3504944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3">
            <a:extLst>
              <a:ext uri="{FF2B5EF4-FFF2-40B4-BE49-F238E27FC236}">
                <a16:creationId xmlns:a16="http://schemas.microsoft.com/office/drawing/2014/main" id="{8F720D1D-5BA9-4BB1-B64B-3F25EA9E5066}"/>
              </a:ext>
            </a:extLst>
          </p:cNvPr>
          <p:cNvSpPr txBox="1">
            <a:spLocks noChangeArrowheads="1"/>
          </p:cNvSpPr>
          <p:nvPr/>
        </p:nvSpPr>
        <p:spPr bwMode="auto">
          <a:xfrm>
            <a:off x="0" y="0"/>
            <a:ext cx="91440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Пункты </a:t>
            </a:r>
            <a:r>
              <a:rPr lang="en-US" altLang="ru-RU" i="1" dirty="0">
                <a:cs typeface="Times New Roman" panose="02020603050405020304" pitchFamily="18" charset="0"/>
              </a:rPr>
              <a:t>A </a:t>
            </a:r>
            <a:r>
              <a:rPr lang="ru-RU" altLang="ru-RU" dirty="0">
                <a:cs typeface="Times New Roman" panose="02020603050405020304" pitchFamily="18" charset="0"/>
              </a:rPr>
              <a:t>и </a:t>
            </a:r>
            <a:r>
              <a:rPr lang="en-US" altLang="ru-RU" i="1" dirty="0">
                <a:cs typeface="Times New Roman" panose="02020603050405020304" pitchFamily="18" charset="0"/>
              </a:rPr>
              <a:t>B </a:t>
            </a:r>
            <a:r>
              <a:rPr lang="ru-RU" altLang="ru-RU" dirty="0">
                <a:cs typeface="Times New Roman" panose="02020603050405020304" pitchFamily="18" charset="0"/>
              </a:rPr>
              <a:t>на</a:t>
            </a:r>
            <a:r>
              <a:rPr lang="ru-RU" altLang="ru-RU" dirty="0"/>
              <a:t> поверхности Земного шара расположены на широте 54</a:t>
            </a:r>
            <a:r>
              <a:rPr lang="ru-RU" altLang="ru-RU" baseline="30000" dirty="0"/>
              <a:t>о</a:t>
            </a:r>
            <a:r>
              <a:rPr lang="ru-RU" altLang="ru-RU" dirty="0"/>
              <a:t> в диаметрально противоположных точках. Сравните длины двух дуг окружностей, соединяющих </a:t>
            </a:r>
            <a:r>
              <a:rPr lang="en-US" altLang="ru-RU" i="1" dirty="0"/>
              <a:t>A </a:t>
            </a:r>
            <a:r>
              <a:rPr lang="ru-RU" altLang="ru-RU" dirty="0"/>
              <a:t>в </a:t>
            </a:r>
            <a:r>
              <a:rPr lang="en-US" altLang="ru-RU" i="1" dirty="0"/>
              <a:t>B</a:t>
            </a:r>
            <a:r>
              <a:rPr lang="ru-RU" altLang="ru-RU" dirty="0"/>
              <a:t>,</a:t>
            </a:r>
            <a:r>
              <a:rPr lang="en-US" altLang="ru-RU" i="1" dirty="0"/>
              <a:t> </a:t>
            </a:r>
            <a:r>
              <a:rPr lang="ru-RU" altLang="ru-RU" dirty="0"/>
              <a:t>одна из которых идёт по широте (изображённой на рисунке красным цветом), а вторая проходит через Северный полюс (изображена на рисунке зелёным цветом). Длина экватора равна 40000 км.</a:t>
            </a:r>
            <a:endParaRPr lang="ru-RU" altLang="ru-RU" dirty="0">
              <a:cs typeface="Times New Roman" panose="02020603050405020304" pitchFamily="18" charset="0"/>
            </a:endParaRPr>
          </a:p>
        </p:txBody>
      </p:sp>
      <p:grpSp>
        <p:nvGrpSpPr>
          <p:cNvPr id="2" name="Группа 1">
            <a:extLst>
              <a:ext uri="{FF2B5EF4-FFF2-40B4-BE49-F238E27FC236}">
                <a16:creationId xmlns:a16="http://schemas.microsoft.com/office/drawing/2014/main" id="{6AFC2F5E-FFBE-43BB-A53D-135E1A8AA57F}"/>
              </a:ext>
            </a:extLst>
          </p:cNvPr>
          <p:cNvGrpSpPr/>
          <p:nvPr/>
        </p:nvGrpSpPr>
        <p:grpSpPr>
          <a:xfrm>
            <a:off x="3521032" y="2619440"/>
            <a:ext cx="5424357" cy="2849751"/>
            <a:chOff x="3612828" y="3278446"/>
            <a:chExt cx="5424357" cy="2849751"/>
          </a:xfrm>
        </p:grpSpPr>
        <mc:AlternateContent xmlns:mc="http://schemas.openxmlformats.org/markup-compatibility/2006" xmlns:a14="http://schemas.microsoft.com/office/drawing/2010/main">
          <mc:Choice Requires="a14">
            <p:sp>
              <p:nvSpPr>
                <p:cNvPr id="102406" name="Text Box 6">
                  <a:extLst>
                    <a:ext uri="{FF2B5EF4-FFF2-40B4-BE49-F238E27FC236}">
                      <a16:creationId xmlns:a16="http://schemas.microsoft.com/office/drawing/2014/main" id="{C782F8B8-9C02-4800-AF8C-7D8F51022A25}"/>
                    </a:ext>
                  </a:extLst>
                </p:cNvPr>
                <p:cNvSpPr txBox="1">
                  <a:spLocks noChangeArrowheads="1"/>
                </p:cNvSpPr>
                <p:nvPr/>
              </p:nvSpPr>
              <p:spPr bwMode="auto">
                <a:xfrm>
                  <a:off x="3626985" y="3278446"/>
                  <a:ext cx="5410200" cy="12001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3300"/>
                      </a:solidFill>
                    </a:rPr>
                    <a:t>Решение. </a:t>
                  </a:r>
                  <a:r>
                    <a:rPr lang="ru-RU" altLang="ru-RU" dirty="0"/>
                    <a:t>Длина дуги окружности</a:t>
                  </a:r>
                  <a:r>
                    <a:rPr lang="en-US" altLang="ru-RU" dirty="0"/>
                    <a:t>, </a:t>
                  </a:r>
                  <a:r>
                    <a:rPr lang="ru-RU" altLang="ru-RU" dirty="0"/>
                    <a:t>отмеченной на рисунке красным цветом, равна 20000</a:t>
                  </a:r>
                  <a14:m>
                    <m:oMath xmlns:m="http://schemas.openxmlformats.org/officeDocument/2006/math">
                      <m:r>
                        <a:rPr lang="ru-RU" altLang="ru-RU" i="1" smtClean="0">
                          <a:latin typeface="Cambria Math" panose="02040503050406030204" pitchFamily="18" charset="0"/>
                          <a:ea typeface="Cambria Math" panose="02040503050406030204" pitchFamily="18" charset="0"/>
                        </a:rPr>
                        <m:t>∙</m:t>
                      </m:r>
                    </m:oMath>
                  </a14:m>
                  <a:r>
                    <a:rPr lang="en-US" altLang="ru-RU" dirty="0"/>
                    <a:t>cos54</a:t>
                  </a:r>
                  <a:r>
                    <a:rPr lang="ru-RU" altLang="ru-RU" baseline="30000" dirty="0"/>
                    <a:t>о</a:t>
                  </a:r>
                  <a14:m>
                    <m:oMath xmlns:m="http://schemas.openxmlformats.org/officeDocument/2006/math">
                      <m:r>
                        <a:rPr lang="ru-RU" altLang="ru-RU" i="1" smtClean="0">
                          <a:latin typeface="Cambria Math" panose="02040503050406030204" pitchFamily="18" charset="0"/>
                          <a:ea typeface="Cambria Math" panose="02040503050406030204" pitchFamily="18" charset="0"/>
                        </a:rPr>
                        <m:t>≈</m:t>
                      </m:r>
                    </m:oMath>
                  </a14:m>
                  <a:r>
                    <a:rPr lang="ru-RU" altLang="ru-RU" dirty="0"/>
                    <a:t>12000 (км).</a:t>
                  </a:r>
                </a:p>
              </p:txBody>
            </p:sp>
          </mc:Choice>
          <mc:Fallback xmlns="">
            <p:sp>
              <p:nvSpPr>
                <p:cNvPr id="102406" name="Text Box 6">
                  <a:extLst>
                    <a:ext uri="{FF2B5EF4-FFF2-40B4-BE49-F238E27FC236}">
                      <a16:creationId xmlns:a16="http://schemas.microsoft.com/office/drawing/2014/main" id="{C782F8B8-9C02-4800-AF8C-7D8F51022A25}"/>
                    </a:ext>
                  </a:extLst>
                </p:cNvPr>
                <p:cNvSpPr txBox="1">
                  <a:spLocks noRot="1" noChangeAspect="1" noMove="1" noResize="1" noEditPoints="1" noAdjustHandles="1" noChangeArrowheads="1" noChangeShapeType="1" noTextEdit="1"/>
                </p:cNvSpPr>
                <p:nvPr/>
              </p:nvSpPr>
              <p:spPr bwMode="auto">
                <a:xfrm>
                  <a:off x="3626985" y="3278446"/>
                  <a:ext cx="5410200" cy="1200150"/>
                </a:xfrm>
                <a:prstGeom prst="rect">
                  <a:avLst/>
                </a:prstGeom>
                <a:blipFill>
                  <a:blip r:embed="rId3"/>
                  <a:stretch>
                    <a:fillRect l="-1804" t="-4061" r="-1691"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102410" name="Text Box 10">
              <a:extLst>
                <a:ext uri="{FF2B5EF4-FFF2-40B4-BE49-F238E27FC236}">
                  <a16:creationId xmlns:a16="http://schemas.microsoft.com/office/drawing/2014/main" id="{A2D3AB4F-D4C4-442A-BDFF-C7D79BC2F019}"/>
                </a:ext>
              </a:extLst>
            </p:cNvPr>
            <p:cNvSpPr txBox="1">
              <a:spLocks noChangeArrowheads="1"/>
            </p:cNvSpPr>
            <p:nvPr/>
          </p:nvSpPr>
          <p:spPr bwMode="auto">
            <a:xfrm>
              <a:off x="3612828" y="4558159"/>
              <a:ext cx="54102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Длина дуги окружности</a:t>
              </a:r>
              <a:r>
                <a:rPr lang="en-US" altLang="ru-RU" dirty="0"/>
                <a:t>, </a:t>
              </a:r>
              <a:r>
                <a:rPr lang="ru-RU" altLang="ru-RU" dirty="0"/>
                <a:t>проходящей через Северный полюс, отмеченной на рисунке зеленым цветом, равна 8000 км. Этот путь и является кратчайшим.</a:t>
              </a:r>
              <a:endParaRPr lang="ru-RU" altLang="ru-RU" dirty="0">
                <a:solidFill>
                  <a:srgbClr val="FF3300"/>
                </a:solidFill>
              </a:endParaRPr>
            </a:p>
          </p:txBody>
        </p:sp>
      </p:grpSp>
      <p:pic>
        <p:nvPicPr>
          <p:cNvPr id="102411" name="Picture 11">
            <a:extLst>
              <a:ext uri="{FF2B5EF4-FFF2-40B4-BE49-F238E27FC236}">
                <a16:creationId xmlns:a16="http://schemas.microsoft.com/office/drawing/2014/main" id="{5B38F2FE-BB13-43EB-9714-FD840F4CF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36912"/>
            <a:ext cx="3259138"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a:extLst>
              <a:ext uri="{FF2B5EF4-FFF2-40B4-BE49-F238E27FC236}">
                <a16:creationId xmlns:a16="http://schemas.microsoft.com/office/drawing/2014/main" id="{95A47FCD-25E4-499E-BB65-ECFA8E6AF9ED}"/>
              </a:ext>
            </a:extLst>
          </p:cNvPr>
          <p:cNvSpPr txBox="1">
            <a:spLocks noChangeArrowheads="1"/>
          </p:cNvSpPr>
          <p:nvPr/>
        </p:nvSpPr>
        <p:spPr bwMode="auto">
          <a:xfrm>
            <a:off x="0" y="762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000" dirty="0">
                <a:cs typeface="Times New Roman" panose="02020603050405020304" pitchFamily="18" charset="0"/>
              </a:rPr>
              <a:t>	</a:t>
            </a:r>
            <a:r>
              <a:rPr lang="ru-RU" altLang="ru-RU" sz="2000" dirty="0">
                <a:cs typeface="Times New Roman" panose="02020603050405020304" pitchFamily="18" charset="0"/>
              </a:rPr>
              <a:t>На внутренней стенке цилиндрической банки в трех сантиметрах от верхнего края висит капля меда, а на наружной стенке, в диаметрально противоположной точке сидит муха. Найдите кратчайший путь, по которому муха может доползти до меда. Радиус основания банки равен 10 см.</a:t>
            </a:r>
          </a:p>
        </p:txBody>
      </p:sp>
      <p:pic>
        <p:nvPicPr>
          <p:cNvPr id="98317" name="Picture 13">
            <a:extLst>
              <a:ext uri="{FF2B5EF4-FFF2-40B4-BE49-F238E27FC236}">
                <a16:creationId xmlns:a16="http://schemas.microsoft.com/office/drawing/2014/main" id="{2C965507-8029-4212-9E85-44D84247C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185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21" name="Group 17">
            <a:extLst>
              <a:ext uri="{FF2B5EF4-FFF2-40B4-BE49-F238E27FC236}">
                <a16:creationId xmlns:a16="http://schemas.microsoft.com/office/drawing/2014/main" id="{52873A73-5CAC-4B84-8825-4C7AE32C0B3C}"/>
              </a:ext>
            </a:extLst>
          </p:cNvPr>
          <p:cNvGrpSpPr>
            <a:grpSpLocks/>
          </p:cNvGrpSpPr>
          <p:nvPr/>
        </p:nvGrpSpPr>
        <p:grpSpPr bwMode="auto">
          <a:xfrm>
            <a:off x="0" y="1676400"/>
            <a:ext cx="9144000" cy="2987675"/>
            <a:chOff x="0" y="1056"/>
            <a:chExt cx="5760" cy="1882"/>
          </a:xfrm>
        </p:grpSpPr>
        <p:sp>
          <p:nvSpPr>
            <p:cNvPr id="98311" name="Text Box 7">
              <a:extLst>
                <a:ext uri="{FF2B5EF4-FFF2-40B4-BE49-F238E27FC236}">
                  <a16:creationId xmlns:a16="http://schemas.microsoft.com/office/drawing/2014/main" id="{A1C3B339-4FCB-4325-876F-AE9D7E82D184}"/>
                </a:ext>
              </a:extLst>
            </p:cNvPr>
            <p:cNvSpPr txBox="1">
              <a:spLocks noChangeArrowheads="1"/>
            </p:cNvSpPr>
            <p:nvPr/>
          </p:nvSpPr>
          <p:spPr bwMode="auto">
            <a:xfrm>
              <a:off x="0" y="2496"/>
              <a:ext cx="576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000" dirty="0">
                  <a:solidFill>
                    <a:srgbClr val="FF3300"/>
                  </a:solidFill>
                  <a:cs typeface="Times New Roman" panose="02020603050405020304" pitchFamily="18" charset="0"/>
                </a:rPr>
                <a:t>	Решение.</a:t>
              </a:r>
              <a:r>
                <a:rPr lang="ru-RU" altLang="ru-RU" sz="2000" dirty="0">
                  <a:cs typeface="Times New Roman" panose="02020603050405020304" pitchFamily="18" charset="0"/>
                </a:rPr>
                <a:t> Разверткой боковой поверхности цилиндра является прямоугольник (рис. 38). </a:t>
              </a:r>
            </a:p>
          </p:txBody>
        </p:sp>
        <p:pic>
          <p:nvPicPr>
            <p:cNvPr id="98318" name="Picture 14">
              <a:extLst>
                <a:ext uri="{FF2B5EF4-FFF2-40B4-BE49-F238E27FC236}">
                  <a16:creationId xmlns:a16="http://schemas.microsoft.com/office/drawing/2014/main" id="{DD14B73C-50F5-4980-9F77-F6BF9F17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1056"/>
              <a:ext cx="1824"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22" name="Group 18">
            <a:extLst>
              <a:ext uri="{FF2B5EF4-FFF2-40B4-BE49-F238E27FC236}">
                <a16:creationId xmlns:a16="http://schemas.microsoft.com/office/drawing/2014/main" id="{0EDE58BE-DBE0-4EC7-9623-C063F5EDD1A5}"/>
              </a:ext>
            </a:extLst>
          </p:cNvPr>
          <p:cNvGrpSpPr>
            <a:grpSpLocks/>
          </p:cNvGrpSpPr>
          <p:nvPr/>
        </p:nvGrpSpPr>
        <p:grpSpPr bwMode="auto">
          <a:xfrm>
            <a:off x="0" y="1752600"/>
            <a:ext cx="9144000" cy="5045075"/>
            <a:chOff x="0" y="1104"/>
            <a:chExt cx="5760" cy="3178"/>
          </a:xfrm>
        </p:grpSpPr>
        <p:graphicFrame>
          <p:nvGraphicFramePr>
            <p:cNvPr id="98315" name="Object 11">
              <a:extLst>
                <a:ext uri="{FF2B5EF4-FFF2-40B4-BE49-F238E27FC236}">
                  <a16:creationId xmlns:a16="http://schemas.microsoft.com/office/drawing/2014/main" id="{98AED7C8-31D0-4ACD-A819-3FC57E7C99FD}"/>
                </a:ext>
              </a:extLst>
            </p:cNvPr>
            <p:cNvGraphicFramePr>
              <a:graphicFrameLocks noChangeAspect="1"/>
            </p:cNvGraphicFramePr>
            <p:nvPr/>
          </p:nvGraphicFramePr>
          <p:xfrm>
            <a:off x="144" y="3840"/>
            <a:ext cx="720" cy="233"/>
          </p:xfrm>
          <a:graphic>
            <a:graphicData uri="http://schemas.openxmlformats.org/presentationml/2006/ole">
              <mc:AlternateContent xmlns:mc="http://schemas.openxmlformats.org/markup-compatibility/2006">
                <mc:Choice xmlns:v="urn:schemas-microsoft-com:vml" Requires="v">
                  <p:oleObj name="Equation" r:id="rId5" imgW="863280" imgH="279360" progId="Equation.DSMT4">
                    <p:embed/>
                  </p:oleObj>
                </mc:Choice>
                <mc:Fallback>
                  <p:oleObj name="Equation" r:id="rId5" imgW="863280" imgH="279360" progId="Equation.DSMT4">
                    <p:embed/>
                    <p:pic>
                      <p:nvPicPr>
                        <p:cNvPr id="98315" name="Object 11">
                          <a:extLst>
                            <a:ext uri="{FF2B5EF4-FFF2-40B4-BE49-F238E27FC236}">
                              <a16:creationId xmlns:a16="http://schemas.microsoft.com/office/drawing/2014/main" id="{98AED7C8-31D0-4ACD-A819-3FC57E7C9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3840"/>
                          <a:ext cx="7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4" name="Text Box 10">
              <a:extLst>
                <a:ext uri="{FF2B5EF4-FFF2-40B4-BE49-F238E27FC236}">
                  <a16:creationId xmlns:a16="http://schemas.microsoft.com/office/drawing/2014/main" id="{A60C11FF-7A3E-422B-BF89-DD433B3391B4}"/>
                </a:ext>
              </a:extLst>
            </p:cNvPr>
            <p:cNvSpPr txBox="1">
              <a:spLocks noChangeArrowheads="1"/>
            </p:cNvSpPr>
            <p:nvPr/>
          </p:nvSpPr>
          <p:spPr bwMode="auto">
            <a:xfrm>
              <a:off x="0" y="2880"/>
              <a:ext cx="5760"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000" dirty="0">
                  <a:cs typeface="Times New Roman" panose="02020603050405020304" pitchFamily="18" charset="0"/>
                </a:rPr>
                <a:t>Конечно, кратчайшим путем между точками </a:t>
              </a:r>
              <a:r>
                <a:rPr lang="en-US" altLang="ru-RU" sz="2000" i="1" dirty="0">
                  <a:cs typeface="Times New Roman" panose="02020603050405020304" pitchFamily="18" charset="0"/>
                </a:rPr>
                <a:t>A </a:t>
              </a:r>
              <a:r>
                <a:rPr lang="ru-RU" altLang="ru-RU" sz="2000" dirty="0">
                  <a:cs typeface="Times New Roman" panose="02020603050405020304" pitchFamily="18" charset="0"/>
                </a:rPr>
                <a:t>и </a:t>
              </a:r>
              <a:r>
                <a:rPr lang="ru-RU" altLang="ru-RU" sz="2000" i="1" dirty="0">
                  <a:cs typeface="Times New Roman" panose="02020603050405020304" pitchFamily="18" charset="0"/>
                </a:rPr>
                <a:t>B </a:t>
              </a:r>
              <a:r>
                <a:rPr lang="ru-RU" altLang="ru-RU" sz="2000" dirty="0">
                  <a:cs typeface="Times New Roman" panose="02020603050405020304" pitchFamily="18" charset="0"/>
                </a:rPr>
                <a:t>является отрезок </a:t>
              </a:r>
              <a:r>
                <a:rPr lang="en-US" altLang="ru-RU" sz="2000" i="1" dirty="0">
                  <a:cs typeface="Times New Roman" panose="02020603050405020304" pitchFamily="18" charset="0"/>
                </a:rPr>
                <a:t>AB</a:t>
              </a:r>
              <a:r>
                <a:rPr lang="ru-RU" altLang="ru-RU" sz="2000" dirty="0">
                  <a:cs typeface="Times New Roman" panose="02020603050405020304" pitchFamily="18" charset="0"/>
                </a:rPr>
                <a:t>. Однако, чтобы муха могла попасть на внутреннюю сторону банки, ей нужно переползти через край в некоторой точке </a:t>
              </a:r>
              <a:r>
                <a:rPr lang="en-US" altLang="ru-RU" sz="2000" i="1" dirty="0">
                  <a:cs typeface="Times New Roman" panose="02020603050405020304" pitchFamily="18" charset="0"/>
                </a:rPr>
                <a:t>C</a:t>
              </a:r>
              <a:r>
                <a:rPr lang="ru-RU" altLang="ru-RU" sz="2000" dirty="0">
                  <a:cs typeface="Times New Roman" panose="02020603050405020304" pitchFamily="18" charset="0"/>
                </a:rPr>
                <a:t>. Рассмотрим точку </a:t>
              </a:r>
              <a:r>
                <a:rPr lang="en-US" altLang="ru-RU" sz="2000" i="1" dirty="0">
                  <a:cs typeface="Times New Roman" panose="02020603050405020304" pitchFamily="18" charset="0"/>
                </a:rPr>
                <a:t>B</a:t>
              </a:r>
              <a:r>
                <a:rPr lang="ru-RU" altLang="ru-RU" sz="2000" i="1" dirty="0">
                  <a:cs typeface="Times New Roman" panose="02020603050405020304" pitchFamily="18" charset="0"/>
                </a:rPr>
                <a:t>’</a:t>
              </a:r>
              <a:r>
                <a:rPr lang="ru-RU" altLang="ru-RU" sz="2000" dirty="0">
                  <a:cs typeface="Times New Roman" panose="02020603050405020304" pitchFamily="18" charset="0"/>
                </a:rPr>
                <a:t> , симметричную точке </a:t>
              </a:r>
              <a:r>
                <a:rPr lang="en-US" altLang="ru-RU" sz="2000" i="1" dirty="0">
                  <a:cs typeface="Times New Roman" panose="02020603050405020304" pitchFamily="18" charset="0"/>
                </a:rPr>
                <a:t>B</a:t>
              </a:r>
              <a:r>
                <a:rPr lang="ru-RU" altLang="ru-RU" sz="2000" dirty="0">
                  <a:cs typeface="Times New Roman" panose="02020603050405020304" pitchFamily="18" charset="0"/>
                </a:rPr>
                <a:t> относительно стороны прямоугольника. Тогда отрезки </a:t>
              </a:r>
              <a:r>
                <a:rPr lang="en-US" altLang="ru-RU" sz="2000" i="1" dirty="0">
                  <a:cs typeface="Times New Roman" panose="02020603050405020304" pitchFamily="18" charset="0"/>
                </a:rPr>
                <a:t>BC </a:t>
              </a:r>
              <a:r>
                <a:rPr lang="ru-RU" altLang="ru-RU" sz="2000" dirty="0">
                  <a:cs typeface="Times New Roman" panose="02020603050405020304" pitchFamily="18" charset="0"/>
                </a:rPr>
                <a:t>и</a:t>
              </a:r>
              <a:r>
                <a:rPr lang="ru-RU" altLang="ru-RU" sz="2000" i="1" dirty="0">
                  <a:cs typeface="Times New Roman" panose="02020603050405020304" pitchFamily="18" charset="0"/>
                </a:rPr>
                <a:t> </a:t>
              </a:r>
              <a:r>
                <a:rPr lang="en-US" altLang="ru-RU" sz="2000" i="1" dirty="0">
                  <a:cs typeface="Times New Roman" panose="02020603050405020304" pitchFamily="18" charset="0"/>
                </a:rPr>
                <a:t>B</a:t>
              </a:r>
              <a:r>
                <a:rPr lang="ru-RU" altLang="ru-RU" sz="2000" i="1" dirty="0">
                  <a:cs typeface="Times New Roman" panose="02020603050405020304" pitchFamily="18" charset="0"/>
                </a:rPr>
                <a:t>’</a:t>
              </a:r>
              <a:r>
                <a:rPr lang="en-US" altLang="ru-RU" sz="2000" i="1" dirty="0">
                  <a:cs typeface="Times New Roman" panose="02020603050405020304" pitchFamily="18" charset="0"/>
                </a:rPr>
                <a:t>C </a:t>
              </a:r>
              <a:r>
                <a:rPr lang="ru-RU" altLang="ru-RU" sz="2000" dirty="0">
                  <a:cs typeface="Times New Roman" panose="02020603050405020304" pitchFamily="18" charset="0"/>
                </a:rPr>
                <a:t>равны, следовательно, длина кратчайшего пути равна длине отрезка </a:t>
              </a:r>
              <a:r>
                <a:rPr lang="en-US" altLang="ru-RU" sz="2000" i="1" dirty="0">
                  <a:cs typeface="Times New Roman" panose="02020603050405020304" pitchFamily="18" charset="0"/>
                </a:rPr>
                <a:t>AB</a:t>
              </a:r>
              <a:r>
                <a:rPr lang="ru-RU" altLang="ru-RU" sz="2000" i="1" dirty="0">
                  <a:cs typeface="Times New Roman" panose="02020603050405020304" pitchFamily="18" charset="0"/>
                </a:rPr>
                <a:t>’</a:t>
              </a:r>
              <a:r>
                <a:rPr lang="ru-RU" altLang="ru-RU" sz="2000" dirty="0">
                  <a:cs typeface="Times New Roman" panose="02020603050405020304" pitchFamily="18" charset="0"/>
                </a:rPr>
                <a:t>. Она равна </a:t>
              </a:r>
              <a:r>
                <a:rPr lang="en-US" altLang="ru-RU" sz="2000" dirty="0">
                  <a:cs typeface="Times New Roman" panose="02020603050405020304" pitchFamily="18" charset="0"/>
                </a:rPr>
                <a:t>             	       </a:t>
              </a:r>
              <a:r>
                <a:rPr lang="ru-RU" altLang="ru-RU" sz="2000" dirty="0">
                  <a:cs typeface="Times New Roman" panose="02020603050405020304" pitchFamily="18" charset="0"/>
                </a:rPr>
                <a:t>.</a:t>
              </a:r>
              <a:r>
                <a:rPr lang="en-US" altLang="ru-RU" sz="2000" dirty="0">
                  <a:cs typeface="Times New Roman" panose="02020603050405020304" pitchFamily="18" charset="0"/>
                </a:rPr>
                <a:t> C</a:t>
              </a:r>
              <a:r>
                <a:rPr lang="ru-RU" altLang="ru-RU" sz="2000" dirty="0" err="1">
                  <a:cs typeface="Times New Roman" panose="02020603050405020304" pitchFamily="18" charset="0"/>
                </a:rPr>
                <a:t>оответствующий</a:t>
              </a:r>
              <a:r>
                <a:rPr lang="ru-RU" altLang="ru-RU" sz="2000" dirty="0">
                  <a:cs typeface="Times New Roman" panose="02020603050405020304" pitchFamily="18" charset="0"/>
                </a:rPr>
                <a:t> путь на поверхности банки изображен на рисунке 39. </a:t>
              </a:r>
            </a:p>
          </p:txBody>
        </p:sp>
        <p:pic>
          <p:nvPicPr>
            <p:cNvPr id="98319" name="Picture 15">
              <a:extLst>
                <a:ext uri="{FF2B5EF4-FFF2-40B4-BE49-F238E27FC236}">
                  <a16:creationId xmlns:a16="http://schemas.microsoft.com/office/drawing/2014/main" id="{6FCD4697-5A66-4DBB-8CC5-7D4D36586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104"/>
              <a:ext cx="1209"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321"/>
                                        </p:tgtEl>
                                        <p:attrNameLst>
                                          <p:attrName>style.visibility</p:attrName>
                                        </p:attrNameLst>
                                      </p:cBhvr>
                                      <p:to>
                                        <p:strVal val="visible"/>
                                      </p:to>
                                    </p:set>
                                    <p:animEffect transition="in" filter="wipe(up)">
                                      <p:cBhvr>
                                        <p:cTn id="7" dur="500"/>
                                        <p:tgtEl>
                                          <p:spTgt spid="98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8322"/>
                                        </p:tgtEl>
                                        <p:attrNameLst>
                                          <p:attrName>style.visibility</p:attrName>
                                        </p:attrNameLst>
                                      </p:cBhvr>
                                      <p:to>
                                        <p:strVal val="visible"/>
                                      </p:to>
                                    </p:set>
                                    <p:animEffect transition="in" filter="wipe(up)">
                                      <p:cBhvr>
                                        <p:cTn id="12"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339752" y="342816"/>
            <a:ext cx="3600400" cy="1224136"/>
          </a:xfrm>
          <a:prstGeom prst="rect">
            <a:avLst/>
          </a:prstGeom>
        </p:spPr>
        <p:txBody>
          <a:bodyP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t>Контактная </a:t>
            </a:r>
            <a:b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br>
            <a: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t>информация</a:t>
            </a:r>
          </a:p>
        </p:txBody>
      </p:sp>
      <p:sp>
        <p:nvSpPr>
          <p:cNvPr id="10" name="TextBox 9"/>
          <p:cNvSpPr txBox="1"/>
          <p:nvPr/>
        </p:nvSpPr>
        <p:spPr>
          <a:xfrm>
            <a:off x="755576" y="1566952"/>
            <a:ext cx="7992888" cy="37240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Издательство «Мнемозина»: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105043, Москва, ул. 6-я Парковая, д. 29 Б</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Тел.: 8 (499) 367–67–81</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rPr>
              <a:t>E-mail: </a:t>
            </a:r>
            <a:r>
              <a:rPr kumimoji="0" lang="en-US" b="0" i="0" u="none" strike="noStrike" kern="0" cap="none" spc="0" normalizeH="0" baseline="0" noProof="0" dirty="0">
                <a:ln>
                  <a:noFill/>
                </a:ln>
                <a:solidFill>
                  <a:sysClr val="windowText" lastClr="000000"/>
                </a:solidFill>
                <a:effectLst/>
                <a:uLnTx/>
                <a:uFillTx/>
                <a:hlinkClick r:id="rId2"/>
              </a:rPr>
              <a:t>ioc@mnemozina.ru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Сайт:  </a:t>
            </a:r>
            <a:r>
              <a:rPr kumimoji="0" lang="en-US" b="0" i="0" u="none" strike="noStrike" kern="0" cap="none" spc="0" normalizeH="0" baseline="0" noProof="0" dirty="0">
                <a:ln>
                  <a:noFill/>
                </a:ln>
                <a:solidFill>
                  <a:sysClr val="windowText" lastClr="000000"/>
                </a:solidFill>
                <a:effectLst/>
                <a:uLnTx/>
                <a:uFillTx/>
                <a:hlinkClick r:id="rId3"/>
              </a:rPr>
              <a:t>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Интернет-магазин</a:t>
            </a:r>
            <a:r>
              <a:rPr kumimoji="0" lang="ru-RU" b="0" i="0" u="none" strike="noStrike" kern="0" cap="none" spc="0" normalizeH="0" baseline="0" noProof="0" dirty="0">
                <a:ln>
                  <a:noFill/>
                </a:ln>
                <a:solidFill>
                  <a:sysClr val="windowText" lastClr="000000"/>
                </a:solidFill>
                <a:effectLst/>
                <a:uLnTx/>
                <a:uFillTx/>
              </a:rPr>
              <a:t>:</a:t>
            </a:r>
            <a:r>
              <a:rPr kumimoji="0" lang="ru-RU" b="0" i="0" u="none" strike="noStrike" kern="0" cap="none" spc="0" normalizeH="0" noProof="0" dirty="0">
                <a:ln>
                  <a:noFill/>
                </a:ln>
                <a:solidFill>
                  <a:sysClr val="windowText" lastClr="000000"/>
                </a:solidFill>
                <a:effectLst/>
                <a:uLnTx/>
                <a:uFillTx/>
              </a:rPr>
              <a:t> </a:t>
            </a:r>
            <a:r>
              <a:rPr kumimoji="0" lang="ru-RU" b="0" i="0" u="none" strike="noStrike" kern="0" cap="none" spc="0" normalizeH="0" baseline="0" noProof="0" dirty="0" err="1">
                <a:ln>
                  <a:noFill/>
                </a:ln>
                <a:solidFill>
                  <a:sysClr val="windowText" lastClr="000000"/>
                </a:solidFill>
                <a:effectLst/>
                <a:uLnTx/>
                <a:uFillTx/>
                <a:hlinkClick r:id="rId4"/>
              </a:rPr>
              <a:t>shop.mnemozina.ru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Торговый дом</a:t>
            </a:r>
            <a:r>
              <a:rPr kumimoji="0" lang="ru-RU" b="0" i="0" u="none" strike="noStrike" kern="0" cap="none" spc="0" normalizeH="0" baseline="0" noProof="0" dirty="0">
                <a:ln>
                  <a:noFill/>
                </a:ln>
                <a:solidFill>
                  <a:sysClr val="windowText" lastClr="000000"/>
                </a:solidFill>
                <a:effectLst/>
                <a:uLnTx/>
                <a:uFillTx/>
              </a:rPr>
              <a:t>:</a:t>
            </a:r>
            <a:r>
              <a:rPr kumimoji="0" lang="en-US"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rPr>
              <a:t>E-mail</a:t>
            </a:r>
            <a:r>
              <a:rPr kumimoji="0" lang="ru-RU" b="0" i="0" u="none" strike="noStrike" kern="0" cap="none" spc="0" normalizeH="0" baseline="0" noProof="0" dirty="0">
                <a:ln>
                  <a:noFill/>
                </a:ln>
                <a:solidFill>
                  <a:sysClr val="windowText" lastClr="000000"/>
                </a:solidFill>
                <a:effectLst/>
                <a:uLnTx/>
                <a:uFillTx/>
              </a:rPr>
              <a:t>: </a:t>
            </a:r>
            <a:r>
              <a:rPr kumimoji="0" lang="ru-RU" b="0" i="0" u="none" strike="noStrike" kern="0" cap="none" spc="0" normalizeH="0" baseline="0" noProof="0" dirty="0" err="1">
                <a:ln>
                  <a:noFill/>
                </a:ln>
                <a:solidFill>
                  <a:sysClr val="windowText" lastClr="000000"/>
                </a:solidFill>
                <a:effectLst/>
                <a:uLnTx/>
                <a:uFillTx/>
                <a:hlinkClick r:id="rId5"/>
              </a:rPr>
              <a:t>td@mnemozina.ru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Тел.:  8 (495) 644–20–26</a:t>
            </a:r>
          </a:p>
          <a:p>
            <a:pPr marL="0" marR="0" lvl="0" indent="0" defTabSz="914400" eaLnBrk="1" fontAlgn="auto" latinLnBrk="0" hangingPunct="1">
              <a:lnSpc>
                <a:spcPct val="100000"/>
              </a:lnSpc>
              <a:spcBef>
                <a:spcPts val="60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Электронные формы учебников и пособий представлены на сайте </a:t>
            </a:r>
          </a:p>
          <a:p>
            <a:pPr marL="0" marR="0" lvl="0" indent="0" defTabSz="914400" eaLnBrk="1" fontAlgn="auto" latinLnBrk="0" hangingPunct="1">
              <a:lnSpc>
                <a:spcPct val="100000"/>
              </a:lnSpc>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«Школа в кармане»</a:t>
            </a:r>
            <a:r>
              <a:rPr kumimoji="0" lang="ru-RU" b="0" i="0" u="none" strike="noStrike" kern="0" cap="none" spc="0" normalizeH="0" baseline="0" noProof="0" dirty="0">
                <a:ln>
                  <a:noFill/>
                </a:ln>
                <a:solidFill>
                  <a:sysClr val="windowText" lastClr="000000"/>
                </a:solidFill>
                <a:effectLst/>
                <a:uLnTx/>
                <a:uFillTx/>
              </a:rPr>
              <a:t>:</a:t>
            </a:r>
            <a:r>
              <a:rPr kumimoji="0" lang="ru-RU" b="0" i="0" u="none" strike="noStrike" kern="0" cap="none" spc="0" normalizeH="0" noProof="0" dirty="0">
                <a:ln>
                  <a:noFill/>
                </a:ln>
                <a:solidFill>
                  <a:sysClr val="windowText" lastClr="000000"/>
                </a:solidFill>
                <a:effectLst/>
                <a:uLnTx/>
                <a:uFillTx/>
              </a:rPr>
              <a:t> </a:t>
            </a:r>
            <a:endParaRPr kumimoji="0" lang="en-US" b="0" i="0" u="none" strike="noStrike" kern="0" cap="none" spc="0" normalizeH="0" noProof="0" dirty="0">
              <a:ln>
                <a:noFill/>
              </a:ln>
              <a:solidFill>
                <a:sysClr val="windowText" lastClr="000000"/>
              </a:solidFill>
              <a:effectLst/>
              <a:uLnTx/>
              <a:uFillTx/>
            </a:endParaRPr>
          </a:p>
          <a:p>
            <a:pPr marL="0" marR="0" lvl="0" indent="0" defTabSz="914400" eaLnBrk="1" fontAlgn="auto" latinLnBrk="0" hangingPunct="1">
              <a:lnSpc>
                <a:spcPct val="100000"/>
              </a:lnSpc>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hlinkClick r:id="rId6"/>
              </a:rPr>
              <a:t>http://pocketschool.ru</a:t>
            </a:r>
            <a:endParaRPr kumimoji="0" lang="ru-RU" b="0" i="0" u="none" strike="noStrike" kern="0" cap="none" spc="0" normalizeH="0" baseline="0" noProof="0" dirty="0">
              <a:ln>
                <a:noFill/>
              </a:ln>
              <a:solidFill>
                <a:sysClr val="windowText" lastClr="000000"/>
              </a:solidFill>
              <a:effectLst/>
              <a:uLnTx/>
              <a:uFillTx/>
            </a:endParaRPr>
          </a:p>
        </p:txBody>
      </p:sp>
      <p:pic>
        <p:nvPicPr>
          <p:cNvPr id="11" name="Рисунок 10" descr="Mnemozina_LOGOTYPE_RED.png"/>
          <p:cNvPicPr>
            <a:picLocks noChangeAspect="1"/>
          </p:cNvPicPr>
          <p:nvPr/>
        </p:nvPicPr>
        <p:blipFill>
          <a:blip r:embed="rId7" cstate="print"/>
          <a:stretch>
            <a:fillRect/>
          </a:stretch>
        </p:blipFill>
        <p:spPr>
          <a:xfrm>
            <a:off x="827584" y="270808"/>
            <a:ext cx="1296144" cy="1236520"/>
          </a:xfrm>
          <a:prstGeom prst="rect">
            <a:avLst/>
          </a:prstGeom>
        </p:spPr>
      </p:pic>
    </p:spTree>
    <p:extLst>
      <p:ext uri="{BB962C8B-B14F-4D97-AF65-F5344CB8AC3E}">
        <p14:creationId xmlns:p14="http://schemas.microsoft.com/office/powerpoint/2010/main" val="129081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3E28CDD8-0DFD-4CA2-AC4F-D6A4346A3446}"/>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Сколько оборотов в минуту делает зубчатое колесо с 32 зубцами, если сцепленное с ним зубчатое колесо с 8 зубцами делает 12 оборотов в минуту? </a:t>
            </a:r>
          </a:p>
        </p:txBody>
      </p:sp>
      <p:sp>
        <p:nvSpPr>
          <p:cNvPr id="63491" name="Text Box 3">
            <a:extLst>
              <a:ext uri="{FF2B5EF4-FFF2-40B4-BE49-F238E27FC236}">
                <a16:creationId xmlns:a16="http://schemas.microsoft.com/office/drawing/2014/main" id="{19BF3789-4731-456D-9255-A95DBD6EAF1A}"/>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a:t>
            </a:r>
          </a:p>
        </p:txBody>
      </p:sp>
      <p:pic>
        <p:nvPicPr>
          <p:cNvPr id="63492" name="Picture 4">
            <a:extLst>
              <a:ext uri="{FF2B5EF4-FFF2-40B4-BE49-F238E27FC236}">
                <a16:creationId xmlns:a16="http://schemas.microsoft.com/office/drawing/2014/main" id="{58C67DDE-C5EE-4DDF-B9A2-0B7A57E92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81200"/>
            <a:ext cx="2628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wipe(up)">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D87EBDDB-7606-452A-944E-F70F5B6DC13B}"/>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Диаметры двух зубчатых колес относятся как 3:8. На какой угол повернется большее колесо при одном обороте меньшего? </a:t>
            </a:r>
          </a:p>
        </p:txBody>
      </p:sp>
      <p:sp>
        <p:nvSpPr>
          <p:cNvPr id="64515" name="Text Box 3">
            <a:extLst>
              <a:ext uri="{FF2B5EF4-FFF2-40B4-BE49-F238E27FC236}">
                <a16:creationId xmlns:a16="http://schemas.microsoft.com/office/drawing/2014/main" id="{5F73F241-D483-42AB-BB2A-4C5731B688F7}"/>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a:t>
            </a:r>
            <a:r>
              <a:rPr lang="en-US" altLang="ru-RU"/>
              <a:t>135</a:t>
            </a:r>
            <a:r>
              <a:rPr lang="ru-RU" altLang="ru-RU" baseline="30000"/>
              <a:t>о</a:t>
            </a:r>
            <a:r>
              <a:rPr lang="ru-RU" altLang="ru-RU"/>
              <a:t>.</a:t>
            </a:r>
          </a:p>
        </p:txBody>
      </p:sp>
      <p:pic>
        <p:nvPicPr>
          <p:cNvPr id="64516" name="Picture 4">
            <a:extLst>
              <a:ext uri="{FF2B5EF4-FFF2-40B4-BE49-F238E27FC236}">
                <a16:creationId xmlns:a16="http://schemas.microsoft.com/office/drawing/2014/main" id="{30EE9951-23FB-4212-8DF6-5B2FB5B8C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273685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wipe(up)">
                                      <p:cBhvr>
                                        <p:cTn id="7"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C37CF380-48FF-4A66-84B1-582B0A06FB5A}"/>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Какой угол (в градусах) образуют минутная и часовая стрелки часов в 5 ч?</a:t>
            </a:r>
          </a:p>
        </p:txBody>
      </p:sp>
      <p:sp>
        <p:nvSpPr>
          <p:cNvPr id="47107" name="Text Box 3">
            <a:extLst>
              <a:ext uri="{FF2B5EF4-FFF2-40B4-BE49-F238E27FC236}">
                <a16:creationId xmlns:a16="http://schemas.microsoft.com/office/drawing/2014/main" id="{59C85BA4-8573-47AD-9B26-185A4C836859}"/>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150</a:t>
            </a:r>
            <a:r>
              <a:rPr lang="ru-RU" altLang="ru-RU" baseline="30000" dirty="0"/>
              <a:t>о</a:t>
            </a:r>
            <a:r>
              <a:rPr lang="ru-RU" altLang="ru-RU" dirty="0"/>
              <a:t>. </a:t>
            </a:r>
          </a:p>
        </p:txBody>
      </p:sp>
      <p:pic>
        <p:nvPicPr>
          <p:cNvPr id="47109" name="Picture 5">
            <a:extLst>
              <a:ext uri="{FF2B5EF4-FFF2-40B4-BE49-F238E27FC236}">
                <a16:creationId xmlns:a16="http://schemas.microsoft.com/office/drawing/2014/main" id="{627E6D33-AFE0-4C7F-A5DD-F1B2645C9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05000"/>
            <a:ext cx="205263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up)">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3DACE1CA-5788-468A-A708-34D43AC6B8BE}"/>
              </a:ext>
            </a:extLst>
          </p:cNvPr>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Какой угол описывает минутная стрелка за 10 мин? </a:t>
            </a:r>
          </a:p>
        </p:txBody>
      </p:sp>
      <p:sp>
        <p:nvSpPr>
          <p:cNvPr id="48131" name="Text Box 3">
            <a:extLst>
              <a:ext uri="{FF2B5EF4-FFF2-40B4-BE49-F238E27FC236}">
                <a16:creationId xmlns:a16="http://schemas.microsoft.com/office/drawing/2014/main" id="{6B5519FF-040A-49D4-A4F0-FDDD7CD5435E}"/>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Ответ. 60</a:t>
            </a:r>
            <a:r>
              <a:rPr lang="ru-RU" altLang="ru-RU" baseline="30000" dirty="0"/>
              <a:t>о</a:t>
            </a:r>
            <a:r>
              <a:rPr lang="ru-RU" altLang="ru-RU" dirty="0"/>
              <a:t>.</a:t>
            </a:r>
          </a:p>
        </p:txBody>
      </p:sp>
      <p:pic>
        <p:nvPicPr>
          <p:cNvPr id="48133" name="Picture 5">
            <a:extLst>
              <a:ext uri="{FF2B5EF4-FFF2-40B4-BE49-F238E27FC236}">
                <a16:creationId xmlns:a16="http://schemas.microsoft.com/office/drawing/2014/main" id="{3BDE53E4-DEAB-4D1D-A70D-9C5795D02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20526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8AE65DA4-BDDC-4023-89BD-27289BA8CC04}"/>
              </a:ext>
            </a:extLst>
          </p:cNvPr>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Какой угол описывает часовая стрелка за 20 мин? </a:t>
            </a:r>
          </a:p>
        </p:txBody>
      </p:sp>
      <p:sp>
        <p:nvSpPr>
          <p:cNvPr id="49155" name="Text Box 3">
            <a:extLst>
              <a:ext uri="{FF2B5EF4-FFF2-40B4-BE49-F238E27FC236}">
                <a16:creationId xmlns:a16="http://schemas.microsoft.com/office/drawing/2014/main" id="{CCADBD51-9471-4F97-B54C-AAEEDD9886D7}"/>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10</a:t>
            </a:r>
            <a:r>
              <a:rPr lang="ru-RU" altLang="ru-RU" baseline="30000" dirty="0"/>
              <a:t>о</a:t>
            </a:r>
            <a:r>
              <a:rPr lang="ru-RU" altLang="ru-RU" dirty="0"/>
              <a:t>.</a:t>
            </a:r>
          </a:p>
        </p:txBody>
      </p:sp>
      <p:pic>
        <p:nvPicPr>
          <p:cNvPr id="49157" name="Picture 5">
            <a:extLst>
              <a:ext uri="{FF2B5EF4-FFF2-40B4-BE49-F238E27FC236}">
                <a16:creationId xmlns:a16="http://schemas.microsoft.com/office/drawing/2014/main" id="{0B53EF17-583D-40E5-85DA-F37579096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600200"/>
            <a:ext cx="205263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302D495D-6DF6-49BE-A626-A5A5E6C96BA3}"/>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На какой угол поворачивается минутная стрелка пока часовая проходит 1</a:t>
            </a:r>
            <a:r>
              <a:rPr lang="ru-RU" altLang="ru-RU" baseline="30000">
                <a:cs typeface="Times New Roman" panose="02020603050405020304" pitchFamily="18" charset="0"/>
              </a:rPr>
              <a:t>о</a:t>
            </a:r>
            <a:r>
              <a:rPr lang="ru-RU" altLang="ru-RU">
                <a:cs typeface="Times New Roman" panose="02020603050405020304" pitchFamily="18" charset="0"/>
              </a:rPr>
              <a:t>30’?</a:t>
            </a:r>
          </a:p>
        </p:txBody>
      </p:sp>
      <p:sp>
        <p:nvSpPr>
          <p:cNvPr id="50179" name="Text Box 3">
            <a:extLst>
              <a:ext uri="{FF2B5EF4-FFF2-40B4-BE49-F238E27FC236}">
                <a16:creationId xmlns:a16="http://schemas.microsoft.com/office/drawing/2014/main" id="{96593994-23CE-486A-B11D-10C08880B61E}"/>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18</a:t>
            </a:r>
            <a:r>
              <a:rPr lang="ru-RU" altLang="ru-RU" baseline="30000" dirty="0"/>
              <a:t>о</a:t>
            </a:r>
            <a:r>
              <a:rPr lang="ru-RU" altLang="ru-RU" dirty="0"/>
              <a:t>.</a:t>
            </a:r>
          </a:p>
        </p:txBody>
      </p:sp>
      <p:pic>
        <p:nvPicPr>
          <p:cNvPr id="50181" name="Picture 5">
            <a:extLst>
              <a:ext uri="{FF2B5EF4-FFF2-40B4-BE49-F238E27FC236}">
                <a16:creationId xmlns:a16="http://schemas.microsoft.com/office/drawing/2014/main" id="{7F4C5DDA-295F-48BC-8422-CE46DE321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828800"/>
            <a:ext cx="20526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wipe(up)">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70E55D3B-CE0E-49AB-928E-C7F2DD4B2EF7}"/>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На сколько градусов повернется Земля вокруг своей оси за 8 часов? </a:t>
            </a:r>
          </a:p>
        </p:txBody>
      </p:sp>
      <p:sp>
        <p:nvSpPr>
          <p:cNvPr id="54275" name="Text Box 3">
            <a:extLst>
              <a:ext uri="{FF2B5EF4-FFF2-40B4-BE49-F238E27FC236}">
                <a16:creationId xmlns:a16="http://schemas.microsoft.com/office/drawing/2014/main" id="{6F145A22-253B-4FD0-BFBD-2A5B9AD1C22C}"/>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120</a:t>
            </a:r>
            <a:r>
              <a:rPr lang="ru-RU" altLang="ru-RU" baseline="30000" dirty="0"/>
              <a:t>о</a:t>
            </a:r>
            <a:r>
              <a:rPr lang="ru-RU" altLang="ru-RU" dirty="0"/>
              <a:t>.</a:t>
            </a:r>
          </a:p>
        </p:txBody>
      </p:sp>
      <p:pic>
        <p:nvPicPr>
          <p:cNvPr id="54277" name="Picture 5">
            <a:extLst>
              <a:ext uri="{FF2B5EF4-FFF2-40B4-BE49-F238E27FC236}">
                <a16:creationId xmlns:a16="http://schemas.microsoft.com/office/drawing/2014/main" id="{ACAD8E50-C0A5-44B5-9417-11F31CB8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187007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ipe(up)">
                                      <p:cBhvr>
                                        <p:cTn id="7"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1446B45B-5DDC-41CA-BC15-74B98D3155CB}"/>
              </a:ext>
            </a:extLst>
          </p:cNvPr>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За сколько часов Земля повернется вокруг своей оси на 90</a:t>
            </a:r>
            <a:r>
              <a:rPr lang="ru-RU" altLang="ru-RU" baseline="30000">
                <a:cs typeface="Times New Roman" panose="02020603050405020304" pitchFamily="18" charset="0"/>
              </a:rPr>
              <a:t>о</a:t>
            </a:r>
            <a:r>
              <a:rPr lang="ru-RU" altLang="ru-RU">
                <a:cs typeface="Times New Roman" panose="02020603050405020304" pitchFamily="18" charset="0"/>
              </a:rPr>
              <a:t>? </a:t>
            </a:r>
          </a:p>
        </p:txBody>
      </p:sp>
      <p:sp>
        <p:nvSpPr>
          <p:cNvPr id="55299" name="Text Box 3">
            <a:extLst>
              <a:ext uri="{FF2B5EF4-FFF2-40B4-BE49-F238E27FC236}">
                <a16:creationId xmlns:a16="http://schemas.microsoft.com/office/drawing/2014/main" id="{0F512F1C-DB01-40E3-A716-989AF123D26B}"/>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6</a:t>
            </a:r>
            <a:r>
              <a:rPr lang="ru-RU" altLang="ru-RU" baseline="30000" dirty="0"/>
              <a:t>о</a:t>
            </a:r>
            <a:r>
              <a:rPr lang="ru-RU" altLang="ru-RU" dirty="0"/>
              <a:t>.</a:t>
            </a:r>
          </a:p>
        </p:txBody>
      </p:sp>
      <p:pic>
        <p:nvPicPr>
          <p:cNvPr id="55300" name="Picture 4">
            <a:extLst>
              <a:ext uri="{FF2B5EF4-FFF2-40B4-BE49-F238E27FC236}">
                <a16:creationId xmlns:a16="http://schemas.microsoft.com/office/drawing/2014/main" id="{AC814C26-C168-4AEA-AE89-249B163E3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187007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wipe(up)">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0" y="147642"/>
            <a:ext cx="91805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indent="0" algn="ctr"/>
            <a:r>
              <a:rPr lang="ru-RU" sz="2000" dirty="0"/>
              <a:t>Учебники и пособия, входящие в УМК по геометрии издательства «Мнемозина». </a:t>
            </a:r>
            <a:endParaRPr lang="en-US" sz="2000" dirty="0"/>
          </a:p>
          <a:p>
            <a:pPr marL="0" indent="0" algn="ctr"/>
            <a:r>
              <a:rPr lang="ru-RU" sz="2000" dirty="0"/>
              <a:t>Учебники имеют гриф «Рекомендовано»</a:t>
            </a:r>
            <a:r>
              <a:rPr lang="en-US" sz="2000" dirty="0"/>
              <a:t> </a:t>
            </a:r>
            <a:r>
              <a:rPr lang="ru-RU" sz="2000" dirty="0"/>
              <a:t>и входят в Федеральный перечень</a:t>
            </a:r>
            <a:endParaRPr lang="ru-RU" sz="1600" dirty="0"/>
          </a:p>
        </p:txBody>
      </p:sp>
      <p:pic>
        <p:nvPicPr>
          <p:cNvPr id="4" name="Рисунок 3" descr="Geom_7-9_Obl_.png"/>
          <p:cNvPicPr>
            <a:picLocks noChangeAspect="1"/>
          </p:cNvPicPr>
          <p:nvPr/>
        </p:nvPicPr>
        <p:blipFill>
          <a:blip r:embed="rId2" cstate="print"/>
          <a:stretch>
            <a:fillRect/>
          </a:stretch>
        </p:blipFill>
        <p:spPr>
          <a:xfrm>
            <a:off x="4355976" y="1044415"/>
            <a:ext cx="2094931" cy="2700040"/>
          </a:xfrm>
          <a:prstGeom prst="rect">
            <a:avLst/>
          </a:prstGeom>
        </p:spPr>
      </p:pic>
      <p:pic>
        <p:nvPicPr>
          <p:cNvPr id="5" name="Рисунок 4" descr="Geom_10-11_Obl_.png"/>
          <p:cNvPicPr>
            <a:picLocks noChangeAspect="1"/>
          </p:cNvPicPr>
          <p:nvPr/>
        </p:nvPicPr>
        <p:blipFill>
          <a:blip r:embed="rId3" cstate="print"/>
          <a:stretch>
            <a:fillRect/>
          </a:stretch>
        </p:blipFill>
        <p:spPr>
          <a:xfrm>
            <a:off x="6658448" y="1052736"/>
            <a:ext cx="2034388" cy="2708366"/>
          </a:xfrm>
          <a:prstGeom prst="rect">
            <a:avLst/>
          </a:prstGeom>
        </p:spPr>
      </p:pic>
      <p:pic>
        <p:nvPicPr>
          <p:cNvPr id="7" name="Рисунок 6" descr="Geom_10_Obl_.png"/>
          <p:cNvPicPr>
            <a:picLocks noChangeAspect="1"/>
          </p:cNvPicPr>
          <p:nvPr/>
        </p:nvPicPr>
        <p:blipFill>
          <a:blip r:embed="rId4" cstate="print"/>
          <a:stretch>
            <a:fillRect/>
          </a:stretch>
        </p:blipFill>
        <p:spPr>
          <a:xfrm>
            <a:off x="166142" y="3933342"/>
            <a:ext cx="2034421" cy="2700040"/>
          </a:xfrm>
          <a:prstGeom prst="rect">
            <a:avLst/>
          </a:prstGeom>
        </p:spPr>
      </p:pic>
      <p:pic>
        <p:nvPicPr>
          <p:cNvPr id="8" name="Рисунок 7" descr="Geom_11_Obl.png"/>
          <p:cNvPicPr>
            <a:picLocks noChangeAspect="1"/>
          </p:cNvPicPr>
          <p:nvPr/>
        </p:nvPicPr>
        <p:blipFill>
          <a:blip r:embed="rId5" cstate="print"/>
          <a:stretch>
            <a:fillRect/>
          </a:stretch>
        </p:blipFill>
        <p:spPr>
          <a:xfrm>
            <a:off x="2353445" y="3933342"/>
            <a:ext cx="2034421" cy="2700040"/>
          </a:xfrm>
          <a:prstGeom prst="rect">
            <a:avLst/>
          </a:prstGeom>
        </p:spPr>
      </p:pic>
      <p:grpSp>
        <p:nvGrpSpPr>
          <p:cNvPr id="15" name="Группа 14"/>
          <p:cNvGrpSpPr/>
          <p:nvPr/>
        </p:nvGrpSpPr>
        <p:grpSpPr>
          <a:xfrm>
            <a:off x="4583158" y="3921732"/>
            <a:ext cx="4099769" cy="2787404"/>
            <a:chOff x="2771800" y="4365104"/>
            <a:chExt cx="3441719" cy="2340000"/>
          </a:xfrm>
        </p:grpSpPr>
        <p:pic>
          <p:nvPicPr>
            <p:cNvPr id="13" name="Рисунок 12" descr="Obl_Matem_10_baza.png"/>
            <p:cNvPicPr>
              <a:picLocks noChangeAspect="1"/>
            </p:cNvPicPr>
            <p:nvPr/>
          </p:nvPicPr>
          <p:blipFill>
            <a:blip r:embed="rId6" cstate="print"/>
            <a:stretch>
              <a:fillRect/>
            </a:stretch>
          </p:blipFill>
          <p:spPr>
            <a:xfrm>
              <a:off x="2771800" y="4365104"/>
              <a:ext cx="1560594" cy="2340000"/>
            </a:xfrm>
            <a:prstGeom prst="rect">
              <a:avLst/>
            </a:prstGeom>
          </p:spPr>
        </p:pic>
        <p:pic>
          <p:nvPicPr>
            <p:cNvPr id="14" name="Рисунок 13" descr="Obl_Matem_11_baza.png"/>
            <p:cNvPicPr>
              <a:picLocks noChangeAspect="1"/>
            </p:cNvPicPr>
            <p:nvPr/>
          </p:nvPicPr>
          <p:blipFill>
            <a:blip r:embed="rId7" cstate="print"/>
            <a:stretch>
              <a:fillRect/>
            </a:stretch>
          </p:blipFill>
          <p:spPr>
            <a:xfrm>
              <a:off x="4644008" y="4365104"/>
              <a:ext cx="1569511" cy="2340000"/>
            </a:xfrm>
            <a:prstGeom prst="rect">
              <a:avLst/>
            </a:prstGeom>
          </p:spPr>
        </p:pic>
      </p:grpSp>
      <p:pic>
        <p:nvPicPr>
          <p:cNvPr id="10" name="Рисунок 1">
            <a:extLst>
              <a:ext uri="{FF2B5EF4-FFF2-40B4-BE49-F238E27FC236}">
                <a16:creationId xmlns:a16="http://schemas.microsoft.com/office/drawing/2014/main" id="{48C5862D-0BF1-4A88-8D14-09A1AA05F02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6142" y="1036090"/>
            <a:ext cx="1935537" cy="27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2">
            <a:extLst>
              <a:ext uri="{FF2B5EF4-FFF2-40B4-BE49-F238E27FC236}">
                <a16:creationId xmlns:a16="http://schemas.microsoft.com/office/drawing/2014/main" id="{68A5A0BE-D2F3-43FF-BB08-EC2CAB345B1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38854" y="1044415"/>
            <a:ext cx="1929987" cy="270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2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26">
            <a:extLst>
              <a:ext uri="{FF2B5EF4-FFF2-40B4-BE49-F238E27FC236}">
                <a16:creationId xmlns:a16="http://schemas.microsoft.com/office/drawing/2014/main" id="{199263DF-B5CC-48C3-9D9B-4ECC20209AC2}"/>
              </a:ext>
            </a:extLst>
          </p:cNvPr>
          <p:cNvSpPr txBox="1">
            <a:spLocks noChangeArrowheads="1"/>
          </p:cNvSpPr>
          <p:nvPr/>
        </p:nvSpPr>
        <p:spPr bwMode="auto">
          <a:xfrm>
            <a:off x="0" y="39862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altLang="ru-RU" dirty="0">
                <a:cs typeface="Times New Roman" panose="02020603050405020304" pitchFamily="18" charset="0"/>
              </a:rPr>
              <a:t>Под каким (примерно) углом виден ноготь указательного пальца вытянутой руки человека? Примите ширину ногтя равной 1 см, расстоянию до него на вытянутой руке 60 см,</a:t>
            </a:r>
            <a:r>
              <a:rPr lang="ru-RU" altLang="ru-RU" dirty="0"/>
              <a:t>            .</a:t>
            </a:r>
            <a:endParaRPr lang="ru-RU" altLang="ru-RU" dirty="0">
              <a:cs typeface="Times New Roman" panose="02020603050405020304" pitchFamily="18" charset="0"/>
            </a:endParaRPr>
          </a:p>
        </p:txBody>
      </p:sp>
      <p:graphicFrame>
        <p:nvGraphicFramePr>
          <p:cNvPr id="152581" name="Object 1029">
            <a:extLst>
              <a:ext uri="{FF2B5EF4-FFF2-40B4-BE49-F238E27FC236}">
                <a16:creationId xmlns:a16="http://schemas.microsoft.com/office/drawing/2014/main" id="{652538BD-5622-44C0-8C4B-BDB1E5A6E49F}"/>
              </a:ext>
            </a:extLst>
          </p:cNvPr>
          <p:cNvGraphicFramePr>
            <a:graphicFrameLocks noChangeAspect="1"/>
          </p:cNvGraphicFramePr>
          <p:nvPr/>
        </p:nvGraphicFramePr>
        <p:xfrm>
          <a:off x="6588224" y="1196752"/>
          <a:ext cx="685800" cy="334963"/>
        </p:xfrm>
        <a:graphic>
          <a:graphicData uri="http://schemas.openxmlformats.org/presentationml/2006/ole">
            <mc:AlternateContent xmlns:mc="http://schemas.openxmlformats.org/markup-compatibility/2006">
              <mc:Choice xmlns:v="urn:schemas-microsoft-com:vml" Requires="v">
                <p:oleObj r:id="rId2" imgW="393529" imgH="190417" progId="Equation.DSMT4">
                  <p:embed/>
                </p:oleObj>
              </mc:Choice>
              <mc:Fallback>
                <p:oleObj r:id="rId2" imgW="393529" imgH="190417" progId="Equation.DSMT4">
                  <p:embed/>
                  <p:pic>
                    <p:nvPicPr>
                      <p:cNvPr id="152581" name="Object 1029">
                        <a:extLst>
                          <a:ext uri="{FF2B5EF4-FFF2-40B4-BE49-F238E27FC236}">
                            <a16:creationId xmlns:a16="http://schemas.microsoft.com/office/drawing/2014/main" id="{652538BD-5622-44C0-8C4B-BDB1E5A6E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196752"/>
                        <a:ext cx="68580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582" name="Text Box 1030">
            <a:extLst>
              <a:ext uri="{FF2B5EF4-FFF2-40B4-BE49-F238E27FC236}">
                <a16:creationId xmlns:a16="http://schemas.microsoft.com/office/drawing/2014/main" id="{9EB99CD6-F531-46A9-9A2D-F8CE8828699B}"/>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a:t>
            </a:r>
            <a:r>
              <a:rPr lang="ru-RU" altLang="ru-RU" baseline="30000" dirty="0"/>
              <a:t>о</a:t>
            </a:r>
            <a:r>
              <a:rPr lang="ru-RU" altLang="ru-RU" dirty="0"/>
              <a:t>.</a:t>
            </a:r>
          </a:p>
        </p:txBody>
      </p:sp>
    </p:spTree>
    <p:extLst>
      <p:ext uri="{BB962C8B-B14F-4D97-AF65-F5344CB8AC3E}">
        <p14:creationId xmlns:p14="http://schemas.microsoft.com/office/powerpoint/2010/main" val="2159278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wipe(up)">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026">
            <a:extLst>
              <a:ext uri="{FF2B5EF4-FFF2-40B4-BE49-F238E27FC236}">
                <a16:creationId xmlns:a16="http://schemas.microsoft.com/office/drawing/2014/main" id="{F4F70C17-CEB4-4F1E-AEC0-A9FB0A338C4D}"/>
              </a:ext>
            </a:extLst>
          </p:cNvPr>
          <p:cNvSpPr txBox="1">
            <a:spLocks noChangeArrowheads="1"/>
          </p:cNvSpPr>
          <p:nvPr/>
        </p:nvSpPr>
        <p:spPr bwMode="auto">
          <a:xfrm>
            <a:off x="228600" y="620688"/>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Под каким (примерно) углом виден диск Солнца?</a:t>
            </a:r>
          </a:p>
        </p:txBody>
      </p:sp>
      <p:sp>
        <p:nvSpPr>
          <p:cNvPr id="155654" name="Text Box 1030">
            <a:extLst>
              <a:ext uri="{FF2B5EF4-FFF2-40B4-BE49-F238E27FC236}">
                <a16:creationId xmlns:a16="http://schemas.microsoft.com/office/drawing/2014/main" id="{F74A35E6-34FE-41CF-B97D-578361AE94A6}"/>
              </a:ext>
            </a:extLst>
          </p:cNvPr>
          <p:cNvSpPr txBox="1">
            <a:spLocks noChangeArrowheads="1"/>
          </p:cNvSpPr>
          <p:nvPr/>
        </p:nvSpPr>
        <p:spPr bwMode="auto">
          <a:xfrm>
            <a:off x="971600" y="4005064"/>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0,5</a:t>
            </a:r>
            <a:r>
              <a:rPr lang="ru-RU" altLang="ru-RU" baseline="30000" dirty="0"/>
              <a:t>о</a:t>
            </a:r>
            <a:r>
              <a:rPr lang="ru-RU" altLang="ru-RU" dirty="0"/>
              <a:t>.</a:t>
            </a:r>
          </a:p>
        </p:txBody>
      </p:sp>
      <p:pic>
        <p:nvPicPr>
          <p:cNvPr id="3" name="Рисунок 2">
            <a:extLst>
              <a:ext uri="{FF2B5EF4-FFF2-40B4-BE49-F238E27FC236}">
                <a16:creationId xmlns:a16="http://schemas.microsoft.com/office/drawing/2014/main" id="{29147DFB-8B2E-406C-9729-269A0BF1C58A}"/>
              </a:ext>
            </a:extLst>
          </p:cNvPr>
          <p:cNvPicPr>
            <a:picLocks noChangeAspect="1"/>
          </p:cNvPicPr>
          <p:nvPr/>
        </p:nvPicPr>
        <p:blipFill>
          <a:blip r:embed="rId2"/>
          <a:stretch>
            <a:fillRect/>
          </a:stretch>
        </p:blipFill>
        <p:spPr>
          <a:xfrm>
            <a:off x="2032849" y="2082044"/>
            <a:ext cx="5078302" cy="461664"/>
          </a:xfrm>
          <a:prstGeom prst="rect">
            <a:avLst/>
          </a:prstGeom>
        </p:spPr>
      </p:pic>
    </p:spTree>
    <p:extLst>
      <p:ext uri="{BB962C8B-B14F-4D97-AF65-F5344CB8AC3E}">
        <p14:creationId xmlns:p14="http://schemas.microsoft.com/office/powerpoint/2010/main" val="1631243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Effect transition="in" filter="wipe(up)">
                                      <p:cBhvr>
                                        <p:cTn id="7"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74F2F44B-F867-4C03-BFB6-374C661A6D48}"/>
              </a:ext>
            </a:extLst>
          </p:cNvPr>
          <p:cNvSpPr txBox="1">
            <a:spLocks noChangeArrowheads="1"/>
          </p:cNvSpPr>
          <p:nvPr/>
        </p:nvSpPr>
        <p:spPr bwMode="auto">
          <a:xfrm>
            <a:off x="228600" y="8382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рисунок, укажите способ нахождения расстояния </a:t>
            </a:r>
            <a:r>
              <a:rPr lang="en-US" altLang="ru-RU" i="1">
                <a:cs typeface="Times New Roman" panose="02020603050405020304" pitchFamily="18" charset="0"/>
              </a:rPr>
              <a:t>AC </a:t>
            </a:r>
            <a:r>
              <a:rPr lang="ru-RU" altLang="ru-RU">
                <a:cs typeface="Times New Roman" panose="02020603050405020304" pitchFamily="18" charset="0"/>
              </a:rPr>
              <a:t>от корабля </a:t>
            </a:r>
            <a:r>
              <a:rPr lang="en-US" altLang="ru-RU" i="1">
                <a:cs typeface="Times New Roman" panose="02020603050405020304" pitchFamily="18" charset="0"/>
              </a:rPr>
              <a:t>A</a:t>
            </a:r>
            <a:r>
              <a:rPr lang="ru-RU" altLang="ru-RU">
                <a:cs typeface="Times New Roman" panose="02020603050405020304" pitchFamily="18" charset="0"/>
              </a:rPr>
              <a:t> в море до берега. </a:t>
            </a:r>
          </a:p>
        </p:txBody>
      </p:sp>
      <p:pic>
        <p:nvPicPr>
          <p:cNvPr id="146437" name="Picture 5">
            <a:extLst>
              <a:ext uri="{FF2B5EF4-FFF2-40B4-BE49-F238E27FC236}">
                <a16:creationId xmlns:a16="http://schemas.microsoft.com/office/drawing/2014/main" id="{38E48062-E278-4E99-AB5A-CE8CA3BD2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828800"/>
            <a:ext cx="20637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Rectangle 6">
            <a:extLst>
              <a:ext uri="{FF2B5EF4-FFF2-40B4-BE49-F238E27FC236}">
                <a16:creationId xmlns:a16="http://schemas.microsoft.com/office/drawing/2014/main" id="{0FC73F77-7DD7-474C-9342-11271C16CD2A}"/>
              </a:ext>
            </a:extLst>
          </p:cNvPr>
          <p:cNvSpPr>
            <a:spLocks noGrp="1" noChangeArrowheads="1"/>
          </p:cNvSpPr>
          <p:nvPr>
            <p:ph type="ctrTitle"/>
          </p:nvPr>
        </p:nvSpPr>
        <p:spPr>
          <a:xfrm>
            <a:off x="762000" y="152400"/>
            <a:ext cx="7772400" cy="381000"/>
          </a:xfrm>
          <a:noFill/>
          <a:ln/>
        </p:spPr>
        <p:txBody>
          <a:bodyPr anchor="ctr"/>
          <a:lstStyle/>
          <a:p>
            <a:r>
              <a:rPr lang="ru-RU" altLang="ru-RU" sz="2800" dirty="0">
                <a:solidFill>
                  <a:srgbClr val="FF0000"/>
                </a:solidFill>
              </a:rPr>
              <a:t>Расстояния</a:t>
            </a:r>
          </a:p>
        </p:txBody>
      </p:sp>
      <p:sp>
        <p:nvSpPr>
          <p:cNvPr id="146439" name="Text Box 7">
            <a:extLst>
              <a:ext uri="{FF2B5EF4-FFF2-40B4-BE49-F238E27FC236}">
                <a16:creationId xmlns:a16="http://schemas.microsoft.com/office/drawing/2014/main" id="{42D14C9A-7C51-4A3D-92FE-B614ACCC82C5}"/>
              </a:ext>
            </a:extLst>
          </p:cNvPr>
          <p:cNvSpPr txBox="1">
            <a:spLocks noChangeArrowheads="1"/>
          </p:cNvSpPr>
          <p:nvPr/>
        </p:nvSpPr>
        <p:spPr bwMode="auto">
          <a:xfrm>
            <a:off x="228600" y="44958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 </a:t>
            </a:r>
            <a:r>
              <a:rPr lang="ru-RU" altLang="ru-RU"/>
              <a:t>Прямоугольные треугольники </a:t>
            </a:r>
            <a:r>
              <a:rPr lang="en-US" altLang="ru-RU" i="1"/>
              <a:t>ABC </a:t>
            </a:r>
            <a:r>
              <a:rPr lang="ru-RU" altLang="ru-RU"/>
              <a:t>и </a:t>
            </a:r>
            <a:r>
              <a:rPr lang="en-US" altLang="ru-RU" i="1"/>
              <a:t>A’BC’ </a:t>
            </a:r>
            <a:r>
              <a:rPr lang="ru-RU" altLang="ru-RU"/>
              <a:t>равны по катету и острому углу. Следовательно, </a:t>
            </a:r>
            <a:r>
              <a:rPr lang="en-US" altLang="ru-RU" i="1"/>
              <a:t>AC = A’C’</a:t>
            </a:r>
            <a:r>
              <a:rPr lang="en-US" altLang="ru-RU"/>
              <a:t>.</a:t>
            </a:r>
            <a:r>
              <a:rPr lang="ru-RU" altLang="ru-RU"/>
              <a:t> </a:t>
            </a:r>
            <a:r>
              <a:rPr lang="ru-RU" altLang="ru-RU">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wipe(up)">
                                      <p:cBhvr>
                                        <p:cTn id="7" dur="500"/>
                                        <p:tgtEl>
                                          <p:spTgt spid="14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a:extLst>
              <a:ext uri="{FF2B5EF4-FFF2-40B4-BE49-F238E27FC236}">
                <a16:creationId xmlns:a16="http://schemas.microsoft.com/office/drawing/2014/main" id="{985BFFF7-257A-4EAA-8249-94DEA8032DAD}"/>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рисунок, укажите способ нахождения расстояния между двумя объектами </a:t>
            </a:r>
            <a:r>
              <a:rPr lang="en-US" altLang="ru-RU" i="1">
                <a:cs typeface="Times New Roman" panose="02020603050405020304" pitchFamily="18" charset="0"/>
              </a:rPr>
              <a:t>A </a:t>
            </a:r>
            <a:r>
              <a:rPr lang="ru-RU" altLang="ru-RU">
                <a:cs typeface="Times New Roman" panose="02020603050405020304" pitchFamily="18" charset="0"/>
              </a:rPr>
              <a:t>и </a:t>
            </a:r>
            <a:r>
              <a:rPr lang="en-US" altLang="ru-RU" i="1">
                <a:cs typeface="Times New Roman" panose="02020603050405020304" pitchFamily="18" charset="0"/>
              </a:rPr>
              <a:t>B</a:t>
            </a:r>
            <a:r>
              <a:rPr lang="ru-RU" altLang="ru-RU">
                <a:cs typeface="Times New Roman" panose="02020603050405020304" pitchFamily="18" charset="0"/>
              </a:rPr>
              <a:t>, разделёнными преградой. </a:t>
            </a:r>
          </a:p>
        </p:txBody>
      </p:sp>
      <p:pic>
        <p:nvPicPr>
          <p:cNvPr id="147460" name="Picture 4">
            <a:extLst>
              <a:ext uri="{FF2B5EF4-FFF2-40B4-BE49-F238E27FC236}">
                <a16:creationId xmlns:a16="http://schemas.microsoft.com/office/drawing/2014/main" id="{45CFBED0-5745-440F-ADD1-B334ADBC3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2895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Text Box 5">
            <a:extLst>
              <a:ext uri="{FF2B5EF4-FFF2-40B4-BE49-F238E27FC236}">
                <a16:creationId xmlns:a16="http://schemas.microsoft.com/office/drawing/2014/main" id="{667DDE28-7742-4A97-A4B7-D13BA2B09B79}"/>
              </a:ext>
            </a:extLst>
          </p:cNvPr>
          <p:cNvSpPr txBox="1">
            <a:spLocks noChangeArrowheads="1"/>
          </p:cNvSpPr>
          <p:nvPr/>
        </p:nvSpPr>
        <p:spPr bwMode="auto">
          <a:xfrm>
            <a:off x="228600" y="44958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 </a:t>
            </a:r>
            <a:r>
              <a:rPr lang="ru-RU" altLang="ru-RU"/>
              <a:t>Треугольники </a:t>
            </a:r>
            <a:r>
              <a:rPr lang="en-US" altLang="ru-RU" i="1"/>
              <a:t>ABC </a:t>
            </a:r>
            <a:r>
              <a:rPr lang="ru-RU" altLang="ru-RU"/>
              <a:t>и </a:t>
            </a:r>
            <a:r>
              <a:rPr lang="en-US" altLang="ru-RU" i="1"/>
              <a:t>EDC </a:t>
            </a:r>
            <a:r>
              <a:rPr lang="ru-RU" altLang="ru-RU"/>
              <a:t>равны по по двум сторонам и углу между ними. Следовательно, </a:t>
            </a:r>
            <a:r>
              <a:rPr lang="en-US" altLang="ru-RU" i="1"/>
              <a:t>AB = DE</a:t>
            </a:r>
            <a:r>
              <a:rPr lang="en-US" altLang="ru-RU"/>
              <a:t>.</a:t>
            </a:r>
            <a:r>
              <a:rPr lang="ru-RU" altLang="ru-RU"/>
              <a:t> </a:t>
            </a:r>
            <a:r>
              <a:rPr lang="ru-RU" altLang="ru-RU">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wipe(up)">
                                      <p:cBhvr>
                                        <p:cTn id="7"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026">
            <a:extLst>
              <a:ext uri="{FF2B5EF4-FFF2-40B4-BE49-F238E27FC236}">
                <a16:creationId xmlns:a16="http://schemas.microsoft.com/office/drawing/2014/main" id="{95407C94-8AD4-4F50-A037-AFA3D729998C}"/>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рисунок, укажите способ нахождения расстояния между двумя недоступными объектами </a:t>
            </a:r>
            <a:r>
              <a:rPr lang="en-US" altLang="ru-RU" i="1">
                <a:cs typeface="Times New Roman" panose="02020603050405020304" pitchFamily="18" charset="0"/>
              </a:rPr>
              <a:t>A </a:t>
            </a:r>
            <a:r>
              <a:rPr lang="ru-RU" altLang="ru-RU">
                <a:cs typeface="Times New Roman" panose="02020603050405020304" pitchFamily="18" charset="0"/>
              </a:rPr>
              <a:t>и </a:t>
            </a:r>
            <a:r>
              <a:rPr lang="en-US" altLang="ru-RU" i="1">
                <a:cs typeface="Times New Roman" panose="02020603050405020304" pitchFamily="18" charset="0"/>
              </a:rPr>
              <a:t>B</a:t>
            </a:r>
            <a:r>
              <a:rPr lang="ru-RU" altLang="ru-RU">
                <a:cs typeface="Times New Roman" panose="02020603050405020304" pitchFamily="18" charset="0"/>
              </a:rPr>
              <a:t>. </a:t>
            </a:r>
          </a:p>
        </p:txBody>
      </p:sp>
      <p:pic>
        <p:nvPicPr>
          <p:cNvPr id="148484" name="Picture 1028">
            <a:extLst>
              <a:ext uri="{FF2B5EF4-FFF2-40B4-BE49-F238E27FC236}">
                <a16:creationId xmlns:a16="http://schemas.microsoft.com/office/drawing/2014/main" id="{5F36D109-4536-4CAE-839D-7A9E0DABC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31527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 Box 1029">
            <a:extLst>
              <a:ext uri="{FF2B5EF4-FFF2-40B4-BE49-F238E27FC236}">
                <a16:creationId xmlns:a16="http://schemas.microsoft.com/office/drawing/2014/main" id="{8C6D096E-8C0F-41DC-8BE8-A181EC2F8251}"/>
              </a:ext>
            </a:extLst>
          </p:cNvPr>
          <p:cNvSpPr txBox="1">
            <a:spLocks noChangeArrowheads="1"/>
          </p:cNvSpPr>
          <p:nvPr/>
        </p:nvSpPr>
        <p:spPr bwMode="auto">
          <a:xfrm>
            <a:off x="228600" y="4267200"/>
            <a:ext cx="8686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 </a:t>
            </a:r>
            <a:r>
              <a:rPr lang="ru-RU" altLang="ru-RU"/>
              <a:t>Прямоугольные треугольники </a:t>
            </a:r>
            <a:r>
              <a:rPr lang="en-US" altLang="ru-RU" i="1"/>
              <a:t>ACE </a:t>
            </a:r>
            <a:r>
              <a:rPr lang="ru-RU" altLang="ru-RU"/>
              <a:t>и </a:t>
            </a:r>
            <a:r>
              <a:rPr lang="en-US" altLang="ru-RU" i="1"/>
              <a:t>CDE </a:t>
            </a:r>
            <a:r>
              <a:rPr lang="ru-RU" altLang="ru-RU"/>
              <a:t>равны по катету и острому углу. Следовательно, </a:t>
            </a:r>
            <a:r>
              <a:rPr lang="en-US" altLang="ru-RU" i="1"/>
              <a:t>AE = EG</a:t>
            </a:r>
            <a:r>
              <a:rPr lang="en-US" altLang="ru-RU"/>
              <a:t>.</a:t>
            </a:r>
            <a:r>
              <a:rPr lang="ru-RU" altLang="ru-RU"/>
              <a:t> Прямоугольные треугольники </a:t>
            </a:r>
            <a:r>
              <a:rPr lang="en-US" altLang="ru-RU" i="1"/>
              <a:t>BDE </a:t>
            </a:r>
            <a:r>
              <a:rPr lang="ru-RU" altLang="ru-RU"/>
              <a:t>и </a:t>
            </a:r>
            <a:r>
              <a:rPr lang="en-US" altLang="ru-RU" i="1"/>
              <a:t>FCE </a:t>
            </a:r>
            <a:r>
              <a:rPr lang="ru-RU" altLang="ru-RU"/>
              <a:t>равны по катету и острому углу. Следовательно, </a:t>
            </a:r>
            <a:r>
              <a:rPr lang="en-US" altLang="ru-RU" i="1"/>
              <a:t>BE = EF</a:t>
            </a:r>
            <a:r>
              <a:rPr lang="en-US" altLang="ru-RU"/>
              <a:t>.</a:t>
            </a:r>
            <a:r>
              <a:rPr lang="ru-RU" altLang="ru-RU">
                <a:cs typeface="Times New Roman" panose="02020603050405020304" pitchFamily="18" charset="0"/>
              </a:rPr>
              <a:t> </a:t>
            </a:r>
            <a:r>
              <a:rPr lang="ru-RU" altLang="ru-RU"/>
              <a:t>Треугольники </a:t>
            </a:r>
            <a:r>
              <a:rPr lang="en-US" altLang="ru-RU" i="1"/>
              <a:t>ABE </a:t>
            </a:r>
            <a:r>
              <a:rPr lang="ru-RU" altLang="ru-RU"/>
              <a:t>и </a:t>
            </a:r>
            <a:r>
              <a:rPr lang="en-US" altLang="ru-RU" i="1"/>
              <a:t>GFE </a:t>
            </a:r>
            <a:r>
              <a:rPr lang="ru-RU" altLang="ru-RU"/>
              <a:t>равны по двум сторонам и углу между ними. Следовательно, </a:t>
            </a:r>
            <a:r>
              <a:rPr lang="en-US" altLang="ru-RU" i="1"/>
              <a:t>AB = FG</a:t>
            </a:r>
            <a:r>
              <a:rPr lang="en-US" altLang="ru-RU"/>
              <a:t>.</a:t>
            </a:r>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wipe(up)">
                                      <p:cBhvr>
                                        <p:cTn id="7" dur="5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1026">
            <a:extLst>
              <a:ext uri="{FF2B5EF4-FFF2-40B4-BE49-F238E27FC236}">
                <a16:creationId xmlns:a16="http://schemas.microsoft.com/office/drawing/2014/main" id="{9B8CDF2E-2A6D-41F6-BB65-706934677EB6}"/>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Колесо, диаметр которого равен 1 м, прокатилось по прямой на расстояние 10 м. Сколько полных оборотов оно сделало?</a:t>
            </a:r>
          </a:p>
        </p:txBody>
      </p:sp>
      <p:pic>
        <p:nvPicPr>
          <p:cNvPr id="150532" name="Picture 1028">
            <a:extLst>
              <a:ext uri="{FF2B5EF4-FFF2-40B4-BE49-F238E27FC236}">
                <a16:creationId xmlns:a16="http://schemas.microsoft.com/office/drawing/2014/main" id="{166BCFD7-82A5-4D14-B184-47115E01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05000"/>
            <a:ext cx="44037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1029">
            <a:extLst>
              <a:ext uri="{FF2B5EF4-FFF2-40B4-BE49-F238E27FC236}">
                <a16:creationId xmlns:a16="http://schemas.microsoft.com/office/drawing/2014/main" id="{0245DDF1-BCAD-402E-B596-A8FEE445717E}"/>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wipe(up)">
                                      <p:cBhvr>
                                        <p:cTn id="7" dur="5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026">
            <a:extLst>
              <a:ext uri="{FF2B5EF4-FFF2-40B4-BE49-F238E27FC236}">
                <a16:creationId xmlns:a16="http://schemas.microsoft.com/office/drawing/2014/main" id="{82E21A1A-223A-4A41-8F2A-8B9B27A2870B}"/>
              </a:ext>
            </a:extLst>
          </p:cNvPr>
          <p:cNvSpPr txBox="1">
            <a:spLocks noChangeArrowheads="1"/>
          </p:cNvSpPr>
          <p:nvPr/>
        </p:nvSpPr>
        <p:spPr bwMode="auto">
          <a:xfrm>
            <a:off x="228600" y="152400"/>
            <a:ext cx="8686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Два спортсмена должны пробежать один круг по дорожке стадиона, форма которого – прямоугольник с примыкающими к нему с двух сторон полукругами. Один бежит по дорожке, расположенной на 2 м дальше от края, чем другой. Какое расстояние должно быть между ними на старте, чтобы компенсировать разность длин дорожек, по которым они бегут? (Примите </a:t>
            </a:r>
            <a:r>
              <a:rPr lang="ru-RU" altLang="ru-RU" dirty="0"/>
              <a:t>           </a:t>
            </a:r>
            <a:r>
              <a:rPr lang="ru-RU" altLang="ru-RU" dirty="0">
                <a:cs typeface="Times New Roman" panose="02020603050405020304" pitchFamily="18" charset="0"/>
              </a:rPr>
              <a:t>.) </a:t>
            </a:r>
          </a:p>
        </p:txBody>
      </p:sp>
      <p:pic>
        <p:nvPicPr>
          <p:cNvPr id="151556" name="Picture 1028">
            <a:extLst>
              <a:ext uri="{FF2B5EF4-FFF2-40B4-BE49-F238E27FC236}">
                <a16:creationId xmlns:a16="http://schemas.microsoft.com/office/drawing/2014/main" id="{AD5CCAF6-73AF-4D68-BA4A-7FC1318A7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124200"/>
            <a:ext cx="28575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Rectangle 1034">
            <a:extLst>
              <a:ext uri="{FF2B5EF4-FFF2-40B4-BE49-F238E27FC236}">
                <a16:creationId xmlns:a16="http://schemas.microsoft.com/office/drawing/2014/main" id="{DB43E258-5C97-4DAF-9336-0C3CF8A1E07E}"/>
              </a:ext>
            </a:extLst>
          </p:cNvPr>
          <p:cNvSpPr>
            <a:spLocks noChangeArrowheads="1"/>
          </p:cNvSpPr>
          <p:nvPr/>
        </p:nvSpPr>
        <p:spPr bwMode="auto">
          <a:xfrm>
            <a:off x="4376738" y="3333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graphicFrame>
        <p:nvGraphicFramePr>
          <p:cNvPr id="151561" name="Object 1033">
            <a:extLst>
              <a:ext uri="{FF2B5EF4-FFF2-40B4-BE49-F238E27FC236}">
                <a16:creationId xmlns:a16="http://schemas.microsoft.com/office/drawing/2014/main" id="{8A0366EB-F0FE-4E97-A13A-4F7B40DE1A42}"/>
              </a:ext>
            </a:extLst>
          </p:cNvPr>
          <p:cNvGraphicFramePr>
            <a:graphicFrameLocks noChangeAspect="1"/>
          </p:cNvGraphicFramePr>
          <p:nvPr/>
        </p:nvGraphicFramePr>
        <p:xfrm>
          <a:off x="1905000" y="2438400"/>
          <a:ext cx="685800" cy="334963"/>
        </p:xfrm>
        <a:graphic>
          <a:graphicData uri="http://schemas.openxmlformats.org/presentationml/2006/ole">
            <mc:AlternateContent xmlns:mc="http://schemas.openxmlformats.org/markup-compatibility/2006">
              <mc:Choice xmlns:v="urn:schemas-microsoft-com:vml" Requires="v">
                <p:oleObj r:id="rId3" imgW="393529" imgH="190417" progId="Equation.DSMT4">
                  <p:embed/>
                </p:oleObj>
              </mc:Choice>
              <mc:Fallback>
                <p:oleObj r:id="rId3" imgW="393529" imgH="190417" progId="Equation.DSMT4">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438400"/>
                        <a:ext cx="68580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63" name="Text Box 1035">
            <a:extLst>
              <a:ext uri="{FF2B5EF4-FFF2-40B4-BE49-F238E27FC236}">
                <a16:creationId xmlns:a16="http://schemas.microsoft.com/office/drawing/2014/main" id="{3A66B53E-43C8-47C8-A379-1AC488D47930}"/>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12</a:t>
            </a:r>
            <a:r>
              <a:rPr lang="en-US" altLang="ru-RU"/>
              <a:t> </a:t>
            </a:r>
            <a:r>
              <a:rPr lang="ru-RU" altLang="ru-RU"/>
              <a:t>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563"/>
                                        </p:tgtEl>
                                        <p:attrNameLst>
                                          <p:attrName>style.visibility</p:attrName>
                                        </p:attrNameLst>
                                      </p:cBhvr>
                                      <p:to>
                                        <p:strVal val="visible"/>
                                      </p:to>
                                    </p:set>
                                    <p:animEffect transition="in" filter="wipe(up)">
                                      <p:cBhvr>
                                        <p:cTn id="7" dur="500"/>
                                        <p:tgtEl>
                                          <p:spTgt spid="151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26">
            <a:extLst>
              <a:ext uri="{FF2B5EF4-FFF2-40B4-BE49-F238E27FC236}">
                <a16:creationId xmlns:a16="http://schemas.microsoft.com/office/drawing/2014/main" id="{199263DF-B5CC-48C3-9D9B-4ECC20209AC2}"/>
              </a:ext>
            </a:extLst>
          </p:cNvPr>
          <p:cNvSpPr txBox="1">
            <a:spLocks noChangeArrowheads="1"/>
          </p:cNvSpPr>
          <p:nvPr/>
        </p:nvSpPr>
        <p:spPr bwMode="auto">
          <a:xfrm>
            <a:off x="228600" y="1524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Поезд едет со скоростью 81 км/ч. Диаметр его колеса равен 120 см. Сколько оборотов в минуту делает колесо поезда? (Примите </a:t>
            </a:r>
            <a:r>
              <a:rPr lang="ru-RU" altLang="ru-RU"/>
              <a:t>            </a:t>
            </a:r>
            <a:r>
              <a:rPr lang="ru-RU" altLang="ru-RU">
                <a:cs typeface="Times New Roman" panose="02020603050405020304" pitchFamily="18" charset="0"/>
              </a:rPr>
              <a:t>.)</a:t>
            </a:r>
          </a:p>
        </p:txBody>
      </p:sp>
      <p:pic>
        <p:nvPicPr>
          <p:cNvPr id="152580" name="Picture 1028">
            <a:extLst>
              <a:ext uri="{FF2B5EF4-FFF2-40B4-BE49-F238E27FC236}">
                <a16:creationId xmlns:a16="http://schemas.microsoft.com/office/drawing/2014/main" id="{5388B5C8-7FD3-48F6-BB01-855021F7D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09800"/>
            <a:ext cx="20415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2581" name="Object 1029">
            <a:extLst>
              <a:ext uri="{FF2B5EF4-FFF2-40B4-BE49-F238E27FC236}">
                <a16:creationId xmlns:a16="http://schemas.microsoft.com/office/drawing/2014/main" id="{652538BD-5622-44C0-8C4B-BDB1E5A6E49F}"/>
              </a:ext>
            </a:extLst>
          </p:cNvPr>
          <p:cNvGraphicFramePr>
            <a:graphicFrameLocks noChangeAspect="1"/>
          </p:cNvGraphicFramePr>
          <p:nvPr/>
        </p:nvGraphicFramePr>
        <p:xfrm>
          <a:off x="1752600" y="990600"/>
          <a:ext cx="685800" cy="334963"/>
        </p:xfrm>
        <a:graphic>
          <a:graphicData uri="http://schemas.openxmlformats.org/presentationml/2006/ole">
            <mc:AlternateContent xmlns:mc="http://schemas.openxmlformats.org/markup-compatibility/2006">
              <mc:Choice xmlns:v="urn:schemas-microsoft-com:vml" Requires="v">
                <p:oleObj r:id="rId3" imgW="393529" imgH="190417" progId="Equation.DSMT4">
                  <p:embed/>
                </p:oleObj>
              </mc:Choice>
              <mc:Fallback>
                <p:oleObj r:id="rId3" imgW="393529" imgH="190417" progId="Equation.DSMT4">
                  <p:embed/>
                  <p:pic>
                    <p:nvPicPr>
                      <p:cNvPr id="152581" name="Object 1029">
                        <a:extLst>
                          <a:ext uri="{FF2B5EF4-FFF2-40B4-BE49-F238E27FC236}">
                            <a16:creationId xmlns:a16="http://schemas.microsoft.com/office/drawing/2014/main" id="{652538BD-5622-44C0-8C4B-BDB1E5A6E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90600"/>
                        <a:ext cx="68580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582" name="Text Box 1030">
            <a:extLst>
              <a:ext uri="{FF2B5EF4-FFF2-40B4-BE49-F238E27FC236}">
                <a16:creationId xmlns:a16="http://schemas.microsoft.com/office/drawing/2014/main" id="{9EB99CD6-F531-46A9-9A2D-F8CE8828699B}"/>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375.</a:t>
            </a:r>
          </a:p>
        </p:txBody>
      </p:sp>
    </p:spTree>
    <p:extLst>
      <p:ext uri="{BB962C8B-B14F-4D97-AF65-F5344CB8AC3E}">
        <p14:creationId xmlns:p14="http://schemas.microsoft.com/office/powerpoint/2010/main" val="752249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wipe(up)">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4626" name="Text Box 1026">
                <a:extLst>
                  <a:ext uri="{FF2B5EF4-FFF2-40B4-BE49-F238E27FC236}">
                    <a16:creationId xmlns:a16="http://schemas.microsoft.com/office/drawing/2014/main" id="{22D414F3-C2D9-4B1D-B716-2769FBC334C1}"/>
                  </a:ext>
                </a:extLst>
              </p:cNvPr>
              <p:cNvSpPr txBox="1">
                <a:spLocks noChangeArrowheads="1"/>
              </p:cNvSpPr>
              <p:nvPr/>
            </p:nvSpPr>
            <p:spPr bwMode="auto">
              <a:xfrm>
                <a:off x="0" y="-25345"/>
                <a:ext cx="9108504" cy="30705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altLang="ru-RU" dirty="0"/>
                  <a:t>	</a:t>
                </a:r>
                <a:r>
                  <a:rPr lang="ru-RU" sz="1800" dirty="0">
                    <a:effectLst/>
                    <a:latin typeface="Times New Roman" panose="02020603050405020304" pitchFamily="18" charset="0"/>
                    <a:ea typeface="Times New Roman" panose="02020603050405020304" pitchFamily="18" charset="0"/>
                  </a:rPr>
                  <a:t>Первый дошедший до нас способ измерения размеров Земли был предложен и осуществлен ученым из Алек­сандрии Эратосфеном в </a:t>
                </a:r>
                <a:r>
                  <a:rPr lang="en-US" sz="1800" dirty="0">
                    <a:effectLst/>
                    <a:latin typeface="Times New Roman" panose="02020603050405020304" pitchFamily="18" charset="0"/>
                    <a:ea typeface="Times New Roman" panose="02020603050405020304" pitchFamily="18" charset="0"/>
                  </a:rPr>
                  <a:t>III</a:t>
                </a:r>
                <a:r>
                  <a:rPr lang="ru-RU" sz="1800" dirty="0">
                    <a:effectLst/>
                    <a:latin typeface="Times New Roman" panose="02020603050405020304" pitchFamily="18" charset="0"/>
                    <a:ea typeface="Times New Roman" panose="02020603050405020304" pitchFamily="18" charset="0"/>
                  </a:rPr>
                  <a:t> в. до н.э. </a:t>
                </a:r>
              </a:p>
              <a:p>
                <a:pPr algn="just">
                  <a:spcBef>
                    <a:spcPts val="0"/>
                  </a:spcBef>
                </a:pPr>
                <a:r>
                  <a:rPr lang="ru-RU" sz="1800" dirty="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Из рассказов путешественников Эра­тосфену было известно, что в городе Сиене (ныне Асуан), находящемся к югу от Александрии, имеется колодец, дно которого освещается Солнцем ровно в полдень самого длинного дня в году. </a:t>
                </a:r>
              </a:p>
              <a:p>
                <a:pPr algn="just">
                  <a:spcBef>
                    <a:spcPts val="0"/>
                  </a:spcBef>
                </a:pPr>
                <a:r>
                  <a:rPr lang="ru-RU" sz="1800" dirty="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Измерения Эратосфена пока­зали, что в тот же день и час отклонение солнца от зенита в Александ­рии составляет </a:t>
                </a:r>
                <a14:m>
                  <m:oMath xmlns:m="http://schemas.openxmlformats.org/officeDocument/2006/math">
                    <m:f>
                      <m:fPr>
                        <m:ctrlPr>
                          <a:rPr lang="ru-RU" sz="1800" i="1" smtClean="0">
                            <a:effectLst/>
                            <a:latin typeface="Cambria Math" panose="02040503050406030204" pitchFamily="18" charset="0"/>
                          </a:rPr>
                        </m:ctrlPr>
                      </m:fPr>
                      <m:num>
                        <m:r>
                          <a:rPr lang="ru-RU" sz="1800" b="0" i="1" smtClean="0">
                            <a:effectLst/>
                            <a:latin typeface="Cambria Math" panose="02040503050406030204" pitchFamily="18" charset="0"/>
                          </a:rPr>
                          <m:t>1</m:t>
                        </m:r>
                      </m:num>
                      <m:den>
                        <m:r>
                          <a:rPr lang="ru-RU" sz="1800" b="0" i="1" smtClean="0">
                            <a:effectLst/>
                            <a:latin typeface="Cambria Math" panose="02040503050406030204" pitchFamily="18" charset="0"/>
                          </a:rPr>
                          <m:t>50</m:t>
                        </m:r>
                      </m:den>
                    </m:f>
                  </m:oMath>
                </a14:m>
                <a:r>
                  <a:rPr lang="ru-RU" altLang="ru-RU" dirty="0">
                    <a:cs typeface="Times New Roman" panose="02020603050405020304" pitchFamily="18" charset="0"/>
                  </a:rPr>
                  <a:t> </a:t>
                </a:r>
                <a:r>
                  <a:rPr lang="ru-RU" sz="1800" dirty="0"/>
                  <a:t>часть окружности, и, следовательно, длина окруж­ности Земли в 50 раз больше расстояния от Александрии до Сиены. Изме­рив это расстояние с помощью посланного им гонца, Эратосфен определил длину окружности Земли. Она оказалась равна 250 тысячам стадий. 	</a:t>
                </a:r>
                <a:endParaRPr lang="ru-RU" altLang="ru-RU" dirty="0">
                  <a:cs typeface="Times New Roman" panose="02020603050405020304" pitchFamily="18" charset="0"/>
                </a:endParaRPr>
              </a:p>
            </p:txBody>
          </p:sp>
        </mc:Choice>
        <mc:Fallback xmlns="">
          <p:sp>
            <p:nvSpPr>
              <p:cNvPr id="154626" name="Text Box 1026">
                <a:extLst>
                  <a:ext uri="{FF2B5EF4-FFF2-40B4-BE49-F238E27FC236}">
                    <a16:creationId xmlns:a16="http://schemas.microsoft.com/office/drawing/2014/main" id="{22D414F3-C2D9-4B1D-B716-2769FBC334C1}"/>
                  </a:ext>
                </a:extLst>
              </p:cNvPr>
              <p:cNvSpPr txBox="1">
                <a:spLocks noRot="1" noChangeAspect="1" noMove="1" noResize="1" noEditPoints="1" noAdjustHandles="1" noChangeArrowheads="1" noChangeShapeType="1" noTextEdit="1"/>
              </p:cNvSpPr>
              <p:nvPr/>
            </p:nvSpPr>
            <p:spPr bwMode="auto">
              <a:xfrm>
                <a:off x="0" y="-25345"/>
                <a:ext cx="9108504" cy="3070521"/>
              </a:xfrm>
              <a:prstGeom prst="rect">
                <a:avLst/>
              </a:prstGeom>
              <a:blipFill>
                <a:blip r:embed="rId2"/>
                <a:stretch>
                  <a:fillRect l="-535" r="-535" b="-21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6" name="Рисунок 5">
            <a:extLst>
              <a:ext uri="{FF2B5EF4-FFF2-40B4-BE49-F238E27FC236}">
                <a16:creationId xmlns:a16="http://schemas.microsoft.com/office/drawing/2014/main" id="{7D69683C-EA00-41A0-B5BE-ECA720A7E974}"/>
              </a:ext>
            </a:extLst>
          </p:cNvPr>
          <p:cNvPicPr>
            <a:picLocks noChangeAspect="1"/>
          </p:cNvPicPr>
          <p:nvPr/>
        </p:nvPicPr>
        <p:blipFill>
          <a:blip r:embed="rId3"/>
          <a:stretch>
            <a:fillRect/>
          </a:stretch>
        </p:blipFill>
        <p:spPr>
          <a:xfrm>
            <a:off x="0" y="3192140"/>
            <a:ext cx="4652493" cy="2707870"/>
          </a:xfrm>
          <a:prstGeom prst="rect">
            <a:avLst/>
          </a:prstGeom>
        </p:spPr>
      </p:pic>
      <p:sp>
        <p:nvSpPr>
          <p:cNvPr id="7" name="TextBox 6">
            <a:extLst>
              <a:ext uri="{FF2B5EF4-FFF2-40B4-BE49-F238E27FC236}">
                <a16:creationId xmlns:a16="http://schemas.microsoft.com/office/drawing/2014/main" id="{1CEC0815-AACC-4B55-85A7-A15B394E7F7A}"/>
              </a:ext>
            </a:extLst>
          </p:cNvPr>
          <p:cNvSpPr txBox="1"/>
          <p:nvPr/>
        </p:nvSpPr>
        <p:spPr>
          <a:xfrm>
            <a:off x="4572000" y="3028846"/>
            <a:ext cx="4536504" cy="2862322"/>
          </a:xfrm>
          <a:prstGeom prst="rect">
            <a:avLst/>
          </a:prstGeom>
          <a:noFill/>
        </p:spPr>
        <p:txBody>
          <a:bodyPr wrap="square" rtlCol="0">
            <a:spAutoFit/>
          </a:bodyPr>
          <a:lstStyle/>
          <a:p>
            <a:pPr algn="just">
              <a:spcBef>
                <a:spcPts val="0"/>
              </a:spcBef>
            </a:pPr>
            <a:r>
              <a:rPr lang="ru-RU" sz="1800" dirty="0"/>
              <a:t>Стадия не была точно определенной мерой длины. За стадию принималось расстоя­ние, которое проходит человек за время, нужное для подъема Солнца над горизонтом. Учитывая среднюю скорость человека и то, что подъем солнца над горизонтом происходит за 2 минуты, можно заключить, что стадия составляет примерно 160-185 м. Если за стадию принять 160 м, то полу­чится точный результат 40000 км.	</a:t>
            </a:r>
            <a:endParaRPr lang="ru-RU" dirty="0"/>
          </a:p>
        </p:txBody>
      </p:sp>
      <p:sp>
        <p:nvSpPr>
          <p:cNvPr id="8" name="TextBox 7">
            <a:extLst>
              <a:ext uri="{FF2B5EF4-FFF2-40B4-BE49-F238E27FC236}">
                <a16:creationId xmlns:a16="http://schemas.microsoft.com/office/drawing/2014/main" id="{903F16BF-3F34-43AF-AAE3-66F8C036ACD1}"/>
              </a:ext>
            </a:extLst>
          </p:cNvPr>
          <p:cNvSpPr txBox="1"/>
          <p:nvPr/>
        </p:nvSpPr>
        <p:spPr>
          <a:xfrm>
            <a:off x="-9832" y="5884703"/>
            <a:ext cx="9108504" cy="923330"/>
          </a:xfrm>
          <a:prstGeom prst="rect">
            <a:avLst/>
          </a:prstGeom>
          <a:noFill/>
        </p:spPr>
        <p:txBody>
          <a:bodyPr wrap="square" rtlCol="0">
            <a:spAutoFit/>
          </a:bodyPr>
          <a:lstStyle/>
          <a:p>
            <a:pPr algn="just"/>
            <a:r>
              <a:rPr lang="ru-RU" sz="1800" dirty="0"/>
              <a:t>	Однако ясно, что измерения Эратосфе­на не могли быть такими точными хотя бы потому, что Сиена расположена не строго на юге от Александрии и точность измерение расстояния шагами не очень велика.</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0238972-E360-4DB6-A7D8-EC65882F3E61}"/>
              </a:ext>
            </a:extLst>
          </p:cNvPr>
          <p:cNvPicPr>
            <a:picLocks noChangeAspect="1"/>
          </p:cNvPicPr>
          <p:nvPr/>
        </p:nvPicPr>
        <p:blipFill>
          <a:blip r:embed="rId2"/>
          <a:stretch>
            <a:fillRect/>
          </a:stretch>
        </p:blipFill>
        <p:spPr>
          <a:xfrm>
            <a:off x="539552" y="764704"/>
            <a:ext cx="7838142" cy="5904656"/>
          </a:xfrm>
          <a:prstGeom prst="rect">
            <a:avLst/>
          </a:prstGeom>
        </p:spPr>
      </p:pic>
      <p:sp>
        <p:nvSpPr>
          <p:cNvPr id="4" name="TextBox 3">
            <a:extLst>
              <a:ext uri="{FF2B5EF4-FFF2-40B4-BE49-F238E27FC236}">
                <a16:creationId xmlns:a16="http://schemas.microsoft.com/office/drawing/2014/main" id="{34578DB7-E37B-47CA-9F72-1DFBA576DCE0}"/>
              </a:ext>
            </a:extLst>
          </p:cNvPr>
          <p:cNvSpPr txBox="1"/>
          <p:nvPr/>
        </p:nvSpPr>
        <p:spPr>
          <a:xfrm>
            <a:off x="683568" y="188640"/>
            <a:ext cx="7776864" cy="461665"/>
          </a:xfrm>
          <a:prstGeom prst="rect">
            <a:avLst/>
          </a:prstGeom>
          <a:noFill/>
        </p:spPr>
        <p:txBody>
          <a:bodyPr wrap="square" rtlCol="0">
            <a:spAutoFit/>
          </a:bodyPr>
          <a:lstStyle/>
          <a:p>
            <a:r>
              <a:rPr lang="ru-RU" dirty="0"/>
              <a:t>Измерение больших расстояний на поверхности Земли</a:t>
            </a:r>
          </a:p>
        </p:txBody>
      </p:sp>
    </p:spTree>
    <p:extLst>
      <p:ext uri="{BB962C8B-B14F-4D97-AF65-F5344CB8AC3E}">
        <p14:creationId xmlns:p14="http://schemas.microsoft.com/office/powerpoint/2010/main" val="2686826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Дидактические материалы</a:t>
            </a:r>
            <a:endParaRPr lang="ru-RU" sz="1800" dirty="0"/>
          </a:p>
        </p:txBody>
      </p:sp>
      <p:pic>
        <p:nvPicPr>
          <p:cNvPr id="4" name="Рисунок 3" descr="OBL-GEOM.png"/>
          <p:cNvPicPr>
            <a:picLocks noChangeAspect="1"/>
          </p:cNvPicPr>
          <p:nvPr/>
        </p:nvPicPr>
        <p:blipFill>
          <a:blip r:embed="rId2" cstate="print"/>
          <a:stretch>
            <a:fillRect/>
          </a:stretch>
        </p:blipFill>
        <p:spPr>
          <a:xfrm>
            <a:off x="6300192" y="646956"/>
            <a:ext cx="1917389" cy="2952328"/>
          </a:xfrm>
          <a:prstGeom prst="rect">
            <a:avLst/>
          </a:prstGeom>
        </p:spPr>
      </p:pic>
      <p:pic>
        <p:nvPicPr>
          <p:cNvPr id="6" name="Рисунок 5" descr="Smirnov-8.png"/>
          <p:cNvPicPr>
            <a:picLocks noChangeAspect="1"/>
          </p:cNvPicPr>
          <p:nvPr/>
        </p:nvPicPr>
        <p:blipFill>
          <a:blip r:embed="rId3" cstate="print"/>
          <a:stretch>
            <a:fillRect/>
          </a:stretch>
        </p:blipFill>
        <p:spPr>
          <a:xfrm>
            <a:off x="3635896" y="646956"/>
            <a:ext cx="1894606" cy="2952328"/>
          </a:xfrm>
          <a:prstGeom prst="rect">
            <a:avLst/>
          </a:prstGeom>
        </p:spPr>
      </p:pic>
      <p:pic>
        <p:nvPicPr>
          <p:cNvPr id="8" name="Рисунок 7" descr="ОБЛОЖКА дидактические материалы10-11.png"/>
          <p:cNvPicPr>
            <a:picLocks noChangeAspect="1"/>
          </p:cNvPicPr>
          <p:nvPr/>
        </p:nvPicPr>
        <p:blipFill>
          <a:blip r:embed="rId4" cstate="print"/>
          <a:stretch>
            <a:fillRect/>
          </a:stretch>
        </p:blipFill>
        <p:spPr>
          <a:xfrm>
            <a:off x="5076055" y="3789040"/>
            <a:ext cx="1900941" cy="2952328"/>
          </a:xfrm>
          <a:prstGeom prst="rect">
            <a:avLst/>
          </a:prstGeom>
        </p:spPr>
      </p:pic>
      <p:pic>
        <p:nvPicPr>
          <p:cNvPr id="9" name="Picture 13" descr="C:\Documents and Settings\Администратор\Мои документы\PICTURE\Учебники\УМК\9.jpg"/>
          <p:cNvPicPr>
            <a:picLocks noChangeAspect="1" noChangeArrowheads="1"/>
          </p:cNvPicPr>
          <p:nvPr/>
        </p:nvPicPr>
        <p:blipFill>
          <a:blip r:embed="rId5" cstate="print">
            <a:extLst>
              <a:ext uri="{28A0092B-C50C-407E-A947-70E740481C1C}">
                <a14:useLocalDpi xmlns:a14="http://schemas.microsoft.com/office/drawing/2010/main" val="0"/>
              </a:ext>
            </a:extLst>
          </a:blip>
          <a:srcRect l="15898" t="52035" r="57809" b="847"/>
          <a:stretch>
            <a:fillRect/>
          </a:stretch>
        </p:blipFill>
        <p:spPr bwMode="auto">
          <a:xfrm>
            <a:off x="2195735" y="3789040"/>
            <a:ext cx="198359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Oblojka.png"/>
          <p:cNvPicPr>
            <a:picLocks noChangeAspect="1"/>
          </p:cNvPicPr>
          <p:nvPr/>
        </p:nvPicPr>
        <p:blipFill>
          <a:blip r:embed="rId6" cstate="print"/>
          <a:stretch>
            <a:fillRect/>
          </a:stretch>
        </p:blipFill>
        <p:spPr>
          <a:xfrm>
            <a:off x="899592" y="646956"/>
            <a:ext cx="1922500" cy="2952328"/>
          </a:xfrm>
          <a:prstGeom prst="rect">
            <a:avLst/>
          </a:prstGeom>
        </p:spPr>
      </p:pic>
    </p:spTree>
    <p:extLst>
      <p:ext uri="{BB962C8B-B14F-4D97-AF65-F5344CB8AC3E}">
        <p14:creationId xmlns:p14="http://schemas.microsoft.com/office/powerpoint/2010/main" val="3594086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1026">
            <a:extLst>
              <a:ext uri="{FF2B5EF4-FFF2-40B4-BE49-F238E27FC236}">
                <a16:creationId xmlns:a16="http://schemas.microsoft.com/office/drawing/2014/main" id="{22D414F3-C2D9-4B1D-B716-2769FBC334C1}"/>
              </a:ext>
            </a:extLst>
          </p:cNvPr>
          <p:cNvSpPr txBox="1">
            <a:spLocks noChangeArrowheads="1"/>
          </p:cNvSpPr>
          <p:nvPr/>
        </p:nvSpPr>
        <p:spPr bwMode="auto">
          <a:xfrm>
            <a:off x="0" y="692696"/>
            <a:ext cx="910850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111760" indent="349250" algn="just"/>
            <a:r>
              <a:rPr lang="ru-RU" altLang="ru-RU" dirty="0"/>
              <a:t>	</a:t>
            </a:r>
            <a:r>
              <a:rPr lang="ru-RU" dirty="0">
                <a:effectLst/>
                <a:latin typeface="Times New Roman" panose="02020603050405020304" pitchFamily="18" charset="0"/>
                <a:ea typeface="Times New Roman" panose="02020603050405020304" pitchFamily="18" charset="0"/>
              </a:rPr>
              <a:t>Для того чтобы унифицировать измерения, Национальное собрание Франции в 1791 году решило ввести единую меру длины, в качестве которой была принята одна десятимиллионная часть ду­ги парижского меридиана от </a:t>
            </a:r>
            <a:r>
              <a:rPr lang="en-US" dirty="0">
                <a:effectLst/>
                <a:latin typeface="Times New Roman" panose="02020603050405020304" pitchFamily="18" charset="0"/>
                <a:ea typeface="Times New Roman" panose="02020603050405020304" pitchFamily="18" charset="0"/>
              </a:rPr>
              <a:t>C</a:t>
            </a:r>
            <a:r>
              <a:rPr lang="ru-RU" dirty="0" err="1">
                <a:effectLst/>
                <a:latin typeface="Times New Roman" panose="02020603050405020304" pitchFamily="18" charset="0"/>
                <a:ea typeface="Times New Roman" panose="02020603050405020304" pitchFamily="18" charset="0"/>
              </a:rPr>
              <a:t>еверного</a:t>
            </a:r>
            <a:r>
              <a:rPr lang="ru-RU" dirty="0">
                <a:effectLst/>
                <a:latin typeface="Times New Roman" panose="02020603050405020304" pitchFamily="18" charset="0"/>
                <a:ea typeface="Times New Roman" panose="02020603050405020304" pitchFamily="18" charset="0"/>
              </a:rPr>
              <a:t> полюса до экватора. Она была наз­вана «метром», от греческого слова "</a:t>
            </a:r>
            <a:r>
              <a:rPr lang="ru-RU" dirty="0" err="1">
                <a:effectLst/>
                <a:latin typeface="Times New Roman" panose="02020603050405020304" pitchFamily="18" charset="0"/>
                <a:ea typeface="Times New Roman" panose="02020603050405020304" pitchFamily="18" charset="0"/>
              </a:rPr>
              <a:t>метрос</a:t>
            </a:r>
            <a:r>
              <a:rPr lang="ru-RU" dirty="0">
                <a:effectLst/>
                <a:latin typeface="Times New Roman" panose="02020603050405020304" pitchFamily="18" charset="0"/>
                <a:ea typeface="Times New Roman" panose="02020603050405020304" pitchFamily="18" charset="0"/>
              </a:rPr>
              <a:t>", что значит «мера». Тогда же были учреждены две экспедиции для точного измерения этого меридиана. Экспедициями была построена сеть треугольников от Барселоны до Дюнкер­ка на северном берегу Франции. Шесть лет заняли измерения и вычисле­ния, пришедшиеся как раз на годы французской революции. В результате работ был изготовлен эталон из платины, который хранится во французс­ком государственном архиве и называется архивным метром.</a:t>
            </a:r>
          </a:p>
        </p:txBody>
      </p:sp>
    </p:spTree>
    <p:extLst>
      <p:ext uri="{BB962C8B-B14F-4D97-AF65-F5344CB8AC3E}">
        <p14:creationId xmlns:p14="http://schemas.microsoft.com/office/powerpoint/2010/main" val="2185168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1026">
            <a:extLst>
              <a:ext uri="{FF2B5EF4-FFF2-40B4-BE49-F238E27FC236}">
                <a16:creationId xmlns:a16="http://schemas.microsoft.com/office/drawing/2014/main" id="{22D414F3-C2D9-4B1D-B716-2769FBC334C1}"/>
              </a:ext>
            </a:extLst>
          </p:cNvPr>
          <p:cNvSpPr txBox="1">
            <a:spLocks noChangeArrowheads="1"/>
          </p:cNvSpPr>
          <p:nvPr/>
        </p:nvSpPr>
        <p:spPr bwMode="auto">
          <a:xfrm>
            <a:off x="228600" y="152400"/>
            <a:ext cx="868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Москва и Новороссийск расположены примерно на одном меридиане  под 56</a:t>
            </a:r>
            <a:r>
              <a:rPr lang="ru-RU" altLang="ru-RU" baseline="30000">
                <a:cs typeface="Times New Roman" panose="02020603050405020304" pitchFamily="18" charset="0"/>
              </a:rPr>
              <a:t>о</a:t>
            </a:r>
            <a:r>
              <a:rPr lang="ru-RU" altLang="ru-RU">
                <a:cs typeface="Times New Roman" panose="02020603050405020304" pitchFamily="18" charset="0"/>
              </a:rPr>
              <a:t> и 44</a:t>
            </a:r>
            <a:r>
              <a:rPr lang="ru-RU" altLang="ru-RU" baseline="30000">
                <a:cs typeface="Times New Roman" panose="02020603050405020304" pitchFamily="18" charset="0"/>
              </a:rPr>
              <a:t>о</a:t>
            </a:r>
            <a:r>
              <a:rPr lang="ru-RU" altLang="ru-RU">
                <a:cs typeface="Times New Roman" panose="02020603050405020304" pitchFamily="18" charset="0"/>
              </a:rPr>
              <a:t> северной широты соответственно. Найдите расстояние между ними по земной поверхности, считая длину большой окружности земного шара равной 40000 км. В ответе укажите целое число километров. </a:t>
            </a:r>
          </a:p>
        </p:txBody>
      </p:sp>
      <p:pic>
        <p:nvPicPr>
          <p:cNvPr id="154628" name="Picture 1028">
            <a:extLst>
              <a:ext uri="{FF2B5EF4-FFF2-40B4-BE49-F238E27FC236}">
                <a16:creationId xmlns:a16="http://schemas.microsoft.com/office/drawing/2014/main" id="{D58F9947-680D-4892-B80F-5C23700B4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362200"/>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1029">
            <a:extLst>
              <a:ext uri="{FF2B5EF4-FFF2-40B4-BE49-F238E27FC236}">
                <a16:creationId xmlns:a16="http://schemas.microsoft.com/office/drawing/2014/main" id="{4F01A6DF-3F50-4593-8D4A-41B4151D11B7}"/>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1333</a:t>
            </a:r>
            <a:r>
              <a:rPr lang="en-US" altLang="ru-RU"/>
              <a:t> </a:t>
            </a:r>
            <a:r>
              <a:rPr lang="ru-RU" altLang="ru-RU"/>
              <a:t>км.</a:t>
            </a:r>
          </a:p>
        </p:txBody>
      </p:sp>
    </p:spTree>
    <p:extLst>
      <p:ext uri="{BB962C8B-B14F-4D97-AF65-F5344CB8AC3E}">
        <p14:creationId xmlns:p14="http://schemas.microsoft.com/office/powerpoint/2010/main" val="64130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wipe(up)">
                                      <p:cBhvr>
                                        <p:cTn id="7" dur="500"/>
                                        <p:tgtEl>
                                          <p:spTgt spid="154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026">
            <a:extLst>
              <a:ext uri="{FF2B5EF4-FFF2-40B4-BE49-F238E27FC236}">
                <a16:creationId xmlns:a16="http://schemas.microsoft.com/office/drawing/2014/main" id="{F4F70C17-CEB4-4F1E-AEC0-A9FB0A338C4D}"/>
              </a:ext>
            </a:extLst>
          </p:cNvPr>
          <p:cNvSpPr txBox="1">
            <a:spLocks noChangeArrowheads="1"/>
          </p:cNvSpPr>
          <p:nvPr/>
        </p:nvSpPr>
        <p:spPr bwMode="auto">
          <a:xfrm>
            <a:off x="228600" y="1524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Длина экватора земного шара примерно равна 40000 км. На сколько метров увеличился бы этот экватор, если бы радиус земного шара увеличился на 1 м? (Примите </a:t>
            </a:r>
            <a:r>
              <a:rPr lang="ru-RU" altLang="ru-RU"/>
              <a:t>          </a:t>
            </a:r>
            <a:r>
              <a:rPr lang="ru-RU" altLang="ru-RU">
                <a:cs typeface="Times New Roman" panose="02020603050405020304" pitchFamily="18" charset="0"/>
              </a:rPr>
              <a:t>.)</a:t>
            </a:r>
          </a:p>
        </p:txBody>
      </p:sp>
      <p:pic>
        <p:nvPicPr>
          <p:cNvPr id="155652" name="Picture 1028">
            <a:extLst>
              <a:ext uri="{FF2B5EF4-FFF2-40B4-BE49-F238E27FC236}">
                <a16:creationId xmlns:a16="http://schemas.microsoft.com/office/drawing/2014/main" id="{913EDFD3-61E7-4EBD-8C72-5D395B2D8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828800"/>
            <a:ext cx="18700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5653" name="Object 1029">
            <a:extLst>
              <a:ext uri="{FF2B5EF4-FFF2-40B4-BE49-F238E27FC236}">
                <a16:creationId xmlns:a16="http://schemas.microsoft.com/office/drawing/2014/main" id="{A55C27E6-7D48-4B42-B254-B9C403DACF1D}"/>
              </a:ext>
            </a:extLst>
          </p:cNvPr>
          <p:cNvGraphicFramePr>
            <a:graphicFrameLocks noChangeAspect="1"/>
          </p:cNvGraphicFramePr>
          <p:nvPr/>
        </p:nvGraphicFramePr>
        <p:xfrm>
          <a:off x="6096000" y="914400"/>
          <a:ext cx="685800" cy="334963"/>
        </p:xfrm>
        <a:graphic>
          <a:graphicData uri="http://schemas.openxmlformats.org/presentationml/2006/ole">
            <mc:AlternateContent xmlns:mc="http://schemas.openxmlformats.org/markup-compatibility/2006">
              <mc:Choice xmlns:v="urn:schemas-microsoft-com:vml" Requires="v">
                <p:oleObj r:id="rId3" imgW="393529" imgH="190417" progId="Equation.DSMT4">
                  <p:embed/>
                </p:oleObj>
              </mc:Choice>
              <mc:Fallback>
                <p:oleObj r:id="rId3" imgW="393529" imgH="190417" progId="Equation.DSMT4">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14400"/>
                        <a:ext cx="68580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54" name="Text Box 1030">
            <a:extLst>
              <a:ext uri="{FF2B5EF4-FFF2-40B4-BE49-F238E27FC236}">
                <a16:creationId xmlns:a16="http://schemas.microsoft.com/office/drawing/2014/main" id="{F74A35E6-34FE-41CF-B97D-578361AE94A6}"/>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a:t>
            </a:r>
            <a:r>
              <a:rPr lang="en-US" altLang="ru-RU"/>
              <a:t>6 </a:t>
            </a:r>
            <a:r>
              <a:rPr lang="ru-RU" altLang="ru-RU"/>
              <a:t>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Effect transition="in" filter="wipe(up)">
                                      <p:cBhvr>
                                        <p:cTn id="7"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7D899F9-9646-4F3C-B2AF-FC970CCBBF06}"/>
              </a:ext>
            </a:extLst>
          </p:cNvPr>
          <p:cNvSpPr>
            <a:spLocks noGrp="1" noChangeArrowheads="1"/>
          </p:cNvSpPr>
          <p:nvPr>
            <p:ph type="title"/>
          </p:nvPr>
        </p:nvSpPr>
        <p:spPr>
          <a:xfrm>
            <a:off x="0" y="554305"/>
            <a:ext cx="9144000" cy="457200"/>
          </a:xfrm>
        </p:spPr>
        <p:txBody>
          <a:bodyPr/>
          <a:lstStyle/>
          <a:p>
            <a:pPr algn="just" eaLnBrk="1" hangingPunct="1"/>
            <a:r>
              <a:rPr lang="ru-RU" altLang="ru-RU" sz="2000" dirty="0">
                <a:cs typeface="Times New Roman" panose="02020603050405020304" pitchFamily="18" charset="0"/>
              </a:rPr>
              <a:t>	Кривая, которую описывает точка, закрепленная на окружности, катящейся по прямой, называется</a:t>
            </a:r>
            <a:r>
              <a:rPr lang="ru-RU" altLang="ru-RU" sz="2000" dirty="0">
                <a:solidFill>
                  <a:schemeClr val="accent1"/>
                </a:solidFill>
                <a:cs typeface="Times New Roman" panose="02020603050405020304" pitchFamily="18" charset="0"/>
              </a:rPr>
              <a:t> </a:t>
            </a:r>
            <a:r>
              <a:rPr lang="ru-RU" altLang="ru-RU" sz="2000" dirty="0">
                <a:solidFill>
                  <a:srgbClr val="FF3300"/>
                </a:solidFill>
                <a:cs typeface="Times New Roman" panose="02020603050405020304" pitchFamily="18" charset="0"/>
              </a:rPr>
              <a:t>циклоидой</a:t>
            </a:r>
            <a:r>
              <a:rPr lang="ru-RU" altLang="ru-RU" sz="2000" dirty="0">
                <a:cs typeface="Times New Roman" panose="02020603050405020304" pitchFamily="18" charset="0"/>
              </a:rPr>
              <a:t>.</a:t>
            </a:r>
            <a:endParaRPr lang="ru-RU" altLang="ru-RU" sz="2000" dirty="0">
              <a:solidFill>
                <a:srgbClr val="FF3300"/>
              </a:solidFill>
            </a:endParaRPr>
          </a:p>
        </p:txBody>
      </p:sp>
      <p:sp>
        <p:nvSpPr>
          <p:cNvPr id="3075" name="Text Box 5">
            <a:extLst>
              <a:ext uri="{FF2B5EF4-FFF2-40B4-BE49-F238E27FC236}">
                <a16:creationId xmlns:a16="http://schemas.microsoft.com/office/drawing/2014/main" id="{70224496-1B12-41FA-A107-0741A765D012}"/>
              </a:ext>
            </a:extLst>
          </p:cNvPr>
          <p:cNvSpPr txBox="1">
            <a:spLocks noChangeArrowheads="1"/>
          </p:cNvSpPr>
          <p:nvPr/>
        </p:nvSpPr>
        <p:spPr bwMode="auto">
          <a:xfrm>
            <a:off x="0" y="1023795"/>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000" dirty="0"/>
              <a:t>	Для изображения циклоиды о</a:t>
            </a:r>
            <a:r>
              <a:rPr lang="ru-RU" altLang="ru-RU" sz="2000" dirty="0">
                <a:cs typeface="Times New Roman" panose="02020603050405020304" pitchFamily="18" charset="0"/>
              </a:rPr>
              <a:t>тложим на прямой отрезок </a:t>
            </a:r>
            <a:r>
              <a:rPr lang="ru-RU" altLang="ru-RU" sz="2000" i="1" dirty="0">
                <a:cs typeface="Times New Roman" panose="02020603050405020304" pitchFamily="18" charset="0"/>
              </a:rPr>
              <a:t>АВ</a:t>
            </a:r>
            <a:r>
              <a:rPr lang="ru-RU" altLang="ru-RU" sz="2000" dirty="0">
                <a:cs typeface="Times New Roman" panose="02020603050405020304" pitchFamily="18" charset="0"/>
              </a:rPr>
              <a:t>, равный длине окружности, т.е. </a:t>
            </a:r>
            <a:r>
              <a:rPr lang="ru-RU" altLang="ru-RU" sz="2000" i="1" dirty="0">
                <a:cs typeface="Times New Roman" panose="02020603050405020304" pitchFamily="18" charset="0"/>
              </a:rPr>
              <a:t>АВ</a:t>
            </a:r>
            <a:r>
              <a:rPr lang="ru-RU" altLang="ru-RU" sz="2000" dirty="0">
                <a:cs typeface="Times New Roman" panose="02020603050405020304" pitchFamily="18" charset="0"/>
              </a:rPr>
              <a:t> = 2</a:t>
            </a:r>
            <a:r>
              <a:rPr lang="en-US" altLang="ru-RU" sz="2000" dirty="0">
                <a:cs typeface="Times New Roman" panose="02020603050405020304" pitchFamily="18" charset="0"/>
              </a:rPr>
              <a:t>π</a:t>
            </a:r>
            <a:r>
              <a:rPr lang="en-US" altLang="ru-RU" sz="2000" i="1" dirty="0">
                <a:cs typeface="Times New Roman" panose="02020603050405020304" pitchFamily="18" charset="0"/>
              </a:rPr>
              <a:t>R</a:t>
            </a:r>
            <a:r>
              <a:rPr lang="ru-RU" altLang="ru-RU" sz="2000" dirty="0">
                <a:cs typeface="Times New Roman" panose="02020603050405020304" pitchFamily="18" charset="0"/>
              </a:rPr>
              <a:t>. Разделим этот отрезок на 8 равных частей точками </a:t>
            </a:r>
            <a:r>
              <a:rPr lang="ru-RU" altLang="ru-RU" sz="2000" i="1" dirty="0">
                <a:cs typeface="Times New Roman" panose="02020603050405020304" pitchFamily="18" charset="0"/>
              </a:rPr>
              <a:t>А</a:t>
            </a:r>
            <a:r>
              <a:rPr lang="ru-RU" altLang="ru-RU" sz="2000" baseline="-30000" dirty="0">
                <a:cs typeface="Times New Roman" panose="02020603050405020304" pitchFamily="18" charset="0"/>
              </a:rPr>
              <a:t>1</a:t>
            </a:r>
            <a:r>
              <a:rPr lang="ru-RU" altLang="ru-RU" sz="2000" dirty="0">
                <a:cs typeface="Times New Roman" panose="02020603050405020304" pitchFamily="18" charset="0"/>
              </a:rPr>
              <a:t>,</a:t>
            </a:r>
            <a:r>
              <a:rPr lang="ru-RU" altLang="ru-RU" sz="2000" i="1" dirty="0">
                <a:cs typeface="Times New Roman" panose="02020603050405020304" pitchFamily="18" charset="0"/>
              </a:rPr>
              <a:t> ...</a:t>
            </a:r>
            <a:r>
              <a:rPr lang="ru-RU" altLang="ru-RU" sz="2000" dirty="0">
                <a:cs typeface="Times New Roman" panose="02020603050405020304" pitchFamily="18" charset="0"/>
              </a:rPr>
              <a:t>,</a:t>
            </a:r>
            <a:r>
              <a:rPr lang="ru-RU" altLang="ru-RU" sz="2000" i="1" dirty="0">
                <a:cs typeface="Times New Roman" panose="02020603050405020304" pitchFamily="18" charset="0"/>
              </a:rPr>
              <a:t> А</a:t>
            </a:r>
            <a:r>
              <a:rPr lang="ru-RU" altLang="ru-RU" sz="2000" baseline="-30000" dirty="0">
                <a:cs typeface="Times New Roman" panose="02020603050405020304" pitchFamily="18" charset="0"/>
              </a:rPr>
              <a:t>8</a:t>
            </a:r>
            <a:r>
              <a:rPr lang="ru-RU" altLang="ru-RU" sz="2000" i="1" dirty="0">
                <a:cs typeface="Times New Roman" panose="02020603050405020304" pitchFamily="18" charset="0"/>
              </a:rPr>
              <a:t>=В.</a:t>
            </a:r>
            <a:r>
              <a:rPr lang="ru-RU" altLang="ru-RU" sz="2000" dirty="0"/>
              <a:t> Выясните, где будет находится отмеченная точка </a:t>
            </a:r>
            <a:r>
              <a:rPr lang="en-US" altLang="ru-RU" sz="2000" i="1" dirty="0"/>
              <a:t>A</a:t>
            </a:r>
            <a:r>
              <a:rPr lang="ru-RU" altLang="ru-RU" sz="2000" dirty="0"/>
              <a:t>, когда окружность, катящаяся по прямой, достигнет точки а) </a:t>
            </a:r>
            <a:r>
              <a:rPr lang="en-US" altLang="ru-RU" sz="2000" i="1" dirty="0"/>
              <a:t>A</a:t>
            </a:r>
            <a:r>
              <a:rPr lang="en-US" altLang="ru-RU" sz="2000" baseline="-25000" dirty="0"/>
              <a:t>4</a:t>
            </a:r>
            <a:r>
              <a:rPr lang="ru-RU" altLang="ru-RU" sz="2000" dirty="0"/>
              <a:t>; б) </a:t>
            </a:r>
            <a:r>
              <a:rPr lang="en-US" altLang="ru-RU" sz="2000" i="1" dirty="0"/>
              <a:t>A</a:t>
            </a:r>
            <a:r>
              <a:rPr lang="en-US" altLang="ru-RU" sz="2000" baseline="-25000" dirty="0"/>
              <a:t>2</a:t>
            </a:r>
            <a:r>
              <a:rPr lang="en-US" altLang="ru-RU" sz="2000" dirty="0"/>
              <a:t>; </a:t>
            </a:r>
            <a:r>
              <a:rPr lang="en-US" altLang="ru-RU" sz="2000" baseline="-25000" dirty="0"/>
              <a:t> </a:t>
            </a:r>
            <a:r>
              <a:rPr lang="ru-RU" altLang="ru-RU" sz="2000" dirty="0"/>
              <a:t>в) </a:t>
            </a:r>
            <a:r>
              <a:rPr lang="en-US" altLang="ru-RU" sz="2000" i="1" dirty="0"/>
              <a:t>A</a:t>
            </a:r>
            <a:r>
              <a:rPr lang="en-US" altLang="ru-RU" sz="2000" baseline="-25000" dirty="0"/>
              <a:t>6</a:t>
            </a:r>
            <a:r>
              <a:rPr lang="en-US" altLang="ru-RU" sz="2000" dirty="0"/>
              <a:t>; </a:t>
            </a:r>
            <a:r>
              <a:rPr lang="ru-RU" altLang="ru-RU" sz="2000" dirty="0"/>
              <a:t>г) </a:t>
            </a:r>
            <a:r>
              <a:rPr lang="en-US" altLang="ru-RU" sz="2000" i="1" dirty="0"/>
              <a:t>A</a:t>
            </a:r>
            <a:r>
              <a:rPr lang="ru-RU" altLang="ru-RU" sz="2000" baseline="-25000" dirty="0"/>
              <a:t>1</a:t>
            </a:r>
            <a:r>
              <a:rPr lang="en-US" altLang="ru-RU" sz="2000" dirty="0"/>
              <a:t>;</a:t>
            </a:r>
            <a:r>
              <a:rPr lang="ru-RU" altLang="ru-RU" sz="2000" dirty="0"/>
              <a:t> д) </a:t>
            </a:r>
            <a:r>
              <a:rPr lang="en-US" altLang="ru-RU" sz="2000" i="1" dirty="0"/>
              <a:t>A</a:t>
            </a:r>
            <a:r>
              <a:rPr lang="ru-RU" altLang="ru-RU" sz="2000" baseline="-25000" dirty="0"/>
              <a:t>3</a:t>
            </a:r>
            <a:r>
              <a:rPr lang="en-US" altLang="ru-RU" sz="2000" dirty="0"/>
              <a:t>;</a:t>
            </a:r>
            <a:r>
              <a:rPr lang="ru-RU" altLang="ru-RU" sz="2000" dirty="0"/>
              <a:t> е) </a:t>
            </a:r>
            <a:r>
              <a:rPr lang="en-US" altLang="ru-RU" sz="2000" i="1" dirty="0"/>
              <a:t>A</a:t>
            </a:r>
            <a:r>
              <a:rPr lang="ru-RU" altLang="ru-RU" sz="2000" baseline="-25000" dirty="0"/>
              <a:t>5</a:t>
            </a:r>
            <a:r>
              <a:rPr lang="en-US" altLang="ru-RU" sz="2000" dirty="0"/>
              <a:t>;</a:t>
            </a:r>
            <a:r>
              <a:rPr lang="ru-RU" altLang="ru-RU" sz="2000" dirty="0"/>
              <a:t> ж) </a:t>
            </a:r>
            <a:r>
              <a:rPr lang="en-US" altLang="ru-RU" sz="2000" i="1" dirty="0"/>
              <a:t>A</a:t>
            </a:r>
            <a:r>
              <a:rPr lang="ru-RU" altLang="ru-RU" sz="2000" baseline="-25000" dirty="0"/>
              <a:t>7</a:t>
            </a:r>
            <a:r>
              <a:rPr lang="en-US" altLang="ru-RU" sz="2000" dirty="0"/>
              <a:t>;</a:t>
            </a:r>
            <a:r>
              <a:rPr lang="ru-RU" altLang="ru-RU" sz="2000" dirty="0"/>
              <a:t>? (Для указания положения точки используйте направления: восток, запад, север, юг и т.д.)?</a:t>
            </a:r>
          </a:p>
        </p:txBody>
      </p:sp>
      <p:pic>
        <p:nvPicPr>
          <p:cNvPr id="3076" name="Picture 7">
            <a:extLst>
              <a:ext uri="{FF2B5EF4-FFF2-40B4-BE49-F238E27FC236}">
                <a16:creationId xmlns:a16="http://schemas.microsoft.com/office/drawing/2014/main" id="{42078AE0-CA3C-4A10-B8A0-12EBB00A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820896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742" name="Group 22">
            <a:extLst>
              <a:ext uri="{FF2B5EF4-FFF2-40B4-BE49-F238E27FC236}">
                <a16:creationId xmlns:a16="http://schemas.microsoft.com/office/drawing/2014/main" id="{32DB7008-9AF6-46D0-A871-E1130F7218F8}"/>
              </a:ext>
            </a:extLst>
          </p:cNvPr>
          <p:cNvGrpSpPr>
            <a:grpSpLocks/>
          </p:cNvGrpSpPr>
          <p:nvPr/>
        </p:nvGrpSpPr>
        <p:grpSpPr bwMode="auto">
          <a:xfrm>
            <a:off x="228600" y="3048000"/>
            <a:ext cx="8361363" cy="3048000"/>
            <a:chOff x="144" y="1920"/>
            <a:chExt cx="5267" cy="1920"/>
          </a:xfrm>
        </p:grpSpPr>
        <p:pic>
          <p:nvPicPr>
            <p:cNvPr id="3096" name="Picture 8">
              <a:extLst>
                <a:ext uri="{FF2B5EF4-FFF2-40B4-BE49-F238E27FC236}">
                  <a16:creationId xmlns:a16="http://schemas.microsoft.com/office/drawing/2014/main" id="{AF50801E-42E5-4E21-9DB7-B5D946E26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7" name="Text Box 9">
              <a:extLst>
                <a:ext uri="{FF2B5EF4-FFF2-40B4-BE49-F238E27FC236}">
                  <a16:creationId xmlns:a16="http://schemas.microsoft.com/office/drawing/2014/main" id="{13EC8A83-2479-4CBC-B05C-3FDF10166FBF}"/>
                </a:ext>
              </a:extLst>
            </p:cNvPr>
            <p:cNvSpPr txBox="1">
              <a:spLocks noChangeArrowheads="1"/>
            </p:cNvSpPr>
            <p:nvPr/>
          </p:nvSpPr>
          <p:spPr bwMode="auto">
            <a:xfrm>
              <a:off x="144" y="3552"/>
              <a:ext cx="23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solidFill>
                    <a:srgbClr val="FF3300"/>
                  </a:solidFill>
                </a:rPr>
                <a:t>Ответ: </a:t>
              </a:r>
              <a:r>
                <a:rPr lang="ru-RU" altLang="ru-RU"/>
                <a:t>а) север;</a:t>
              </a:r>
            </a:p>
          </p:txBody>
        </p:sp>
      </p:grpSp>
      <p:grpSp>
        <p:nvGrpSpPr>
          <p:cNvPr id="286743" name="Group 23">
            <a:extLst>
              <a:ext uri="{FF2B5EF4-FFF2-40B4-BE49-F238E27FC236}">
                <a16:creationId xmlns:a16="http://schemas.microsoft.com/office/drawing/2014/main" id="{116AB88A-DD8D-49E7-AB24-2C40E438B86C}"/>
              </a:ext>
            </a:extLst>
          </p:cNvPr>
          <p:cNvGrpSpPr>
            <a:grpSpLocks/>
          </p:cNvGrpSpPr>
          <p:nvPr/>
        </p:nvGrpSpPr>
        <p:grpSpPr bwMode="auto">
          <a:xfrm>
            <a:off x="381000" y="3048000"/>
            <a:ext cx="8208963" cy="3048000"/>
            <a:chOff x="240" y="1920"/>
            <a:chExt cx="5171" cy="1920"/>
          </a:xfrm>
        </p:grpSpPr>
        <p:sp>
          <p:nvSpPr>
            <p:cNvPr id="3094" name="Text Box 10">
              <a:extLst>
                <a:ext uri="{FF2B5EF4-FFF2-40B4-BE49-F238E27FC236}">
                  <a16:creationId xmlns:a16="http://schemas.microsoft.com/office/drawing/2014/main" id="{746966D5-B2F9-4CE2-8C4A-A1A53BB2B394}"/>
                </a:ext>
              </a:extLst>
            </p:cNvPr>
            <p:cNvSpPr txBox="1">
              <a:spLocks noChangeArrowheads="1"/>
            </p:cNvSpPr>
            <p:nvPr/>
          </p:nvSpPr>
          <p:spPr bwMode="auto">
            <a:xfrm>
              <a:off x="1440" y="3552"/>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б) запад;</a:t>
              </a:r>
            </a:p>
          </p:txBody>
        </p:sp>
        <p:pic>
          <p:nvPicPr>
            <p:cNvPr id="3095" name="Picture 16">
              <a:extLst>
                <a:ext uri="{FF2B5EF4-FFF2-40B4-BE49-F238E27FC236}">
                  <a16:creationId xmlns:a16="http://schemas.microsoft.com/office/drawing/2014/main" id="{D0738266-F723-4A1B-91AB-319D35B72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4" name="Group 24">
            <a:extLst>
              <a:ext uri="{FF2B5EF4-FFF2-40B4-BE49-F238E27FC236}">
                <a16:creationId xmlns:a16="http://schemas.microsoft.com/office/drawing/2014/main" id="{13F6A780-07F7-431D-85B7-891CBC66E7F6}"/>
              </a:ext>
            </a:extLst>
          </p:cNvPr>
          <p:cNvGrpSpPr>
            <a:grpSpLocks/>
          </p:cNvGrpSpPr>
          <p:nvPr/>
        </p:nvGrpSpPr>
        <p:grpSpPr bwMode="auto">
          <a:xfrm>
            <a:off x="381000" y="3048000"/>
            <a:ext cx="8208963" cy="3048000"/>
            <a:chOff x="240" y="1920"/>
            <a:chExt cx="5171" cy="1920"/>
          </a:xfrm>
        </p:grpSpPr>
        <p:sp>
          <p:nvSpPr>
            <p:cNvPr id="3092" name="Text Box 11">
              <a:extLst>
                <a:ext uri="{FF2B5EF4-FFF2-40B4-BE49-F238E27FC236}">
                  <a16:creationId xmlns:a16="http://schemas.microsoft.com/office/drawing/2014/main" id="{FA4E733B-CE6A-457D-B348-B1829B8ADCB5}"/>
                </a:ext>
              </a:extLst>
            </p:cNvPr>
            <p:cNvSpPr txBox="1">
              <a:spLocks noChangeArrowheads="1"/>
            </p:cNvSpPr>
            <p:nvPr/>
          </p:nvSpPr>
          <p:spPr bwMode="auto">
            <a:xfrm>
              <a:off x="2160" y="3552"/>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в) восток;</a:t>
              </a:r>
            </a:p>
          </p:txBody>
        </p:sp>
        <p:pic>
          <p:nvPicPr>
            <p:cNvPr id="3093" name="Picture 17">
              <a:extLst>
                <a:ext uri="{FF2B5EF4-FFF2-40B4-BE49-F238E27FC236}">
                  <a16:creationId xmlns:a16="http://schemas.microsoft.com/office/drawing/2014/main" id="{BFBBBC42-A8B2-4D8F-BD77-6EF96D68D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5" name="Group 25">
            <a:extLst>
              <a:ext uri="{FF2B5EF4-FFF2-40B4-BE49-F238E27FC236}">
                <a16:creationId xmlns:a16="http://schemas.microsoft.com/office/drawing/2014/main" id="{1B9EA158-979B-4D77-BBBC-C8C7403910EB}"/>
              </a:ext>
            </a:extLst>
          </p:cNvPr>
          <p:cNvGrpSpPr>
            <a:grpSpLocks/>
          </p:cNvGrpSpPr>
          <p:nvPr/>
        </p:nvGrpSpPr>
        <p:grpSpPr bwMode="auto">
          <a:xfrm>
            <a:off x="381000" y="3048000"/>
            <a:ext cx="8208963" cy="3048000"/>
            <a:chOff x="240" y="1920"/>
            <a:chExt cx="5171" cy="1920"/>
          </a:xfrm>
        </p:grpSpPr>
        <p:sp>
          <p:nvSpPr>
            <p:cNvPr id="3090" name="Text Box 12">
              <a:extLst>
                <a:ext uri="{FF2B5EF4-FFF2-40B4-BE49-F238E27FC236}">
                  <a16:creationId xmlns:a16="http://schemas.microsoft.com/office/drawing/2014/main" id="{3AF7CA6A-6C53-4C83-AAB2-932F1A346356}"/>
                </a:ext>
              </a:extLst>
            </p:cNvPr>
            <p:cNvSpPr txBox="1">
              <a:spLocks noChangeArrowheads="1"/>
            </p:cNvSpPr>
            <p:nvPr/>
          </p:nvSpPr>
          <p:spPr bwMode="auto">
            <a:xfrm>
              <a:off x="3024" y="3552"/>
              <a:ext cx="12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г) юго-запад;</a:t>
              </a:r>
            </a:p>
          </p:txBody>
        </p:sp>
        <p:pic>
          <p:nvPicPr>
            <p:cNvPr id="3091" name="Picture 18">
              <a:extLst>
                <a:ext uri="{FF2B5EF4-FFF2-40B4-BE49-F238E27FC236}">
                  <a16:creationId xmlns:a16="http://schemas.microsoft.com/office/drawing/2014/main" id="{0617216B-D182-4415-B5FF-32D9EF5829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6" name="Group 26">
            <a:extLst>
              <a:ext uri="{FF2B5EF4-FFF2-40B4-BE49-F238E27FC236}">
                <a16:creationId xmlns:a16="http://schemas.microsoft.com/office/drawing/2014/main" id="{91E2785F-53EE-4A76-A30B-184E814BF3F6}"/>
              </a:ext>
            </a:extLst>
          </p:cNvPr>
          <p:cNvGrpSpPr>
            <a:grpSpLocks/>
          </p:cNvGrpSpPr>
          <p:nvPr/>
        </p:nvGrpSpPr>
        <p:grpSpPr bwMode="auto">
          <a:xfrm>
            <a:off x="381000" y="3048000"/>
            <a:ext cx="8610600" cy="3048000"/>
            <a:chOff x="240" y="1920"/>
            <a:chExt cx="5424" cy="1920"/>
          </a:xfrm>
        </p:grpSpPr>
        <p:sp>
          <p:nvSpPr>
            <p:cNvPr id="3088" name="Text Box 13">
              <a:extLst>
                <a:ext uri="{FF2B5EF4-FFF2-40B4-BE49-F238E27FC236}">
                  <a16:creationId xmlns:a16="http://schemas.microsoft.com/office/drawing/2014/main" id="{D2039F3D-9D41-46D7-933A-8808A4BA3901}"/>
                </a:ext>
              </a:extLst>
            </p:cNvPr>
            <p:cNvSpPr txBox="1">
              <a:spLocks noChangeArrowheads="1"/>
            </p:cNvSpPr>
            <p:nvPr/>
          </p:nvSpPr>
          <p:spPr bwMode="auto">
            <a:xfrm>
              <a:off x="4176" y="3552"/>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д) северо-запад;</a:t>
              </a:r>
            </a:p>
          </p:txBody>
        </p:sp>
        <p:pic>
          <p:nvPicPr>
            <p:cNvPr id="3089" name="Picture 19">
              <a:extLst>
                <a:ext uri="{FF2B5EF4-FFF2-40B4-BE49-F238E27FC236}">
                  <a16:creationId xmlns:a16="http://schemas.microsoft.com/office/drawing/2014/main" id="{07048357-7A2D-40A2-BD9D-7601F96C8D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7" name="Group 27">
            <a:extLst>
              <a:ext uri="{FF2B5EF4-FFF2-40B4-BE49-F238E27FC236}">
                <a16:creationId xmlns:a16="http://schemas.microsoft.com/office/drawing/2014/main" id="{D82DD580-A97F-4715-AF26-7DD7DB5BC9ED}"/>
              </a:ext>
            </a:extLst>
          </p:cNvPr>
          <p:cNvGrpSpPr>
            <a:grpSpLocks/>
          </p:cNvGrpSpPr>
          <p:nvPr/>
        </p:nvGrpSpPr>
        <p:grpSpPr bwMode="auto">
          <a:xfrm>
            <a:off x="381000" y="3048000"/>
            <a:ext cx="8208963" cy="3505200"/>
            <a:chOff x="240" y="1920"/>
            <a:chExt cx="5171" cy="2208"/>
          </a:xfrm>
        </p:grpSpPr>
        <p:sp>
          <p:nvSpPr>
            <p:cNvPr id="3086" name="Text Box 14">
              <a:extLst>
                <a:ext uri="{FF2B5EF4-FFF2-40B4-BE49-F238E27FC236}">
                  <a16:creationId xmlns:a16="http://schemas.microsoft.com/office/drawing/2014/main" id="{6974D15D-1733-49DC-BEEF-CE3C08C9DC5F}"/>
                </a:ext>
              </a:extLst>
            </p:cNvPr>
            <p:cNvSpPr txBox="1">
              <a:spLocks noChangeArrowheads="1"/>
            </p:cNvSpPr>
            <p:nvPr/>
          </p:nvSpPr>
          <p:spPr bwMode="auto">
            <a:xfrm>
              <a:off x="720" y="3840"/>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е) северо-восток;</a:t>
              </a:r>
            </a:p>
          </p:txBody>
        </p:sp>
        <p:pic>
          <p:nvPicPr>
            <p:cNvPr id="3087" name="Picture 20">
              <a:extLst>
                <a:ext uri="{FF2B5EF4-FFF2-40B4-BE49-F238E27FC236}">
                  <a16:creationId xmlns:a16="http://schemas.microsoft.com/office/drawing/2014/main" id="{086AA25C-8633-4482-BD53-5A4DF70761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6748" name="Group 28">
            <a:extLst>
              <a:ext uri="{FF2B5EF4-FFF2-40B4-BE49-F238E27FC236}">
                <a16:creationId xmlns:a16="http://schemas.microsoft.com/office/drawing/2014/main" id="{CFEFD6A5-16A4-45E1-AE55-B79B65FE465A}"/>
              </a:ext>
            </a:extLst>
          </p:cNvPr>
          <p:cNvGrpSpPr>
            <a:grpSpLocks/>
          </p:cNvGrpSpPr>
          <p:nvPr/>
        </p:nvGrpSpPr>
        <p:grpSpPr bwMode="auto">
          <a:xfrm>
            <a:off x="381000" y="3048000"/>
            <a:ext cx="8208963" cy="3505200"/>
            <a:chOff x="240" y="1920"/>
            <a:chExt cx="5171" cy="2208"/>
          </a:xfrm>
        </p:grpSpPr>
        <p:sp>
          <p:nvSpPr>
            <p:cNvPr id="3084" name="Text Box 15">
              <a:extLst>
                <a:ext uri="{FF2B5EF4-FFF2-40B4-BE49-F238E27FC236}">
                  <a16:creationId xmlns:a16="http://schemas.microsoft.com/office/drawing/2014/main" id="{B5FA9C3B-D5F3-4DEA-8A03-BD688F25782A}"/>
                </a:ext>
              </a:extLst>
            </p:cNvPr>
            <p:cNvSpPr txBox="1">
              <a:spLocks noChangeArrowheads="1"/>
            </p:cNvSpPr>
            <p:nvPr/>
          </p:nvSpPr>
          <p:spPr bwMode="auto">
            <a:xfrm>
              <a:off x="2208" y="3840"/>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t>ж) юго-восток.</a:t>
              </a:r>
            </a:p>
          </p:txBody>
        </p:sp>
        <p:pic>
          <p:nvPicPr>
            <p:cNvPr id="3085" name="Picture 21">
              <a:extLst>
                <a:ext uri="{FF2B5EF4-FFF2-40B4-BE49-F238E27FC236}">
                  <a16:creationId xmlns:a16="http://schemas.microsoft.com/office/drawing/2014/main" id="{D12238B5-5C27-4BCC-A776-93EB159255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1920"/>
              <a:ext cx="5171" cy="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Rectangle 2">
            <a:extLst>
              <a:ext uri="{FF2B5EF4-FFF2-40B4-BE49-F238E27FC236}">
                <a16:creationId xmlns:a16="http://schemas.microsoft.com/office/drawing/2014/main" id="{8DF02440-A366-4E41-B1D4-B6C01ADBD4FD}"/>
              </a:ext>
            </a:extLst>
          </p:cNvPr>
          <p:cNvSpPr txBox="1">
            <a:spLocks noChangeArrowheads="1"/>
          </p:cNvSpPr>
          <p:nvPr/>
        </p:nvSpPr>
        <p:spPr bwMode="auto">
          <a:xfrm>
            <a:off x="685800" y="47625"/>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3200" dirty="0">
                <a:solidFill>
                  <a:srgbClr val="FF3300"/>
                </a:solidFill>
              </a:rPr>
              <a:t>Циклоида </a:t>
            </a:r>
            <a:r>
              <a:rPr lang="ru-RU" altLang="ru-RU" sz="3200" dirty="0">
                <a:cs typeface="Times New Roman" panose="02020603050405020304" pitchFamily="18" charset="0"/>
              </a:rPr>
              <a:t>(</a:t>
            </a:r>
            <a:r>
              <a:rPr lang="en-US" altLang="ru-RU" sz="3200" dirty="0">
                <a:cs typeface="Times New Roman" panose="02020603050405020304" pitchFamily="18" charset="0"/>
              </a:rPr>
              <a:t>www.etudes.ru</a:t>
            </a:r>
            <a:r>
              <a:rPr lang="ru-RU" altLang="ru-RU" sz="3200" dirty="0">
                <a:cs typeface="Times New Roman" panose="02020603050405020304" pitchFamily="18" charset="0"/>
              </a:rPr>
              <a:t>)</a:t>
            </a:r>
            <a:endParaRPr lang="ru-RU" altLang="ru-RU" sz="3200" dirty="0">
              <a:solidFill>
                <a:srgbClr val="FF3300"/>
              </a:solidFill>
            </a:endParaRPr>
          </a:p>
        </p:txBody>
      </p:sp>
    </p:spTree>
    <p:extLst>
      <p:ext uri="{BB962C8B-B14F-4D97-AF65-F5344CB8AC3E}">
        <p14:creationId xmlns:p14="http://schemas.microsoft.com/office/powerpoint/2010/main" val="727807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86742"/>
                                        </p:tgtEl>
                                        <p:attrNameLst>
                                          <p:attrName>style.visibility</p:attrName>
                                        </p:attrNameLst>
                                      </p:cBhvr>
                                      <p:to>
                                        <p:strVal val="visible"/>
                                      </p:to>
                                    </p:set>
                                    <p:animEffect transition="in" filter="wipe(up)">
                                      <p:cBhvr>
                                        <p:cTn id="7" dur="500"/>
                                        <p:tgtEl>
                                          <p:spTgt spid="286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6743"/>
                                        </p:tgtEl>
                                        <p:attrNameLst>
                                          <p:attrName>style.visibility</p:attrName>
                                        </p:attrNameLst>
                                      </p:cBhvr>
                                      <p:to>
                                        <p:strVal val="visible"/>
                                      </p:to>
                                    </p:set>
                                    <p:animEffect transition="in" filter="wipe(up)">
                                      <p:cBhvr>
                                        <p:cTn id="12" dur="500"/>
                                        <p:tgtEl>
                                          <p:spTgt spid="2867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86744"/>
                                        </p:tgtEl>
                                        <p:attrNameLst>
                                          <p:attrName>style.visibility</p:attrName>
                                        </p:attrNameLst>
                                      </p:cBhvr>
                                      <p:to>
                                        <p:strVal val="visible"/>
                                      </p:to>
                                    </p:set>
                                    <p:animEffect transition="in" filter="wipe(up)">
                                      <p:cBhvr>
                                        <p:cTn id="17" dur="500"/>
                                        <p:tgtEl>
                                          <p:spTgt spid="2867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86745"/>
                                        </p:tgtEl>
                                        <p:attrNameLst>
                                          <p:attrName>style.visibility</p:attrName>
                                        </p:attrNameLst>
                                      </p:cBhvr>
                                      <p:to>
                                        <p:strVal val="visible"/>
                                      </p:to>
                                    </p:set>
                                    <p:animEffect transition="in" filter="wipe(up)">
                                      <p:cBhvr>
                                        <p:cTn id="22" dur="500"/>
                                        <p:tgtEl>
                                          <p:spTgt spid="2867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86746"/>
                                        </p:tgtEl>
                                        <p:attrNameLst>
                                          <p:attrName>style.visibility</p:attrName>
                                        </p:attrNameLst>
                                      </p:cBhvr>
                                      <p:to>
                                        <p:strVal val="visible"/>
                                      </p:to>
                                    </p:set>
                                    <p:animEffect transition="in" filter="wipe(up)">
                                      <p:cBhvr>
                                        <p:cTn id="27" dur="500"/>
                                        <p:tgtEl>
                                          <p:spTgt spid="2867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86747"/>
                                        </p:tgtEl>
                                        <p:attrNameLst>
                                          <p:attrName>style.visibility</p:attrName>
                                        </p:attrNameLst>
                                      </p:cBhvr>
                                      <p:to>
                                        <p:strVal val="visible"/>
                                      </p:to>
                                    </p:set>
                                    <p:animEffect transition="in" filter="wipe(up)">
                                      <p:cBhvr>
                                        <p:cTn id="32" dur="500"/>
                                        <p:tgtEl>
                                          <p:spTgt spid="2867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86748"/>
                                        </p:tgtEl>
                                        <p:attrNameLst>
                                          <p:attrName>style.visibility</p:attrName>
                                        </p:attrNameLst>
                                      </p:cBhvr>
                                      <p:to>
                                        <p:strVal val="visible"/>
                                      </p:to>
                                    </p:set>
                                    <p:animEffect transition="in" filter="wipe(up)">
                                      <p:cBhvr>
                                        <p:cTn id="37" dur="500"/>
                                        <p:tgtEl>
                                          <p:spTgt spid="286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075">
            <a:extLst>
              <a:ext uri="{FF2B5EF4-FFF2-40B4-BE49-F238E27FC236}">
                <a16:creationId xmlns:a16="http://schemas.microsoft.com/office/drawing/2014/main" id="{D1C0E3B1-B729-43A2-841E-2EA340C785AD}"/>
              </a:ext>
            </a:extLst>
          </p:cNvPr>
          <p:cNvSpPr txBox="1">
            <a:spLocks noChangeArrowheads="1"/>
          </p:cNvSpPr>
          <p:nvPr/>
        </p:nvSpPr>
        <p:spPr bwMode="auto">
          <a:xfrm>
            <a:off x="152400" y="60960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Соединяя плавной кривой построенные точки, получим</a:t>
            </a:r>
            <a:r>
              <a:rPr lang="ru-RU" altLang="ru-RU" sz="3200" dirty="0">
                <a:solidFill>
                  <a:schemeClr val="accent1"/>
                </a:solidFill>
              </a:rPr>
              <a:t> </a:t>
            </a:r>
            <a:r>
              <a:rPr lang="ru-RU" altLang="ru-RU" sz="3200" dirty="0">
                <a:solidFill>
                  <a:srgbClr val="FF3300"/>
                </a:solidFill>
                <a:cs typeface="Times New Roman" panose="02020603050405020304" pitchFamily="18" charset="0"/>
              </a:rPr>
              <a:t>циклоид</a:t>
            </a:r>
            <a:r>
              <a:rPr lang="ru-RU" altLang="ru-RU" sz="3200" dirty="0">
                <a:solidFill>
                  <a:srgbClr val="FF3300"/>
                </a:solidFill>
              </a:rPr>
              <a:t>у</a:t>
            </a:r>
            <a:r>
              <a:rPr lang="ru-RU" altLang="ru-RU" sz="3200" dirty="0">
                <a:solidFill>
                  <a:srgbClr val="FF0000"/>
                </a:solidFill>
                <a:cs typeface="Times New Roman" panose="02020603050405020304" pitchFamily="18" charset="0"/>
              </a:rPr>
              <a:t>.</a:t>
            </a:r>
          </a:p>
        </p:txBody>
      </p:sp>
      <p:pic>
        <p:nvPicPr>
          <p:cNvPr id="4100" name="Picture 3077">
            <a:extLst>
              <a:ext uri="{FF2B5EF4-FFF2-40B4-BE49-F238E27FC236}">
                <a16:creationId xmlns:a16="http://schemas.microsoft.com/office/drawing/2014/main" id="{8B0D0188-A4DE-4109-BF01-C80895DE5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43200"/>
            <a:ext cx="8281988"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619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83D1267-C48A-4BFA-A249-0510E5AE669E}"/>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Лабораторная работа</a:t>
            </a:r>
          </a:p>
        </p:txBody>
      </p:sp>
      <p:sp>
        <p:nvSpPr>
          <p:cNvPr id="10243" name="Text Box 3">
            <a:extLst>
              <a:ext uri="{FF2B5EF4-FFF2-40B4-BE49-F238E27FC236}">
                <a16:creationId xmlns:a16="http://schemas.microsoft.com/office/drawing/2014/main" id="{77071945-BAF1-4A94-816E-C805524A5332}"/>
              </a:ext>
            </a:extLst>
          </p:cNvPr>
          <p:cNvSpPr txBox="1">
            <a:spLocks noChangeArrowheads="1"/>
          </p:cNvSpPr>
          <p:nvPr/>
        </p:nvSpPr>
        <p:spPr bwMode="auto">
          <a:xfrm>
            <a:off x="0" y="6096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a:t>	Для проведения лабораторной работы потребуется полоска прямоугольной формы шириной примерно 3 см и длиной примерно 15-20 см, вырезанная из плотного картона, и круг радиуса 2 см, вырезанный из плотного картона, на краю которого вырезан небольшой уголок, в который можно поставить острие карандаша. </a:t>
            </a:r>
          </a:p>
        </p:txBody>
      </p:sp>
      <p:graphicFrame>
        <p:nvGraphicFramePr>
          <p:cNvPr id="10244" name="Object 7">
            <a:extLst>
              <a:ext uri="{FF2B5EF4-FFF2-40B4-BE49-F238E27FC236}">
                <a16:creationId xmlns:a16="http://schemas.microsoft.com/office/drawing/2014/main" id="{8C810F5E-88FD-43E2-B9A0-24973BA8875B}"/>
              </a:ext>
            </a:extLst>
          </p:cNvPr>
          <p:cNvGraphicFramePr>
            <a:graphicFrameLocks noChangeAspect="1"/>
          </p:cNvGraphicFramePr>
          <p:nvPr/>
        </p:nvGraphicFramePr>
        <p:xfrm>
          <a:off x="2286000" y="2667000"/>
          <a:ext cx="3886200" cy="1390650"/>
        </p:xfrm>
        <a:graphic>
          <a:graphicData uri="http://schemas.openxmlformats.org/presentationml/2006/ole">
            <mc:AlternateContent xmlns:mc="http://schemas.openxmlformats.org/markup-compatibility/2006">
              <mc:Choice xmlns:v="urn:schemas-microsoft-com:vml" Requires="v">
                <p:oleObj name="Точечный рисунок" r:id="rId3" imgW="3885714" imgH="1390844" progId="Paint.Picture">
                  <p:embed/>
                </p:oleObj>
              </mc:Choice>
              <mc:Fallback>
                <p:oleObj name="Точечный рисунок" r:id="rId3" imgW="3885714" imgH="1390844" progId="Paint.Picture">
                  <p:embed/>
                  <p:pic>
                    <p:nvPicPr>
                      <p:cNvPr id="10244" name="Object 7">
                        <a:extLst>
                          <a:ext uri="{FF2B5EF4-FFF2-40B4-BE49-F238E27FC236}">
                            <a16:creationId xmlns:a16="http://schemas.microsoft.com/office/drawing/2014/main" id="{8C810F5E-88FD-43E2-B9A0-24973BA88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667000"/>
                        <a:ext cx="38862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8">
            <a:extLst>
              <a:ext uri="{FF2B5EF4-FFF2-40B4-BE49-F238E27FC236}">
                <a16:creationId xmlns:a16="http://schemas.microsoft.com/office/drawing/2014/main" id="{AC6EE34A-3E3F-4CC6-9EEA-021FAC73D4AE}"/>
              </a:ext>
            </a:extLst>
          </p:cNvPr>
          <p:cNvSpPr txBox="1">
            <a:spLocks noChangeArrowheads="1"/>
          </p:cNvSpPr>
          <p:nvPr/>
        </p:nvSpPr>
        <p:spPr bwMode="auto">
          <a:xfrm>
            <a:off x="152400" y="4267200"/>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a:t>	Приклеиваем полоску к листу бумаги. Устанавливаем круг так, чтобы вырезанный уголок находился на краю полоски.</a:t>
            </a:r>
            <a:r>
              <a:rPr lang="en-US" altLang="ru-RU"/>
              <a:t> </a:t>
            </a:r>
            <a:r>
              <a:rPr lang="ru-RU" altLang="ru-RU"/>
              <a:t>Катим круг по краю полоски и отмечаем карандашом положения вырезанного уголка. Соединяя плавной кривой отмеченные точки, получаем циклоиду.</a:t>
            </a:r>
          </a:p>
        </p:txBody>
      </p:sp>
      <p:graphicFrame>
        <p:nvGraphicFramePr>
          <p:cNvPr id="362506" name="Object 10">
            <a:extLst>
              <a:ext uri="{FF2B5EF4-FFF2-40B4-BE49-F238E27FC236}">
                <a16:creationId xmlns:a16="http://schemas.microsoft.com/office/drawing/2014/main" id="{224309B3-8102-4F1B-86A7-B9565116129A}"/>
              </a:ext>
            </a:extLst>
          </p:cNvPr>
          <p:cNvGraphicFramePr>
            <a:graphicFrameLocks noChangeAspect="1"/>
          </p:cNvGraphicFramePr>
          <p:nvPr/>
        </p:nvGraphicFramePr>
        <p:xfrm>
          <a:off x="2286000" y="2667000"/>
          <a:ext cx="3886200" cy="1400175"/>
        </p:xfrm>
        <a:graphic>
          <a:graphicData uri="http://schemas.openxmlformats.org/presentationml/2006/ole">
            <mc:AlternateContent xmlns:mc="http://schemas.openxmlformats.org/markup-compatibility/2006">
              <mc:Choice xmlns:v="urn:schemas-microsoft-com:vml" Requires="v">
                <p:oleObj name="Точечный рисунок" r:id="rId5" imgW="3885714" imgH="1400000" progId="Paint.Picture">
                  <p:embed/>
                </p:oleObj>
              </mc:Choice>
              <mc:Fallback>
                <p:oleObj name="Точечный рисунок" r:id="rId5" imgW="3885714" imgH="1400000" progId="Paint.Picture">
                  <p:embed/>
                  <p:pic>
                    <p:nvPicPr>
                      <p:cNvPr id="362506" name="Object 10">
                        <a:extLst>
                          <a:ext uri="{FF2B5EF4-FFF2-40B4-BE49-F238E27FC236}">
                            <a16:creationId xmlns:a16="http://schemas.microsoft.com/office/drawing/2014/main" id="{224309B3-8102-4F1B-86A7-B95651161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667000"/>
                        <a:ext cx="38862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3785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2506"/>
                                        </p:tgtEl>
                                        <p:attrNameLst>
                                          <p:attrName>style.visibility</p:attrName>
                                        </p:attrNameLst>
                                      </p:cBhvr>
                                      <p:to>
                                        <p:strVal val="visible"/>
                                      </p:to>
                                    </p:set>
                                    <p:animEffect transition="in" filter="wipe(left)">
                                      <p:cBhvr>
                                        <p:cTn id="7" dur="500"/>
                                        <p:tgtEl>
                                          <p:spTgt spid="362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053">
            <a:extLst>
              <a:ext uri="{FF2B5EF4-FFF2-40B4-BE49-F238E27FC236}">
                <a16:creationId xmlns:a16="http://schemas.microsoft.com/office/drawing/2014/main" id="{1DFB14E5-2CD6-4E3C-BEFF-666E2A4EFA6D}"/>
              </a:ext>
            </a:extLst>
          </p:cNvPr>
          <p:cNvSpPr txBox="1">
            <a:spLocks noChangeArrowheads="1"/>
          </p:cNvSpPr>
          <p:nvPr/>
        </p:nvSpPr>
        <p:spPr bwMode="auto">
          <a:xfrm>
            <a:off x="0" y="3048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cs typeface="Times New Roman" panose="02020603050405020304" pitchFamily="18" charset="0"/>
              </a:rPr>
              <a:t>	Первым, кто  стал  изучать  циклоиду, был Галилео Галилей (1564 – 1642). Он же придумал и ее название.</a:t>
            </a:r>
            <a:endParaRPr lang="ru-RU" altLang="ru-RU" dirty="0"/>
          </a:p>
        </p:txBody>
      </p:sp>
      <p:pic>
        <p:nvPicPr>
          <p:cNvPr id="5124" name="Picture 7" descr="C:\Documents and Settings\Администратор\Мои документы\VOL\Презентации\Вводный курс\Галилей.jpg">
            <a:extLst>
              <a:ext uri="{FF2B5EF4-FFF2-40B4-BE49-F238E27FC236}">
                <a16:creationId xmlns:a16="http://schemas.microsoft.com/office/drawing/2014/main" id="{BC808020-57DF-48E7-AB1C-FF444468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556792"/>
            <a:ext cx="35163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22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53B98F3-8456-4649-923E-7D275054E1A4}"/>
              </a:ext>
            </a:extLst>
          </p:cNvPr>
          <p:cNvSpPr>
            <a:spLocks noGrp="1" noChangeArrowheads="1"/>
          </p:cNvSpPr>
          <p:nvPr>
            <p:ph type="title"/>
          </p:nvPr>
        </p:nvSpPr>
        <p:spPr>
          <a:xfrm>
            <a:off x="685800" y="0"/>
            <a:ext cx="7772400" cy="457200"/>
          </a:xfrm>
        </p:spPr>
        <p:txBody>
          <a:bodyPr/>
          <a:lstStyle/>
          <a:p>
            <a:pPr eaLnBrk="1" hangingPunct="1"/>
            <a:r>
              <a:rPr lang="ru-RU" altLang="ru-RU" sz="3600">
                <a:solidFill>
                  <a:srgbClr val="FF3300"/>
                </a:solidFill>
              </a:rPr>
              <a:t>Свойство 1</a:t>
            </a:r>
          </a:p>
        </p:txBody>
      </p:sp>
      <p:sp>
        <p:nvSpPr>
          <p:cNvPr id="6147" name="Text Box 3">
            <a:extLst>
              <a:ext uri="{FF2B5EF4-FFF2-40B4-BE49-F238E27FC236}">
                <a16:creationId xmlns:a16="http://schemas.microsoft.com/office/drawing/2014/main" id="{E1676BFD-4F7F-40D3-AB76-7BD08E8AB021}"/>
              </a:ext>
            </a:extLst>
          </p:cNvPr>
          <p:cNvSpPr txBox="1">
            <a:spLocks noChangeArrowheads="1"/>
          </p:cNvSpPr>
          <p:nvPr/>
        </p:nvSpPr>
        <p:spPr bwMode="auto">
          <a:xfrm>
            <a:off x="152400" y="533400"/>
            <a:ext cx="8991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cs typeface="Times New Roman" panose="02020603050405020304" pitchFamily="18" charset="0"/>
              </a:rPr>
              <a:t>	Ледяная гора.</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В 1696 году И.</a:t>
            </a:r>
            <a:r>
              <a:rPr lang="en-US" altLang="ru-RU" dirty="0">
                <a:cs typeface="Times New Roman" panose="02020603050405020304" pitchFamily="18" charset="0"/>
              </a:rPr>
              <a:t> </a:t>
            </a:r>
            <a:r>
              <a:rPr lang="ru-RU" altLang="ru-RU" dirty="0">
                <a:cs typeface="Times New Roman" panose="02020603050405020304" pitchFamily="18" charset="0"/>
              </a:rPr>
              <a:t>Бернулли поставил задачу о нахождении кривой наискорейшего спуска, или, иначе говоря, задачу о том, какова должна быть форма ледяной горки</a:t>
            </a:r>
            <a:r>
              <a:rPr lang="ru-RU" altLang="ru-RU" dirty="0"/>
              <a:t> (рис. а)</a:t>
            </a:r>
            <a:r>
              <a:rPr lang="ru-RU" altLang="ru-RU" dirty="0">
                <a:cs typeface="Times New Roman" panose="02020603050405020304" pitchFamily="18" charset="0"/>
              </a:rPr>
              <a:t>, чтобы, скатываясь по ней, совершить путь из начальной точки </a:t>
            </a:r>
            <a:r>
              <a:rPr lang="ru-RU" altLang="ru-RU" i="1" dirty="0">
                <a:cs typeface="Times New Roman" panose="02020603050405020304" pitchFamily="18" charset="0"/>
              </a:rPr>
              <a:t>А</a:t>
            </a:r>
            <a:r>
              <a:rPr lang="ru-RU" altLang="ru-RU" dirty="0">
                <a:cs typeface="Times New Roman" panose="02020603050405020304" pitchFamily="18" charset="0"/>
              </a:rPr>
              <a:t> в конечную точку </a:t>
            </a:r>
            <a:r>
              <a:rPr lang="ru-RU" altLang="ru-RU" i="1" dirty="0">
                <a:cs typeface="Times New Roman" panose="02020603050405020304" pitchFamily="18" charset="0"/>
              </a:rPr>
              <a:t>В</a:t>
            </a:r>
            <a:r>
              <a:rPr lang="ru-RU" altLang="ru-RU" dirty="0">
                <a:cs typeface="Times New Roman" panose="02020603050405020304" pitchFamily="18" charset="0"/>
              </a:rPr>
              <a:t> за кратчайшее время</a:t>
            </a:r>
            <a:r>
              <a:rPr lang="ru-RU" altLang="ru-RU" dirty="0"/>
              <a:t>.</a:t>
            </a:r>
            <a:r>
              <a:rPr lang="ru-RU" altLang="ru-RU" dirty="0">
                <a:cs typeface="Times New Roman" panose="02020603050405020304" pitchFamily="18" charset="0"/>
              </a:rPr>
              <a:t> Искомую кривую назвали "брахистохроной", т.е. кривой кратчайшего времени.</a:t>
            </a:r>
          </a:p>
        </p:txBody>
      </p:sp>
      <p:sp>
        <p:nvSpPr>
          <p:cNvPr id="6148" name="Text Box 4">
            <a:extLst>
              <a:ext uri="{FF2B5EF4-FFF2-40B4-BE49-F238E27FC236}">
                <a16:creationId xmlns:a16="http://schemas.microsoft.com/office/drawing/2014/main" id="{5D075C48-5EEE-4058-A667-5ECE0333BE68}"/>
              </a:ext>
            </a:extLst>
          </p:cNvPr>
          <p:cNvSpPr txBox="1">
            <a:spLocks noChangeArrowheads="1"/>
          </p:cNvSpPr>
          <p:nvPr/>
        </p:nvSpPr>
        <p:spPr bwMode="auto">
          <a:xfrm>
            <a:off x="228600" y="2743200"/>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Среди математиков, решавших эту задачу, были: </a:t>
            </a:r>
            <a:r>
              <a:rPr lang="ru-RU" altLang="ru-RU" dirty="0" err="1">
                <a:cs typeface="Times New Roman" panose="02020603050405020304" pitchFamily="18" charset="0"/>
              </a:rPr>
              <a:t>Г.Лейбниц</a:t>
            </a:r>
            <a:r>
              <a:rPr lang="ru-RU" altLang="ru-RU" dirty="0">
                <a:cs typeface="Times New Roman" panose="02020603050405020304" pitchFamily="18" charset="0"/>
              </a:rPr>
              <a:t>, </a:t>
            </a:r>
            <a:r>
              <a:rPr lang="ru-RU" altLang="ru-RU" dirty="0" err="1">
                <a:cs typeface="Times New Roman" panose="02020603050405020304" pitchFamily="18" charset="0"/>
              </a:rPr>
              <a:t>И.Ньютон</a:t>
            </a:r>
            <a:r>
              <a:rPr lang="ru-RU" altLang="ru-RU" dirty="0">
                <a:cs typeface="Times New Roman" panose="02020603050405020304" pitchFamily="18" charset="0"/>
              </a:rPr>
              <a:t>, </a:t>
            </a:r>
            <a:r>
              <a:rPr lang="ru-RU" altLang="ru-RU" dirty="0" err="1">
                <a:cs typeface="Times New Roman" panose="02020603050405020304" pitchFamily="18" charset="0"/>
              </a:rPr>
              <a:t>Г.Лопиталь</a:t>
            </a:r>
            <a:r>
              <a:rPr lang="ru-RU" altLang="ru-RU" dirty="0">
                <a:cs typeface="Times New Roman" panose="02020603050405020304" pitchFamily="18" charset="0"/>
              </a:rPr>
              <a:t> и </a:t>
            </a:r>
            <a:r>
              <a:rPr lang="ru-RU" altLang="ru-RU" dirty="0" err="1">
                <a:cs typeface="Times New Roman" panose="02020603050405020304" pitchFamily="18" charset="0"/>
              </a:rPr>
              <a:t>Я.Бернулли</a:t>
            </a:r>
            <a:r>
              <a:rPr lang="ru-RU" altLang="ru-RU" dirty="0">
                <a:cs typeface="Times New Roman" panose="02020603050405020304" pitchFamily="18" charset="0"/>
              </a:rPr>
              <a:t>. Они доказали, что искомой кривой является перевернутая циклоида (рис. </a:t>
            </a:r>
            <a:r>
              <a:rPr lang="ru-RU" altLang="ru-RU" dirty="0"/>
              <a:t>б</a:t>
            </a:r>
            <a:r>
              <a:rPr lang="ru-RU" altLang="ru-RU" dirty="0">
                <a:cs typeface="Times New Roman" panose="02020603050405020304" pitchFamily="18" charset="0"/>
              </a:rPr>
              <a:t>). </a:t>
            </a:r>
          </a:p>
        </p:txBody>
      </p:sp>
      <p:pic>
        <p:nvPicPr>
          <p:cNvPr id="6149" name="Picture 5">
            <a:extLst>
              <a:ext uri="{FF2B5EF4-FFF2-40B4-BE49-F238E27FC236}">
                <a16:creationId xmlns:a16="http://schemas.microsoft.com/office/drawing/2014/main" id="{E6123939-3E79-4992-B11F-0E80DB7F7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62400"/>
            <a:ext cx="8091488"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61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a:extLst>
              <a:ext uri="{FF2B5EF4-FFF2-40B4-BE49-F238E27FC236}">
                <a16:creationId xmlns:a16="http://schemas.microsoft.com/office/drawing/2014/main" id="{41376CD4-4E0A-4A72-A0D3-077B26CFDBFC}"/>
              </a:ext>
            </a:extLst>
          </p:cNvPr>
          <p:cNvSpPr>
            <a:spLocks noGrp="1" noChangeArrowheads="1"/>
          </p:cNvSpPr>
          <p:nvPr>
            <p:ph type="title"/>
          </p:nvPr>
        </p:nvSpPr>
        <p:spPr>
          <a:xfrm>
            <a:off x="685800" y="0"/>
            <a:ext cx="7772400" cy="457200"/>
          </a:xfrm>
        </p:spPr>
        <p:txBody>
          <a:bodyPr/>
          <a:lstStyle/>
          <a:p>
            <a:pPr eaLnBrk="1" hangingPunct="1"/>
            <a:r>
              <a:rPr lang="ru-RU" altLang="ru-RU" sz="3600">
                <a:solidFill>
                  <a:srgbClr val="FF3300"/>
                </a:solidFill>
              </a:rPr>
              <a:t>Свойство 2</a:t>
            </a:r>
          </a:p>
        </p:txBody>
      </p:sp>
      <p:sp>
        <p:nvSpPr>
          <p:cNvPr id="7171" name="Text Box 1027">
            <a:extLst>
              <a:ext uri="{FF2B5EF4-FFF2-40B4-BE49-F238E27FC236}">
                <a16:creationId xmlns:a16="http://schemas.microsoft.com/office/drawing/2014/main" id="{43C7F62E-AE78-4121-9F5E-B6283BB85BF3}"/>
              </a:ext>
            </a:extLst>
          </p:cNvPr>
          <p:cNvSpPr txBox="1">
            <a:spLocks noChangeArrowheads="1"/>
          </p:cNvSpPr>
          <p:nvPr/>
        </p:nvSpPr>
        <p:spPr bwMode="auto">
          <a:xfrm>
            <a:off x="152400" y="381000"/>
            <a:ext cx="89916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cs typeface="Times New Roman" panose="02020603050405020304" pitchFamily="18" charset="0"/>
              </a:rPr>
              <a:t>	Часы с маятником.</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Часы с обычным маятником не могут идти точно, поскольку период колебаний маятника зависит от его амплитуды. Голландский ученый Христиан Гюйгенс (1629 – 1695) задался вопросом, по какой кривой должен двигаться шарик на нитке маятника, чтобы период его колебаний не зависел от амплитуды. Искомой кривой оказалась перевернутая циклоида</a:t>
            </a:r>
            <a:r>
              <a:rPr lang="ru-RU" altLang="ru-RU" dirty="0"/>
              <a:t> </a:t>
            </a:r>
            <a:r>
              <a:rPr lang="ru-RU" altLang="ru-RU" dirty="0">
                <a:cs typeface="Times New Roman" panose="02020603050405020304" pitchFamily="18" charset="0"/>
              </a:rPr>
              <a:t>(рис.</a:t>
            </a:r>
            <a:r>
              <a:rPr lang="ru-RU" altLang="ru-RU" dirty="0"/>
              <a:t> 1, 2</a:t>
            </a:r>
            <a:r>
              <a:rPr lang="ru-RU" altLang="ru-RU" dirty="0">
                <a:cs typeface="Times New Roman" panose="02020603050405020304" pitchFamily="18" charset="0"/>
              </a:rPr>
              <a:t>). За это свойство циклоиду называют также "</a:t>
            </a:r>
            <a:r>
              <a:rPr lang="ru-RU" altLang="ru-RU" dirty="0" err="1">
                <a:cs typeface="Times New Roman" panose="02020603050405020304" pitchFamily="18" charset="0"/>
              </a:rPr>
              <a:t>таутохрона</a:t>
            </a:r>
            <a:r>
              <a:rPr lang="ru-RU" altLang="ru-RU" dirty="0">
                <a:cs typeface="Times New Roman" panose="02020603050405020304" pitchFamily="18" charset="0"/>
              </a:rPr>
              <a:t>" – кривая равных времен.</a:t>
            </a:r>
            <a:r>
              <a:rPr lang="ru-RU" altLang="ru-RU" dirty="0"/>
              <a:t> </a:t>
            </a:r>
            <a:r>
              <a:rPr lang="ru-RU" altLang="ru-RU" dirty="0">
                <a:cs typeface="Times New Roman" panose="02020603050405020304" pitchFamily="18" charset="0"/>
              </a:rPr>
              <a:t>Если, например, в форме перевернутой циклоиды изготовить желоб </a:t>
            </a:r>
            <a:r>
              <a:rPr lang="ru-RU" altLang="ru-RU" dirty="0"/>
              <a:t>(рис. 1) </a:t>
            </a:r>
            <a:r>
              <a:rPr lang="ru-RU" altLang="ru-RU" dirty="0">
                <a:cs typeface="Times New Roman" panose="02020603050405020304" pitchFamily="18" charset="0"/>
              </a:rPr>
              <a:t>и пустить по нему шарик, то период движения шарика под действием силы тяжести не будет зависеть от начального его положения и от амплитуды</a:t>
            </a:r>
            <a:r>
              <a:rPr lang="ru-RU" altLang="ru-RU" dirty="0"/>
              <a:t>.</a:t>
            </a:r>
            <a:r>
              <a:rPr lang="ru-RU" altLang="ru-RU" dirty="0">
                <a:cs typeface="Times New Roman" panose="02020603050405020304" pitchFamily="18" charset="0"/>
              </a:rPr>
              <a:t> </a:t>
            </a:r>
          </a:p>
        </p:txBody>
      </p:sp>
      <p:pic>
        <p:nvPicPr>
          <p:cNvPr id="7172" name="Picture 1030">
            <a:extLst>
              <a:ext uri="{FF2B5EF4-FFF2-40B4-BE49-F238E27FC236}">
                <a16:creationId xmlns:a16="http://schemas.microsoft.com/office/drawing/2014/main" id="{4A05A0E9-0924-4839-AE72-5BE5E8696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93" y="5013176"/>
            <a:ext cx="6627813"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566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E4CE416B-31CE-4175-A081-287536A25498}"/>
              </a:ext>
            </a:extLst>
          </p:cNvPr>
          <p:cNvSpPr txBox="1">
            <a:spLocks noChangeArrowheads="1"/>
          </p:cNvSpPr>
          <p:nvPr/>
        </p:nvSpPr>
        <p:spPr bwMode="auto">
          <a:xfrm>
            <a:off x="152400" y="685800"/>
            <a:ext cx="8991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Мальчик прошел от дома по направлению на восток 800 м. Затем повернул на север и прошел 600 м. На каком расстоянии от дома оказался мальчик? </a:t>
            </a:r>
          </a:p>
        </p:txBody>
      </p:sp>
      <p:sp>
        <p:nvSpPr>
          <p:cNvPr id="68611" name="Text Box 3">
            <a:extLst>
              <a:ext uri="{FF2B5EF4-FFF2-40B4-BE49-F238E27FC236}">
                <a16:creationId xmlns:a16="http://schemas.microsoft.com/office/drawing/2014/main" id="{C7B875DC-54D2-422F-AA1D-A3957B738C66}"/>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1000.</a:t>
            </a:r>
          </a:p>
        </p:txBody>
      </p:sp>
      <p:pic>
        <p:nvPicPr>
          <p:cNvPr id="68612" name="Picture 4">
            <a:extLst>
              <a:ext uri="{FF2B5EF4-FFF2-40B4-BE49-F238E27FC236}">
                <a16:creationId xmlns:a16="http://schemas.microsoft.com/office/drawing/2014/main" id="{2EA1296E-3B71-47A1-8FBE-4AA2145B7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743200"/>
            <a:ext cx="2630488"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5">
            <a:extLst>
              <a:ext uri="{FF2B5EF4-FFF2-40B4-BE49-F238E27FC236}">
                <a16:creationId xmlns:a16="http://schemas.microsoft.com/office/drawing/2014/main" id="{3340AE9A-B763-4105-8B11-4F1D6D2C3185}"/>
              </a:ext>
            </a:extLst>
          </p:cNvPr>
          <p:cNvSpPr>
            <a:spLocks noGrp="1" noChangeArrowheads="1"/>
          </p:cNvSpPr>
          <p:nvPr>
            <p:ph type="ctrTitle"/>
          </p:nvPr>
        </p:nvSpPr>
        <p:spPr>
          <a:xfrm>
            <a:off x="762000" y="152400"/>
            <a:ext cx="7772400" cy="381000"/>
          </a:xfrm>
          <a:noFill/>
          <a:ln/>
        </p:spPr>
        <p:txBody>
          <a:bodyPr anchor="ctr"/>
          <a:lstStyle/>
          <a:p>
            <a:r>
              <a:rPr lang="ru-RU" altLang="ru-RU" sz="2800" dirty="0">
                <a:solidFill>
                  <a:srgbClr val="FF0000"/>
                </a:solidFill>
              </a:rPr>
              <a:t>Теорема Пифагора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wipe(up)">
                                      <p:cBhvr>
                                        <p:cTn id="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399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Методические рекомендации</a:t>
            </a:r>
            <a:endParaRPr lang="ru-RU" sz="1800" dirty="0"/>
          </a:p>
        </p:txBody>
      </p:sp>
      <p:pic>
        <p:nvPicPr>
          <p:cNvPr id="5" name="Рисунок 4" descr="Geom_Metod_7_Obl.png"/>
          <p:cNvPicPr>
            <a:picLocks noChangeAspect="1"/>
          </p:cNvPicPr>
          <p:nvPr/>
        </p:nvPicPr>
        <p:blipFill>
          <a:blip r:embed="rId2" cstate="print"/>
          <a:stretch>
            <a:fillRect/>
          </a:stretch>
        </p:blipFill>
        <p:spPr>
          <a:xfrm>
            <a:off x="1029657" y="573832"/>
            <a:ext cx="1964343" cy="2952328"/>
          </a:xfrm>
          <a:prstGeom prst="rect">
            <a:avLst/>
          </a:prstGeom>
        </p:spPr>
      </p:pic>
      <p:pic>
        <p:nvPicPr>
          <p:cNvPr id="6" name="Рисунок 5" descr="Geom_Metod_8_Obl.png"/>
          <p:cNvPicPr>
            <a:picLocks noChangeAspect="1"/>
          </p:cNvPicPr>
          <p:nvPr/>
        </p:nvPicPr>
        <p:blipFill>
          <a:blip r:embed="rId3" cstate="print"/>
          <a:stretch>
            <a:fillRect/>
          </a:stretch>
        </p:blipFill>
        <p:spPr>
          <a:xfrm>
            <a:off x="3635895" y="573832"/>
            <a:ext cx="1950395" cy="2952328"/>
          </a:xfrm>
          <a:prstGeom prst="rect">
            <a:avLst/>
          </a:prstGeom>
        </p:spPr>
      </p:pic>
      <p:pic>
        <p:nvPicPr>
          <p:cNvPr id="7" name="Рисунок 6" descr="Geom_Metod_9_Obl.png"/>
          <p:cNvPicPr>
            <a:picLocks noChangeAspect="1"/>
          </p:cNvPicPr>
          <p:nvPr/>
        </p:nvPicPr>
        <p:blipFill>
          <a:blip r:embed="rId4" cstate="print"/>
          <a:stretch>
            <a:fillRect/>
          </a:stretch>
        </p:blipFill>
        <p:spPr>
          <a:xfrm>
            <a:off x="6228185" y="573832"/>
            <a:ext cx="1964343" cy="2952328"/>
          </a:xfrm>
          <a:prstGeom prst="rect">
            <a:avLst/>
          </a:prstGeom>
        </p:spPr>
      </p:pic>
      <p:pic>
        <p:nvPicPr>
          <p:cNvPr id="8" name="Рисунок 7" descr="Geom_Metod_10_Obl.png"/>
          <p:cNvPicPr>
            <a:picLocks noChangeAspect="1"/>
          </p:cNvPicPr>
          <p:nvPr/>
        </p:nvPicPr>
        <p:blipFill>
          <a:blip r:embed="rId5" cstate="print"/>
          <a:stretch>
            <a:fillRect/>
          </a:stretch>
        </p:blipFill>
        <p:spPr>
          <a:xfrm>
            <a:off x="1043607" y="3717032"/>
            <a:ext cx="1950395" cy="2952328"/>
          </a:xfrm>
          <a:prstGeom prst="rect">
            <a:avLst/>
          </a:prstGeom>
        </p:spPr>
      </p:pic>
      <p:pic>
        <p:nvPicPr>
          <p:cNvPr id="9" name="Рисунок 8" descr="Geom_Metod_11_Obl.png"/>
          <p:cNvPicPr>
            <a:picLocks noChangeAspect="1"/>
          </p:cNvPicPr>
          <p:nvPr/>
        </p:nvPicPr>
        <p:blipFill>
          <a:blip r:embed="rId6" cstate="print"/>
          <a:stretch>
            <a:fillRect/>
          </a:stretch>
        </p:blipFill>
        <p:spPr>
          <a:xfrm>
            <a:off x="3635896" y="3717032"/>
            <a:ext cx="1992240" cy="2952328"/>
          </a:xfrm>
          <a:prstGeom prst="rect">
            <a:avLst/>
          </a:prstGeom>
        </p:spPr>
      </p:pic>
      <p:pic>
        <p:nvPicPr>
          <p:cNvPr id="10" name="Рисунок 9" descr="Matem_10-11_Metod_Obl.png"/>
          <p:cNvPicPr>
            <a:picLocks noChangeAspect="1"/>
          </p:cNvPicPr>
          <p:nvPr/>
        </p:nvPicPr>
        <p:blipFill>
          <a:blip r:embed="rId7" cstate="print"/>
          <a:stretch>
            <a:fillRect/>
          </a:stretch>
        </p:blipFill>
        <p:spPr>
          <a:xfrm>
            <a:off x="6228184" y="3717032"/>
            <a:ext cx="1964347" cy="2952328"/>
          </a:xfrm>
          <a:prstGeom prst="rect">
            <a:avLst/>
          </a:prstGeom>
        </p:spPr>
      </p:pic>
    </p:spTree>
    <p:extLst>
      <p:ext uri="{BB962C8B-B14F-4D97-AF65-F5344CB8AC3E}">
        <p14:creationId xmlns:p14="http://schemas.microsoft.com/office/powerpoint/2010/main" val="1581784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9E4B24B1-B279-4BB5-A6FD-043398BC29DC}"/>
              </a:ext>
            </a:extLst>
          </p:cNvPr>
          <p:cNvSpPr txBox="1">
            <a:spLocks noChangeArrowheads="1"/>
          </p:cNvSpPr>
          <p:nvPr/>
        </p:nvSpPr>
        <p:spPr bwMode="auto">
          <a:xfrm>
            <a:off x="152400" y="152400"/>
            <a:ext cx="8839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Девочка прошла от дома по направлению на запад 500 м. Затем повернула на север и прошла 300 м. После этого она повернула на восток и прошла еще 100 м. На каком расстоянии от дома оказалась девочка? </a:t>
            </a:r>
          </a:p>
        </p:txBody>
      </p:sp>
      <p:sp>
        <p:nvSpPr>
          <p:cNvPr id="69635" name="Text Box 3">
            <a:extLst>
              <a:ext uri="{FF2B5EF4-FFF2-40B4-BE49-F238E27FC236}">
                <a16:creationId xmlns:a16="http://schemas.microsoft.com/office/drawing/2014/main" id="{8C6CBA1C-8E61-4D83-BC4B-7B534293E00D}"/>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500.</a:t>
            </a:r>
          </a:p>
        </p:txBody>
      </p:sp>
      <p:pic>
        <p:nvPicPr>
          <p:cNvPr id="69636" name="Picture 4">
            <a:extLst>
              <a:ext uri="{FF2B5EF4-FFF2-40B4-BE49-F238E27FC236}">
                <a16:creationId xmlns:a16="http://schemas.microsoft.com/office/drawing/2014/main" id="{B246EA6E-8EA2-46CA-B3FB-160C2A88C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514600"/>
            <a:ext cx="25019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ipe(up)">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08674EB9-D891-4CE1-8D04-349DD880AE6F}"/>
              </a:ext>
            </a:extLst>
          </p:cNvPr>
          <p:cNvSpPr txBox="1">
            <a:spLocks noChangeArrowheads="1"/>
          </p:cNvSpPr>
          <p:nvPr/>
        </p:nvSpPr>
        <p:spPr bwMode="auto">
          <a:xfrm>
            <a:off x="228600" y="1524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Мальчик и девочка, расставшись на перекрестке, пошли по взаимно перпендикулярным дорогам, мальчик со скоростью 4 км/ч, девочка 3 км/ч. Какое расстояние (в км) будет между ними через 30 мин?</a:t>
            </a:r>
          </a:p>
        </p:txBody>
      </p:sp>
      <p:sp>
        <p:nvSpPr>
          <p:cNvPr id="70659" name="Text Box 3">
            <a:extLst>
              <a:ext uri="{FF2B5EF4-FFF2-40B4-BE49-F238E27FC236}">
                <a16:creationId xmlns:a16="http://schemas.microsoft.com/office/drawing/2014/main" id="{248BE2D4-96C0-4FD3-B599-D21131D9964F}"/>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2,5.</a:t>
            </a:r>
          </a:p>
        </p:txBody>
      </p:sp>
      <p:pic>
        <p:nvPicPr>
          <p:cNvPr id="70660" name="Picture 4">
            <a:extLst>
              <a:ext uri="{FF2B5EF4-FFF2-40B4-BE49-F238E27FC236}">
                <a16:creationId xmlns:a16="http://schemas.microsoft.com/office/drawing/2014/main" id="{C3518F92-75B1-4738-880E-3C53384C7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43200"/>
            <a:ext cx="197802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wipe(up)">
                                      <p:cBhvr>
                                        <p:cTn id="7"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7CB1C102-0D3A-4EA5-8398-EBA67C400D26}"/>
              </a:ext>
            </a:extLst>
          </p:cNvPr>
          <p:cNvSpPr txBox="1">
            <a:spLocks noChangeArrowheads="1"/>
          </p:cNvSpPr>
          <p:nvPr/>
        </p:nvSpPr>
        <p:spPr bwMode="auto">
          <a:xfrm>
            <a:off x="228600" y="1524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Два парохода вышли из порта, следуя один на север, другой на запад. Скорости их равны 15 км/ч и 20 км/ч. Какое расстояние будет между ними через 2 ч? </a:t>
            </a:r>
          </a:p>
        </p:txBody>
      </p:sp>
      <p:sp>
        <p:nvSpPr>
          <p:cNvPr id="71683" name="Text Box 3">
            <a:extLst>
              <a:ext uri="{FF2B5EF4-FFF2-40B4-BE49-F238E27FC236}">
                <a16:creationId xmlns:a16="http://schemas.microsoft.com/office/drawing/2014/main" id="{8D84E481-1881-407B-A4B8-572F359D8AD1}"/>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50.</a:t>
            </a:r>
          </a:p>
        </p:txBody>
      </p:sp>
      <p:pic>
        <p:nvPicPr>
          <p:cNvPr id="71684" name="Picture 4">
            <a:extLst>
              <a:ext uri="{FF2B5EF4-FFF2-40B4-BE49-F238E27FC236}">
                <a16:creationId xmlns:a16="http://schemas.microsoft.com/office/drawing/2014/main" id="{9AF091EF-D33E-4609-93AD-929EE6318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438400"/>
            <a:ext cx="19145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wipe(up)">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DDE03787-C0A5-45A3-976B-4FC6CB9F0FA3}"/>
              </a:ext>
            </a:extLst>
          </p:cNvPr>
          <p:cNvSpPr txBox="1">
            <a:spLocks noChangeArrowheads="1"/>
          </p:cNvSpPr>
          <p:nvPr/>
        </p:nvSpPr>
        <p:spPr bwMode="auto">
          <a:xfrm>
            <a:off x="228600" y="1524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Используя данные, приведенные на рисунке, найдите расстояние в метрах между пунктами  </a:t>
            </a:r>
            <a:r>
              <a:rPr lang="en-US" altLang="ru-RU" i="1">
                <a:cs typeface="Times New Roman" panose="02020603050405020304" pitchFamily="18" charset="0"/>
              </a:rPr>
              <a:t>A </a:t>
            </a:r>
            <a:r>
              <a:rPr lang="ru-RU" altLang="ru-RU">
                <a:cs typeface="Times New Roman" panose="02020603050405020304" pitchFamily="18" charset="0"/>
              </a:rPr>
              <a:t>и </a:t>
            </a:r>
            <a:r>
              <a:rPr lang="en-US" altLang="ru-RU" i="1">
                <a:cs typeface="Times New Roman" panose="02020603050405020304" pitchFamily="18" charset="0"/>
              </a:rPr>
              <a:t>B</a:t>
            </a:r>
            <a:r>
              <a:rPr lang="ru-RU" altLang="ru-RU">
                <a:cs typeface="Times New Roman" panose="02020603050405020304" pitchFamily="18" charset="0"/>
              </a:rPr>
              <a:t>, расположенными на разных берегах озера. </a:t>
            </a:r>
          </a:p>
        </p:txBody>
      </p:sp>
      <p:sp>
        <p:nvSpPr>
          <p:cNvPr id="72707" name="Text Box 3">
            <a:extLst>
              <a:ext uri="{FF2B5EF4-FFF2-40B4-BE49-F238E27FC236}">
                <a16:creationId xmlns:a16="http://schemas.microsoft.com/office/drawing/2014/main" id="{87136D73-9677-4AC7-B7C5-191B6C9E5DE4}"/>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500.</a:t>
            </a:r>
          </a:p>
        </p:txBody>
      </p:sp>
      <p:pic>
        <p:nvPicPr>
          <p:cNvPr id="72708" name="Picture 4">
            <a:extLst>
              <a:ext uri="{FF2B5EF4-FFF2-40B4-BE49-F238E27FC236}">
                <a16:creationId xmlns:a16="http://schemas.microsoft.com/office/drawing/2014/main" id="{85BE072D-6344-4718-8988-8ADDE4378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57400"/>
            <a:ext cx="292893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wipe(up)">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a:extLst>
              <a:ext uri="{FF2B5EF4-FFF2-40B4-BE49-F238E27FC236}">
                <a16:creationId xmlns:a16="http://schemas.microsoft.com/office/drawing/2014/main" id="{0EB91042-184B-4BF1-BAB4-66CF8C40B7A5}"/>
              </a:ext>
            </a:extLst>
          </p:cNvPr>
          <p:cNvSpPr txBox="1">
            <a:spLocks noChangeArrowheads="1"/>
          </p:cNvSpPr>
          <p:nvPr/>
        </p:nvSpPr>
        <p:spPr bwMode="auto">
          <a:xfrm>
            <a:off x="228600" y="1524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На какое расстояние следует отодвинуть от стены дома нижний конец лестницы, длина которой 13 м, чтобы верхний ее конец оказался на высоте 12 м? </a:t>
            </a:r>
          </a:p>
        </p:txBody>
      </p:sp>
      <p:sp>
        <p:nvSpPr>
          <p:cNvPr id="74755" name="Text Box 3">
            <a:extLst>
              <a:ext uri="{FF2B5EF4-FFF2-40B4-BE49-F238E27FC236}">
                <a16:creationId xmlns:a16="http://schemas.microsoft.com/office/drawing/2014/main" id="{DFCD9BC7-B4EA-4570-A687-DB03C84C4C0E}"/>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a:t>
            </a:r>
          </a:p>
        </p:txBody>
      </p:sp>
      <p:pic>
        <p:nvPicPr>
          <p:cNvPr id="74756" name="Picture 4">
            <a:extLst>
              <a:ext uri="{FF2B5EF4-FFF2-40B4-BE49-F238E27FC236}">
                <a16:creationId xmlns:a16="http://schemas.microsoft.com/office/drawing/2014/main" id="{293BE154-BEE9-4169-8115-DEEEAE6DB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3622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wipe(up)">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0FBA0C86-D47F-49BC-96C3-FD0AF265470B}"/>
              </a:ext>
            </a:extLst>
          </p:cNvPr>
          <p:cNvSpPr txBox="1">
            <a:spLocks noChangeArrowheads="1"/>
          </p:cNvSpPr>
          <p:nvPr/>
        </p:nvSpPr>
        <p:spPr bwMode="auto">
          <a:xfrm>
            <a:off x="228600" y="1524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Какой длины должна быть лестница, чтобы она достала до окна дома на высоте 8 метров, если ее нижний конец отстоит от дома на 6 м? </a:t>
            </a:r>
          </a:p>
        </p:txBody>
      </p:sp>
      <p:sp>
        <p:nvSpPr>
          <p:cNvPr id="75779" name="Text Box 3">
            <a:extLst>
              <a:ext uri="{FF2B5EF4-FFF2-40B4-BE49-F238E27FC236}">
                <a16:creationId xmlns:a16="http://schemas.microsoft.com/office/drawing/2014/main" id="{BED67CFC-0461-4063-BF4D-93FD131D69BB}"/>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a:t>
            </a:r>
          </a:p>
        </p:txBody>
      </p:sp>
      <p:pic>
        <p:nvPicPr>
          <p:cNvPr id="75780" name="Picture 4">
            <a:extLst>
              <a:ext uri="{FF2B5EF4-FFF2-40B4-BE49-F238E27FC236}">
                <a16:creationId xmlns:a16="http://schemas.microsoft.com/office/drawing/2014/main" id="{41601481-25F4-4157-B601-28E328176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0"/>
            <a:ext cx="15494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wipe(up)">
                                      <p:cBhvr>
                                        <p:cTn id="7"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9DFF0EF-2AA3-410C-957E-ACBB1AE1AF01}"/>
              </a:ext>
            </a:extLst>
          </p:cNvPr>
          <p:cNvSpPr txBox="1">
            <a:spLocks noChangeArrowheads="1"/>
          </p:cNvSpPr>
          <p:nvPr/>
        </p:nvSpPr>
        <p:spPr bwMode="auto">
          <a:xfrm>
            <a:off x="228600" y="1524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a:cs typeface="Times New Roman" panose="02020603050405020304" pitchFamily="18" charset="0"/>
              </a:rPr>
              <a:t>	</a:t>
            </a:r>
            <a:r>
              <a:rPr lang="ru-RU" altLang="ru-RU">
                <a:cs typeface="Times New Roman" panose="02020603050405020304" pitchFamily="18" charset="0"/>
              </a:rPr>
              <a:t>Стебель камыша выступает из воды озера на 1 м. Его верхний конец отклонили от вертикального положения на 2 м, и он оказался на уровне воды. Найдите глубину озера в месте, где растет камыш.</a:t>
            </a:r>
          </a:p>
        </p:txBody>
      </p:sp>
      <p:sp>
        <p:nvSpPr>
          <p:cNvPr id="77827" name="Text Box 3">
            <a:extLst>
              <a:ext uri="{FF2B5EF4-FFF2-40B4-BE49-F238E27FC236}">
                <a16:creationId xmlns:a16="http://schemas.microsoft.com/office/drawing/2014/main" id="{009BADB1-FB6E-4219-A4C1-1341BF4586EC}"/>
              </a:ext>
            </a:extLst>
          </p:cNvPr>
          <p:cNvSpPr txBox="1">
            <a:spLocks noChangeArrowheads="1"/>
          </p:cNvSpPr>
          <p:nvPr/>
        </p:nvSpPr>
        <p:spPr bwMode="auto">
          <a:xfrm>
            <a:off x="533400" y="5181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1,5.</a:t>
            </a:r>
          </a:p>
        </p:txBody>
      </p:sp>
      <p:pic>
        <p:nvPicPr>
          <p:cNvPr id="77828" name="Picture 4">
            <a:extLst>
              <a:ext uri="{FF2B5EF4-FFF2-40B4-BE49-F238E27FC236}">
                <a16:creationId xmlns:a16="http://schemas.microsoft.com/office/drawing/2014/main" id="{F21C21AF-1F1A-4C52-9295-48729AB49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514600"/>
            <a:ext cx="19558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wipe(up)">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a:extLst>
              <a:ext uri="{FF2B5EF4-FFF2-40B4-BE49-F238E27FC236}">
                <a16:creationId xmlns:a16="http://schemas.microsoft.com/office/drawing/2014/main" id="{00B83AF9-4050-420A-97F9-9CCB394EE93A}"/>
              </a:ext>
            </a:extLst>
          </p:cNvPr>
          <p:cNvSpPr txBox="1">
            <a:spLocks noChangeArrowheads="1"/>
          </p:cNvSpPr>
          <p:nvPr/>
        </p:nvSpPr>
        <p:spPr bwMode="auto">
          <a:xfrm>
            <a:off x="228600" y="152400"/>
            <a:ext cx="8763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Туннель имеет форму полукруга радиуса 3 м. Какой наибольшей высоты должна быть машина, шириной 2 м, чтобы она могла проехать по этому туннелю? </a:t>
            </a:r>
          </a:p>
        </p:txBody>
      </p:sp>
      <p:pic>
        <p:nvPicPr>
          <p:cNvPr id="3" name="Рисунок 2">
            <a:extLst>
              <a:ext uri="{FF2B5EF4-FFF2-40B4-BE49-F238E27FC236}">
                <a16:creationId xmlns:a16="http://schemas.microsoft.com/office/drawing/2014/main" id="{A9B80FAC-D1AC-4135-9A31-70A36388191C}"/>
              </a:ext>
            </a:extLst>
          </p:cNvPr>
          <p:cNvPicPr>
            <a:picLocks noChangeAspect="1"/>
          </p:cNvPicPr>
          <p:nvPr/>
        </p:nvPicPr>
        <p:blipFill>
          <a:blip r:embed="rId2"/>
          <a:stretch>
            <a:fillRect/>
          </a:stretch>
        </p:blipFill>
        <p:spPr>
          <a:xfrm>
            <a:off x="2483768" y="1789469"/>
            <a:ext cx="3692579" cy="2173986"/>
          </a:xfrm>
          <a:prstGeom prst="rect">
            <a:avLst/>
          </a:prstGeom>
        </p:spPr>
      </p:pic>
      <p:grpSp>
        <p:nvGrpSpPr>
          <p:cNvPr id="6" name="Группа 5">
            <a:extLst>
              <a:ext uri="{FF2B5EF4-FFF2-40B4-BE49-F238E27FC236}">
                <a16:creationId xmlns:a16="http://schemas.microsoft.com/office/drawing/2014/main" id="{7EA33927-271B-4FE1-8DF2-711A4A4A8F03}"/>
              </a:ext>
            </a:extLst>
          </p:cNvPr>
          <p:cNvGrpSpPr/>
          <p:nvPr/>
        </p:nvGrpSpPr>
        <p:grpSpPr>
          <a:xfrm>
            <a:off x="533400" y="1789469"/>
            <a:ext cx="5707024" cy="3889768"/>
            <a:chOff x="533400" y="1789469"/>
            <a:chExt cx="5707024" cy="3889768"/>
          </a:xfrm>
        </p:grpSpPr>
        <mc:AlternateContent xmlns:mc="http://schemas.openxmlformats.org/markup-compatibility/2006">
          <mc:Choice xmlns:a14="http://schemas.microsoft.com/office/drawing/2010/main" Requires="a14">
            <p:sp>
              <p:nvSpPr>
                <p:cNvPr id="81923" name="Text Box 3">
                  <a:extLst>
                    <a:ext uri="{FF2B5EF4-FFF2-40B4-BE49-F238E27FC236}">
                      <a16:creationId xmlns:a16="http://schemas.microsoft.com/office/drawing/2014/main" id="{28F579FE-5BF1-4130-A4E0-871FD79A83F4}"/>
                    </a:ext>
                  </a:extLst>
                </p:cNvPr>
                <p:cNvSpPr txBox="1">
                  <a:spLocks noChangeArrowheads="1"/>
                </p:cNvSpPr>
                <p:nvPr/>
              </p:nvSpPr>
              <p:spPr bwMode="auto">
                <a:xfrm>
                  <a:off x="533400" y="5181600"/>
                  <a:ext cx="3822576" cy="4976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ru-RU" altLang="ru-RU" dirty="0"/>
                    <a:t>Ответ. </a:t>
                  </a:r>
                  <a14:m>
                    <m:oMath xmlns:m="http://schemas.openxmlformats.org/officeDocument/2006/math">
                      <m:r>
                        <a:rPr lang="ru-RU" altLang="ru-RU" b="0" i="1" smtClean="0">
                          <a:latin typeface="Cambria Math" panose="02040503050406030204" pitchFamily="18" charset="0"/>
                        </a:rPr>
                        <m:t>2</m:t>
                      </m:r>
                      <m:rad>
                        <m:radPr>
                          <m:degHide m:val="on"/>
                          <m:ctrlPr>
                            <a:rPr lang="ru-RU" altLang="ru-RU" b="0" i="1" smtClean="0">
                              <a:latin typeface="Cambria Math" panose="02040503050406030204" pitchFamily="18" charset="0"/>
                            </a:rPr>
                          </m:ctrlPr>
                        </m:radPr>
                        <m:deg/>
                        <m:e>
                          <m:r>
                            <a:rPr lang="ru-RU" altLang="ru-RU" b="0" i="1" smtClean="0">
                              <a:latin typeface="Cambria Math" panose="02040503050406030204" pitchFamily="18" charset="0"/>
                            </a:rPr>
                            <m:t>2</m:t>
                          </m:r>
                        </m:e>
                      </m:rad>
                      <m:r>
                        <a:rPr lang="ru-RU" altLang="ru-RU" b="0" i="1" smtClean="0">
                          <a:latin typeface="Cambria Math" panose="02040503050406030204" pitchFamily="18" charset="0"/>
                        </a:rPr>
                        <m:t> </m:t>
                      </m:r>
                      <m:r>
                        <a:rPr lang="ru-RU" altLang="ru-RU" b="0" i="1" smtClean="0">
                          <a:latin typeface="Cambria Math" panose="02040503050406030204" pitchFamily="18" charset="0"/>
                          <a:ea typeface="Cambria Math" panose="02040503050406030204" pitchFamily="18" charset="0"/>
                        </a:rPr>
                        <m:t>≈</m:t>
                      </m:r>
                    </m:oMath>
                  </a14:m>
                  <a:r>
                    <a:rPr lang="ru-RU" altLang="ru-RU" dirty="0"/>
                    <a:t> 2,8 (м).</a:t>
                  </a:r>
                </a:p>
              </p:txBody>
            </p:sp>
          </mc:Choice>
          <mc:Fallback>
            <p:sp>
              <p:nvSpPr>
                <p:cNvPr id="81923" name="Text Box 3">
                  <a:extLst>
                    <a:ext uri="{FF2B5EF4-FFF2-40B4-BE49-F238E27FC236}">
                      <a16:creationId xmlns:a16="http://schemas.microsoft.com/office/drawing/2014/main" id="{28F579FE-5BF1-4130-A4E0-871FD79A83F4}"/>
                    </a:ext>
                  </a:extLst>
                </p:cNvPr>
                <p:cNvSpPr txBox="1">
                  <a:spLocks noRot="1" noChangeAspect="1" noMove="1" noResize="1" noEditPoints="1" noAdjustHandles="1" noChangeArrowheads="1" noChangeShapeType="1" noTextEdit="1"/>
                </p:cNvSpPr>
                <p:nvPr/>
              </p:nvSpPr>
              <p:spPr bwMode="auto">
                <a:xfrm>
                  <a:off x="533400" y="5181600"/>
                  <a:ext cx="3822576" cy="497637"/>
                </a:xfrm>
                <a:prstGeom prst="rect">
                  <a:avLst/>
                </a:prstGeom>
                <a:blipFill>
                  <a:blip r:embed="rId3"/>
                  <a:stretch>
                    <a:fillRect l="-2552" t="-2439" b="-2682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 name="Рисунок 4">
              <a:extLst>
                <a:ext uri="{FF2B5EF4-FFF2-40B4-BE49-F238E27FC236}">
                  <a16:creationId xmlns:a16="http://schemas.microsoft.com/office/drawing/2014/main" id="{14AFF263-B3F4-4E63-ABC3-292C0D57F48D}"/>
                </a:ext>
              </a:extLst>
            </p:cNvPr>
            <p:cNvPicPr>
              <a:picLocks noChangeAspect="1"/>
            </p:cNvPicPr>
            <p:nvPr/>
          </p:nvPicPr>
          <p:blipFill>
            <a:blip r:embed="rId4"/>
            <a:stretch>
              <a:fillRect/>
            </a:stretch>
          </p:blipFill>
          <p:spPr>
            <a:xfrm>
              <a:off x="2483768" y="1789469"/>
              <a:ext cx="3756656" cy="188645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a:extLst>
              <a:ext uri="{FF2B5EF4-FFF2-40B4-BE49-F238E27FC236}">
                <a16:creationId xmlns:a16="http://schemas.microsoft.com/office/drawing/2014/main" id="{3CBF6EF9-2231-46FF-8B17-2ADA4536A1D5}"/>
              </a:ext>
            </a:extLst>
          </p:cNvPr>
          <p:cNvSpPr txBox="1">
            <a:spLocks noChangeArrowheads="1"/>
          </p:cNvSpPr>
          <p:nvPr/>
        </p:nvSpPr>
        <p:spPr bwMode="auto">
          <a:xfrm>
            <a:off x="228600" y="609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данные, приведенные на рисунке, найдите расстояние </a:t>
            </a:r>
            <a:r>
              <a:rPr lang="en-US" altLang="ru-RU" i="1">
                <a:cs typeface="Times New Roman" panose="02020603050405020304" pitchFamily="18" charset="0"/>
              </a:rPr>
              <a:t>AB</a:t>
            </a:r>
            <a:r>
              <a:rPr lang="ru-RU" altLang="ru-RU">
                <a:cs typeface="Times New Roman" panose="02020603050405020304" pitchFamily="18" charset="0"/>
              </a:rPr>
              <a:t> от лодки </a:t>
            </a:r>
            <a:r>
              <a:rPr lang="en-US" altLang="ru-RU" i="1">
                <a:cs typeface="Times New Roman" panose="02020603050405020304" pitchFamily="18" charset="0"/>
              </a:rPr>
              <a:t>A</a:t>
            </a:r>
            <a:r>
              <a:rPr lang="ru-RU" altLang="ru-RU">
                <a:cs typeface="Times New Roman" panose="02020603050405020304" pitchFamily="18" charset="0"/>
              </a:rPr>
              <a:t> до берега </a:t>
            </a:r>
            <a:r>
              <a:rPr lang="en-US" altLang="ru-RU" i="1">
                <a:cs typeface="Times New Roman" panose="02020603050405020304" pitchFamily="18" charset="0"/>
              </a:rPr>
              <a:t>b</a:t>
            </a:r>
            <a:r>
              <a:rPr lang="ru-RU" altLang="ru-RU">
                <a:cs typeface="Times New Roman" panose="02020603050405020304" pitchFamily="18" charset="0"/>
              </a:rPr>
              <a:t>. </a:t>
            </a:r>
          </a:p>
        </p:txBody>
      </p:sp>
      <p:sp>
        <p:nvSpPr>
          <p:cNvPr id="89091" name="Text Box 3">
            <a:extLst>
              <a:ext uri="{FF2B5EF4-FFF2-40B4-BE49-F238E27FC236}">
                <a16:creationId xmlns:a16="http://schemas.microsoft.com/office/drawing/2014/main" id="{E28D48FA-FFD1-4F0B-B57C-52E899D1CF44}"/>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100.</a:t>
            </a:r>
          </a:p>
        </p:txBody>
      </p:sp>
      <p:pic>
        <p:nvPicPr>
          <p:cNvPr id="89092" name="Picture 4">
            <a:extLst>
              <a:ext uri="{FF2B5EF4-FFF2-40B4-BE49-F238E27FC236}">
                <a16:creationId xmlns:a16="http://schemas.microsoft.com/office/drawing/2014/main" id="{5097CCFA-B31A-4CEF-9389-91F9BE1F2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76400"/>
            <a:ext cx="20955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5">
            <a:extLst>
              <a:ext uri="{FF2B5EF4-FFF2-40B4-BE49-F238E27FC236}">
                <a16:creationId xmlns:a16="http://schemas.microsoft.com/office/drawing/2014/main" id="{CF3EE735-9CB2-4674-BC53-86CD2B51C42A}"/>
              </a:ext>
            </a:extLst>
          </p:cNvPr>
          <p:cNvSpPr>
            <a:spLocks noGrp="1" noChangeArrowheads="1"/>
          </p:cNvSpPr>
          <p:nvPr>
            <p:ph type="ctrTitle"/>
          </p:nvPr>
        </p:nvSpPr>
        <p:spPr>
          <a:xfrm>
            <a:off x="762000" y="152400"/>
            <a:ext cx="7772400" cy="381000"/>
          </a:xfrm>
          <a:noFill/>
          <a:ln/>
        </p:spPr>
        <p:txBody>
          <a:bodyPr anchor="ctr"/>
          <a:lstStyle/>
          <a:p>
            <a:r>
              <a:rPr lang="ru-RU" altLang="ru-RU" sz="2800" dirty="0">
                <a:solidFill>
                  <a:srgbClr val="FF0000"/>
                </a:solidFill>
              </a:rPr>
              <a:t>Подобие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wipe(up)">
                                      <p:cBhvr>
                                        <p:cTn id="7"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extLst>
              <a:ext uri="{FF2B5EF4-FFF2-40B4-BE49-F238E27FC236}">
                <a16:creationId xmlns:a16="http://schemas.microsoft.com/office/drawing/2014/main" id="{383F57C4-1254-41C8-98F3-ADB6FFD7F1C2}"/>
              </a:ext>
            </a:extLst>
          </p:cNvPr>
          <p:cNvSpPr txBox="1">
            <a:spLocks noChangeArrowheads="1"/>
          </p:cNvSpPr>
          <p:nvPr/>
        </p:nvSpPr>
        <p:spPr bwMode="auto">
          <a:xfrm>
            <a:off x="228600" y="2286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Используя данные, приведенные на рисунке, найдите высоту мачты </a:t>
            </a:r>
            <a:r>
              <a:rPr lang="en-US" altLang="ru-RU" i="1" dirty="0">
                <a:cs typeface="Times New Roman" panose="02020603050405020304" pitchFamily="18" charset="0"/>
              </a:rPr>
              <a:t>AB</a:t>
            </a:r>
            <a:r>
              <a:rPr lang="ru-RU" altLang="ru-RU" dirty="0">
                <a:cs typeface="Times New Roman" panose="02020603050405020304" pitchFamily="18" charset="0"/>
              </a:rPr>
              <a:t>.</a:t>
            </a:r>
          </a:p>
        </p:txBody>
      </p:sp>
      <p:sp>
        <p:nvSpPr>
          <p:cNvPr id="90115" name="Text Box 3">
            <a:extLst>
              <a:ext uri="{FF2B5EF4-FFF2-40B4-BE49-F238E27FC236}">
                <a16:creationId xmlns:a16="http://schemas.microsoft.com/office/drawing/2014/main" id="{DAA9D6CE-FED1-4BBF-8C1B-4C8BD7AC6EE6}"/>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a:t>
            </a:r>
          </a:p>
        </p:txBody>
      </p:sp>
      <p:pic>
        <p:nvPicPr>
          <p:cNvPr id="90116" name="Picture 4">
            <a:extLst>
              <a:ext uri="{FF2B5EF4-FFF2-40B4-BE49-F238E27FC236}">
                <a16:creationId xmlns:a16="http://schemas.microsoft.com/office/drawing/2014/main" id="{849A78B2-105A-472C-ACE6-9D628A62B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52600"/>
            <a:ext cx="34956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wipe(up)">
                                      <p:cBhvr>
                                        <p:cTn id="7" dur="5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026"/>
          <p:cNvSpPr txBox="1">
            <a:spLocks noChangeArrowheads="1"/>
          </p:cNvSpPr>
          <p:nvPr/>
        </p:nvSpPr>
        <p:spPr bwMode="auto">
          <a:xfrm>
            <a:off x="0" y="943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Рабочие тетради для 7–9 и 10–11 классов</a:t>
            </a:r>
            <a:endParaRPr lang="ru-RU" sz="1800" dirty="0"/>
          </a:p>
        </p:txBody>
      </p:sp>
      <p:graphicFrame>
        <p:nvGraphicFramePr>
          <p:cNvPr id="57348" name="Object 1028"/>
          <p:cNvGraphicFramePr>
            <a:graphicFrameLocks noChangeAspect="1"/>
          </p:cNvGraphicFramePr>
          <p:nvPr/>
        </p:nvGraphicFramePr>
        <p:xfrm>
          <a:off x="2438400" y="3733799"/>
          <a:ext cx="4581872" cy="3029895"/>
        </p:xfrm>
        <a:graphic>
          <a:graphicData uri="http://schemas.openxmlformats.org/presentationml/2006/ole">
            <mc:AlternateContent xmlns:mc="http://schemas.openxmlformats.org/markup-compatibility/2006">
              <mc:Choice xmlns:v="urn:schemas-microsoft-com:vml" Requires="v">
                <p:oleObj name="Точечный рисунок" r:id="rId2" imgW="4105848" imgH="2715004" progId="PBrush">
                  <p:embed/>
                </p:oleObj>
              </mc:Choice>
              <mc:Fallback>
                <p:oleObj name="Точечный рисунок" r:id="rId2" imgW="4105848" imgH="2715004" progId="PBrush">
                  <p:embed/>
                  <p:pic>
                    <p:nvPicPr>
                      <p:cNvPr id="57348"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33799"/>
                        <a:ext cx="4581872" cy="3029895"/>
                      </a:xfrm>
                      <a:prstGeom prst="rect">
                        <a:avLst/>
                      </a:prstGeom>
                      <a:noFill/>
                      <a:ln>
                        <a:noFill/>
                      </a:ln>
                      <a:effectLst/>
                    </p:spPr>
                  </p:pic>
                </p:oleObj>
              </mc:Fallback>
            </mc:AlternateContent>
          </a:graphicData>
        </a:graphic>
      </p:graphicFrame>
      <p:graphicFrame>
        <p:nvGraphicFramePr>
          <p:cNvPr id="57349" name="Object 1029"/>
          <p:cNvGraphicFramePr>
            <a:graphicFrameLocks noChangeAspect="1"/>
          </p:cNvGraphicFramePr>
          <p:nvPr/>
        </p:nvGraphicFramePr>
        <p:xfrm>
          <a:off x="152399" y="664078"/>
          <a:ext cx="2397913" cy="2807714"/>
        </p:xfrm>
        <a:graphic>
          <a:graphicData uri="http://schemas.openxmlformats.org/presentationml/2006/ole">
            <mc:AlternateContent xmlns:mc="http://schemas.openxmlformats.org/markup-compatibility/2006">
              <mc:Choice xmlns:v="urn:schemas-microsoft-com:vml" Requires="v">
                <p:oleObj name="Точечный рисунок" r:id="rId4" imgW="2114845" imgH="2476190" progId="PBrush">
                  <p:embed/>
                </p:oleObj>
              </mc:Choice>
              <mc:Fallback>
                <p:oleObj name="Точечный рисунок" r:id="rId4" imgW="2114845" imgH="2476190" progId="PBrush">
                  <p:embed/>
                  <p:pic>
                    <p:nvPicPr>
                      <p:cNvPr id="57349"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664078"/>
                        <a:ext cx="2397913" cy="2807714"/>
                      </a:xfrm>
                      <a:prstGeom prst="rect">
                        <a:avLst/>
                      </a:prstGeom>
                      <a:noFill/>
                      <a:ln>
                        <a:noFill/>
                      </a:ln>
                      <a:effectLst/>
                    </p:spPr>
                  </p:pic>
                </p:oleObj>
              </mc:Fallback>
            </mc:AlternateContent>
          </a:graphicData>
        </a:graphic>
      </p:graphicFrame>
      <p:pic>
        <p:nvPicPr>
          <p:cNvPr id="57350" name="Picture 1030" descr="C:\Documents and Settings\Администратор\Мои документы\PICTURE\jpg\Тетрадь8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599" y="664078"/>
            <a:ext cx="2022673" cy="2763277"/>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1031" descr="C:\Documents and Settings\Администратор\Мои документы\PICTURE\jpg\Тетрадь8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399" y="664078"/>
            <a:ext cx="2022673" cy="2763277"/>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035" descr="C:\Documents and Settings\Администратор\Мои документы\PICTURE\jpg\Тетрадь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664077"/>
            <a:ext cx="2095088" cy="276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735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a:extLst>
              <a:ext uri="{FF2B5EF4-FFF2-40B4-BE49-F238E27FC236}">
                <a16:creationId xmlns:a16="http://schemas.microsoft.com/office/drawing/2014/main" id="{4E847B3D-71B5-42E9-B877-78B195F7A75A}"/>
              </a:ext>
            </a:extLst>
          </p:cNvPr>
          <p:cNvSpPr txBox="1">
            <a:spLocks noChangeArrowheads="1"/>
          </p:cNvSpPr>
          <p:nvPr/>
        </p:nvSpPr>
        <p:spPr bwMode="auto">
          <a:xfrm>
            <a:off x="304800" y="2286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данные, приведенные на рисунке, найдите ширину </a:t>
            </a:r>
            <a:r>
              <a:rPr lang="en-US" altLang="ru-RU" i="1">
                <a:cs typeface="Times New Roman" panose="02020603050405020304" pitchFamily="18" charset="0"/>
              </a:rPr>
              <a:t>AB </a:t>
            </a:r>
            <a:r>
              <a:rPr lang="ru-RU" altLang="ru-RU">
                <a:cs typeface="Times New Roman" panose="02020603050405020304" pitchFamily="18" charset="0"/>
              </a:rPr>
              <a:t>реки.</a:t>
            </a:r>
          </a:p>
        </p:txBody>
      </p:sp>
      <p:sp>
        <p:nvSpPr>
          <p:cNvPr id="91139" name="Text Box 3">
            <a:extLst>
              <a:ext uri="{FF2B5EF4-FFF2-40B4-BE49-F238E27FC236}">
                <a16:creationId xmlns:a16="http://schemas.microsoft.com/office/drawing/2014/main" id="{C5070DEC-B6AF-4DCD-B1CA-A170560627DC}"/>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a:t>
            </a:r>
          </a:p>
        </p:txBody>
      </p:sp>
      <p:pic>
        <p:nvPicPr>
          <p:cNvPr id="91140" name="Picture 4">
            <a:extLst>
              <a:ext uri="{FF2B5EF4-FFF2-40B4-BE49-F238E27FC236}">
                <a16:creationId xmlns:a16="http://schemas.microsoft.com/office/drawing/2014/main" id="{F4A7D70E-BD63-4E40-953D-A3F375813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05000"/>
            <a:ext cx="31845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wipe(up)">
                                      <p:cBhvr>
                                        <p:cTn id="7"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5B8F71F0-8C62-469D-AB4F-749B622A4458}"/>
              </a:ext>
            </a:extLst>
          </p:cNvPr>
          <p:cNvSpPr txBox="1">
            <a:spLocks noChangeArrowheads="1"/>
          </p:cNvSpPr>
          <p:nvPr/>
        </p:nvSpPr>
        <p:spPr bwMode="auto">
          <a:xfrm>
            <a:off x="304800" y="2286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Используя данные, приведенные на рисунке, найдите ширину </a:t>
            </a:r>
            <a:r>
              <a:rPr lang="en-US" altLang="ru-RU" i="1">
                <a:cs typeface="Times New Roman" panose="02020603050405020304" pitchFamily="18" charset="0"/>
              </a:rPr>
              <a:t>AB </a:t>
            </a:r>
            <a:r>
              <a:rPr lang="ru-RU" altLang="ru-RU">
                <a:cs typeface="Times New Roman" panose="02020603050405020304" pitchFamily="18" charset="0"/>
              </a:rPr>
              <a:t>озера. </a:t>
            </a:r>
          </a:p>
        </p:txBody>
      </p:sp>
      <p:sp>
        <p:nvSpPr>
          <p:cNvPr id="92163" name="Text Box 3">
            <a:extLst>
              <a:ext uri="{FF2B5EF4-FFF2-40B4-BE49-F238E27FC236}">
                <a16:creationId xmlns:a16="http://schemas.microsoft.com/office/drawing/2014/main" id="{752340E8-A7A1-4222-9D31-8376EF276DED}"/>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30.</a:t>
            </a:r>
          </a:p>
        </p:txBody>
      </p:sp>
      <p:pic>
        <p:nvPicPr>
          <p:cNvPr id="92164" name="Picture 4">
            <a:extLst>
              <a:ext uri="{FF2B5EF4-FFF2-40B4-BE49-F238E27FC236}">
                <a16:creationId xmlns:a16="http://schemas.microsoft.com/office/drawing/2014/main" id="{8FCF6002-AACC-4B55-9BD5-30D6FDEA4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32385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wipe(up)">
                                      <p:cBhvr>
                                        <p:cTn id="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4DC689E3-F1F0-4072-9E81-E1D3F86F532E}"/>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Человек ростом 1,7 м стоит на расстоянии 8 шагов от столба, на котором висит фонарь. Тень человека равна двум шагам. На какой высоте расположен фонарь?</a:t>
            </a:r>
          </a:p>
        </p:txBody>
      </p:sp>
      <p:sp>
        <p:nvSpPr>
          <p:cNvPr id="93187" name="Text Box 3">
            <a:extLst>
              <a:ext uri="{FF2B5EF4-FFF2-40B4-BE49-F238E27FC236}">
                <a16:creationId xmlns:a16="http://schemas.microsoft.com/office/drawing/2014/main" id="{BE356362-B188-49BA-B51A-0F0783B62762}"/>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17.</a:t>
            </a:r>
          </a:p>
        </p:txBody>
      </p:sp>
      <p:pic>
        <p:nvPicPr>
          <p:cNvPr id="93188" name="Picture 4">
            <a:extLst>
              <a:ext uri="{FF2B5EF4-FFF2-40B4-BE49-F238E27FC236}">
                <a16:creationId xmlns:a16="http://schemas.microsoft.com/office/drawing/2014/main" id="{8815D5A2-8D28-4D1F-850A-EBB999534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81200"/>
            <a:ext cx="253365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up)">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ADD712CB-DE5F-4D40-A0DB-13F3020133A2}"/>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Человек ростом 1,7 м стоит на расстоянии 12 м от столба, на котором висит фонарь на высоте 8,5 м.  Найдите длину тени человека в метрах.</a:t>
            </a:r>
          </a:p>
        </p:txBody>
      </p:sp>
      <p:sp>
        <p:nvSpPr>
          <p:cNvPr id="94211" name="Text Box 3">
            <a:extLst>
              <a:ext uri="{FF2B5EF4-FFF2-40B4-BE49-F238E27FC236}">
                <a16:creationId xmlns:a16="http://schemas.microsoft.com/office/drawing/2014/main" id="{778F4174-3247-4ABA-A054-D215CF6DACB7}"/>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a:t>
            </a:r>
          </a:p>
        </p:txBody>
      </p:sp>
      <p:pic>
        <p:nvPicPr>
          <p:cNvPr id="94212" name="Picture 4">
            <a:extLst>
              <a:ext uri="{FF2B5EF4-FFF2-40B4-BE49-F238E27FC236}">
                <a16:creationId xmlns:a16="http://schemas.microsoft.com/office/drawing/2014/main" id="{0D91221D-5289-49B8-B654-2AD27A55D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0"/>
            <a:ext cx="35925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wipe(up)">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ADD712CB-DE5F-4D40-A0DB-13F3020133A2}"/>
              </a:ext>
            </a:extLst>
          </p:cNvPr>
          <p:cNvSpPr txBox="1">
            <a:spLocks noChangeArrowheads="1"/>
          </p:cNvSpPr>
          <p:nvPr/>
        </p:nvSpPr>
        <p:spPr bwMode="auto">
          <a:xfrm>
            <a:off x="304800" y="228600"/>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Человек ростом 1,7 м, стоящий на берегу реки, виден с противоположного берега под углом 1</a:t>
            </a:r>
            <a:r>
              <a:rPr lang="ru-RU" altLang="ru-RU" baseline="30000" dirty="0">
                <a:cs typeface="Times New Roman" panose="02020603050405020304" pitchFamily="18" charset="0"/>
              </a:rPr>
              <a:t>о</a:t>
            </a:r>
            <a:r>
              <a:rPr lang="ru-RU" altLang="ru-RU" dirty="0">
                <a:cs typeface="Times New Roman" panose="02020603050405020304" pitchFamily="18" charset="0"/>
              </a:rPr>
              <a:t>. Какова ширина реки?</a:t>
            </a:r>
          </a:p>
        </p:txBody>
      </p:sp>
      <p:sp>
        <p:nvSpPr>
          <p:cNvPr id="94211" name="Text Box 3">
            <a:extLst>
              <a:ext uri="{FF2B5EF4-FFF2-40B4-BE49-F238E27FC236}">
                <a16:creationId xmlns:a16="http://schemas.microsoft.com/office/drawing/2014/main" id="{778F4174-3247-4ABA-A054-D215CF6DACB7}"/>
              </a:ext>
            </a:extLst>
          </p:cNvPr>
          <p:cNvSpPr txBox="1">
            <a:spLocks noChangeArrowheads="1"/>
          </p:cNvSpPr>
          <p:nvPr/>
        </p:nvSpPr>
        <p:spPr bwMode="auto">
          <a:xfrm>
            <a:off x="685800" y="4343400"/>
            <a:ext cx="2734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ru-RU" dirty="0"/>
              <a:t>Ответ. 100 м.</a:t>
            </a:r>
          </a:p>
        </p:txBody>
      </p:sp>
    </p:spTree>
    <p:extLst>
      <p:ext uri="{BB962C8B-B14F-4D97-AF65-F5344CB8AC3E}">
        <p14:creationId xmlns:p14="http://schemas.microsoft.com/office/powerpoint/2010/main" val="3642737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wipe(up)">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29A1E1DA-6FB1-40B8-A316-932E808E3529}"/>
              </a:ext>
            </a:extLst>
          </p:cNvPr>
          <p:cNvSpPr txBox="1">
            <a:spLocks noChangeArrowheads="1"/>
          </p:cNvSpPr>
          <p:nvPr/>
        </p:nvSpPr>
        <p:spPr bwMode="auto">
          <a:xfrm>
            <a:off x="304800" y="228600"/>
            <a:ext cx="8610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Чтобы измерить высоту дерева, ученик держит линейку в вертикальном положении на расстоянии вытянутой руки. Расстояние от глаза ученика до линейки равно 60 см. Часть линейки, закрывающая дерево, составляет 20 см. Расстояние от ученика до дерева равно 18 м. Чему равна высота дерева?</a:t>
            </a:r>
          </a:p>
        </p:txBody>
      </p:sp>
      <p:sp>
        <p:nvSpPr>
          <p:cNvPr id="95235" name="Text Box 3">
            <a:extLst>
              <a:ext uri="{FF2B5EF4-FFF2-40B4-BE49-F238E27FC236}">
                <a16:creationId xmlns:a16="http://schemas.microsoft.com/office/drawing/2014/main" id="{531842EC-D065-4DD2-8CDD-94EC1097033C}"/>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6.</a:t>
            </a:r>
          </a:p>
        </p:txBody>
      </p:sp>
      <p:pic>
        <p:nvPicPr>
          <p:cNvPr id="95236" name="Picture 4">
            <a:extLst>
              <a:ext uri="{FF2B5EF4-FFF2-40B4-BE49-F238E27FC236}">
                <a16:creationId xmlns:a16="http://schemas.microsoft.com/office/drawing/2014/main" id="{BE488B5D-0499-4B88-AD2C-CABBEEFFD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590800"/>
            <a:ext cx="3740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wipe(up)">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56E89595-1A8B-4BC9-99F4-15000307C97C}"/>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Короткое плечо шлагбаума имеет длину 1 м, а длинное плечо – 4 м. На какую высоту поднимается конец длинного плеча, когда конец короткого плеча опускается на 0,5 м. </a:t>
            </a:r>
          </a:p>
        </p:txBody>
      </p:sp>
      <p:sp>
        <p:nvSpPr>
          <p:cNvPr id="96259" name="Text Box 3">
            <a:extLst>
              <a:ext uri="{FF2B5EF4-FFF2-40B4-BE49-F238E27FC236}">
                <a16:creationId xmlns:a16="http://schemas.microsoft.com/office/drawing/2014/main" id="{BE113D54-9518-4C5E-B71A-2828E5B5D8CD}"/>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a:t>
            </a:r>
          </a:p>
        </p:txBody>
      </p:sp>
      <p:pic>
        <p:nvPicPr>
          <p:cNvPr id="96260" name="Picture 4">
            <a:extLst>
              <a:ext uri="{FF2B5EF4-FFF2-40B4-BE49-F238E27FC236}">
                <a16:creationId xmlns:a16="http://schemas.microsoft.com/office/drawing/2014/main" id="{2B05D623-BEF3-4E84-85BA-3464C365F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6576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wipe(up)">
                                      <p:cBhvr>
                                        <p:cTn id="7"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DAF87B5E-07C3-4031-8EC6-BF36556755DB}"/>
              </a:ext>
            </a:extLst>
          </p:cNvPr>
          <p:cNvSpPr txBox="1">
            <a:spLocks noChangeArrowheads="1"/>
          </p:cNvSpPr>
          <p:nvPr/>
        </p:nvSpPr>
        <p:spPr bwMode="auto">
          <a:xfrm>
            <a:off x="304800" y="228600"/>
            <a:ext cx="861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Короткое плечо шлагбаума имеет длину 1 м, а длинное плечо – 3 м. На какую высоту опускается конец  короткого плеча, когда конец длинного плеча поднимается на 1,5 м. Ответ дайте в метрах. </a:t>
            </a:r>
          </a:p>
        </p:txBody>
      </p:sp>
      <p:sp>
        <p:nvSpPr>
          <p:cNvPr id="97283" name="Text Box 3">
            <a:extLst>
              <a:ext uri="{FF2B5EF4-FFF2-40B4-BE49-F238E27FC236}">
                <a16:creationId xmlns:a16="http://schemas.microsoft.com/office/drawing/2014/main" id="{10EBBB2E-A28F-482B-B34F-B7494BB78D4B}"/>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0,5.</a:t>
            </a:r>
          </a:p>
        </p:txBody>
      </p:sp>
      <p:pic>
        <p:nvPicPr>
          <p:cNvPr id="97284" name="Picture 4">
            <a:extLst>
              <a:ext uri="{FF2B5EF4-FFF2-40B4-BE49-F238E27FC236}">
                <a16:creationId xmlns:a16="http://schemas.microsoft.com/office/drawing/2014/main" id="{549B7862-7320-43DB-B1FE-2667572F6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362200"/>
            <a:ext cx="29178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wipe(up)">
                                      <p:cBhvr>
                                        <p:cTn id="7"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7A278D28-F475-45D6-8C75-3AC78B7A2294}"/>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Какой должна быть ширина (</a:t>
            </a:r>
            <a:r>
              <a:rPr lang="en-US" altLang="ru-RU" i="1">
                <a:cs typeface="Times New Roman" panose="02020603050405020304" pitchFamily="18" charset="0"/>
              </a:rPr>
              <a:t>x</a:t>
            </a:r>
            <a:r>
              <a:rPr lang="ru-RU" altLang="ru-RU">
                <a:cs typeface="Times New Roman" panose="02020603050405020304" pitchFamily="18" charset="0"/>
              </a:rPr>
              <a:t>) прямоугольной рамки для фотографии, указанной на рисунке, чтобы прямоугольники рамки и фотографии были подобны? </a:t>
            </a:r>
          </a:p>
        </p:txBody>
      </p:sp>
      <p:sp>
        <p:nvSpPr>
          <p:cNvPr id="98307" name="Text Box 3">
            <a:extLst>
              <a:ext uri="{FF2B5EF4-FFF2-40B4-BE49-F238E27FC236}">
                <a16:creationId xmlns:a16="http://schemas.microsoft.com/office/drawing/2014/main" id="{08395B36-04E3-4279-8C6B-F394C67D11A0}"/>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4,5.</a:t>
            </a:r>
          </a:p>
        </p:txBody>
      </p:sp>
      <p:pic>
        <p:nvPicPr>
          <p:cNvPr id="98308" name="Picture 4">
            <a:extLst>
              <a:ext uri="{FF2B5EF4-FFF2-40B4-BE49-F238E27FC236}">
                <a16:creationId xmlns:a16="http://schemas.microsoft.com/office/drawing/2014/main" id="{DC1A8F2C-51A4-470A-8A2B-231DB129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133600"/>
            <a:ext cx="171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wipe(up)">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4C770997-88E1-4F46-B87B-78812054E8BB}"/>
              </a:ext>
            </a:extLst>
          </p:cNvPr>
          <p:cNvSpPr txBox="1">
            <a:spLocks noChangeArrowheads="1"/>
          </p:cNvSpPr>
          <p:nvPr/>
        </p:nvSpPr>
        <p:spPr bwMode="auto">
          <a:xfrm>
            <a:off x="304800" y="228600"/>
            <a:ext cx="861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Диаметр Луны приближенно равен 3500 км, и она находится на расстоянии 385000 км от Земли. На какое расстояние (в сантиметрах) от наблюдателя нужно удалить монету диаметра 1 см, чтобы она казалась ему такой же величина, как Луна? </a:t>
            </a:r>
          </a:p>
        </p:txBody>
      </p:sp>
      <p:sp>
        <p:nvSpPr>
          <p:cNvPr id="99331" name="Text Box 3">
            <a:extLst>
              <a:ext uri="{FF2B5EF4-FFF2-40B4-BE49-F238E27FC236}">
                <a16:creationId xmlns:a16="http://schemas.microsoft.com/office/drawing/2014/main" id="{5C089A89-A11D-48AA-A491-93BD180783D3}"/>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110.</a:t>
            </a:r>
          </a:p>
        </p:txBody>
      </p:sp>
      <p:pic>
        <p:nvPicPr>
          <p:cNvPr id="3" name="Рисунок 2">
            <a:extLst>
              <a:ext uri="{FF2B5EF4-FFF2-40B4-BE49-F238E27FC236}">
                <a16:creationId xmlns:a16="http://schemas.microsoft.com/office/drawing/2014/main" id="{FA0AA073-C82D-4AF6-A084-065A624BC977}"/>
              </a:ext>
            </a:extLst>
          </p:cNvPr>
          <p:cNvPicPr>
            <a:picLocks noChangeAspect="1"/>
          </p:cNvPicPr>
          <p:nvPr/>
        </p:nvPicPr>
        <p:blipFill>
          <a:blip r:embed="rId2"/>
          <a:stretch>
            <a:fillRect/>
          </a:stretch>
        </p:blipFill>
        <p:spPr>
          <a:xfrm>
            <a:off x="2041638" y="2602221"/>
            <a:ext cx="5060724" cy="460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wipe(up)">
                                      <p:cBhvr>
                                        <p:cTn id="7" dur="500"/>
                                        <p:tgtEl>
                                          <p:spTgt spid="9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a:t>	</a:t>
            </a:r>
            <a:r>
              <a:rPr lang="ru-RU" sz="2800" b="1" dirty="0">
                <a:latin typeface="Times New Roman" pitchFamily="18" charset="0"/>
                <a:cs typeface="Times New Roman" pitchFamily="18" charset="0"/>
              </a:rPr>
              <a:t>Авторский сайт: </a:t>
            </a:r>
            <a:r>
              <a:rPr lang="en-US" sz="2800" b="1" dirty="0">
                <a:solidFill>
                  <a:srgbClr val="0000FF"/>
                </a:solidFill>
                <a:latin typeface="Times New Roman" pitchFamily="18" charset="0"/>
                <a:cs typeface="Times New Roman" pitchFamily="18" charset="0"/>
              </a:rPr>
              <a:t>vasmirnov.ru</a:t>
            </a:r>
            <a:r>
              <a:rPr lang="ru-RU" sz="2800" dirty="0">
                <a:solidFill>
                  <a:srgbClr val="FF0000"/>
                </a:solidFill>
              </a:rPr>
              <a:t>	</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02" y="492388"/>
            <a:ext cx="7313932" cy="6334780"/>
          </a:xfrm>
          <a:prstGeom prst="rect">
            <a:avLst/>
          </a:prstGeom>
          <a:noFill/>
          <a:ln>
            <a:solidFill>
              <a:srgbClr val="D2ECB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480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026">
            <a:extLst>
              <a:ext uri="{FF2B5EF4-FFF2-40B4-BE49-F238E27FC236}">
                <a16:creationId xmlns:a16="http://schemas.microsoft.com/office/drawing/2014/main" id="{F4F70C17-CEB4-4F1E-AEC0-A9FB0A338C4D}"/>
              </a:ext>
            </a:extLst>
          </p:cNvPr>
          <p:cNvSpPr txBox="1">
            <a:spLocks noChangeArrowheads="1"/>
          </p:cNvSpPr>
          <p:nvPr/>
        </p:nvSpPr>
        <p:spPr bwMode="auto">
          <a:xfrm>
            <a:off x="228600" y="620688"/>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Сколько (примерно) Солнц уместится от Земли до Солнца?</a:t>
            </a:r>
          </a:p>
        </p:txBody>
      </p:sp>
      <p:sp>
        <p:nvSpPr>
          <p:cNvPr id="155654" name="Text Box 1030">
            <a:extLst>
              <a:ext uri="{FF2B5EF4-FFF2-40B4-BE49-F238E27FC236}">
                <a16:creationId xmlns:a16="http://schemas.microsoft.com/office/drawing/2014/main" id="{F74A35E6-34FE-41CF-B97D-578361AE94A6}"/>
              </a:ext>
            </a:extLst>
          </p:cNvPr>
          <p:cNvSpPr txBox="1">
            <a:spLocks noChangeArrowheads="1"/>
          </p:cNvSpPr>
          <p:nvPr/>
        </p:nvSpPr>
        <p:spPr bwMode="auto">
          <a:xfrm>
            <a:off x="971600" y="4005064"/>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120.</a:t>
            </a:r>
          </a:p>
        </p:txBody>
      </p:sp>
    </p:spTree>
    <p:extLst>
      <p:ext uri="{BB962C8B-B14F-4D97-AF65-F5344CB8AC3E}">
        <p14:creationId xmlns:p14="http://schemas.microsoft.com/office/powerpoint/2010/main" val="21452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Effect transition="in" filter="wipe(up)">
                                      <p:cBhvr>
                                        <p:cTn id="7"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B7ADC7F0-0304-4E1F-83CC-8159E50A23DB}"/>
              </a:ext>
            </a:extLst>
          </p:cNvPr>
          <p:cNvSpPr txBox="1">
            <a:spLocks noChangeArrowheads="1"/>
          </p:cNvSpPr>
          <p:nvPr/>
        </p:nvSpPr>
        <p:spPr bwMode="auto">
          <a:xfrm>
            <a:off x="304800" y="228600"/>
            <a:ext cx="861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Диаметр Луны приближенно равен 3500 км. Диаметр Солнца приближенно равен 1400000 км, и оно кажется с Земли такой же величины, как Луна. Во сколько раз расстояние от Земли до Солнца больше чем расстояние от Земли до Луны? </a:t>
            </a:r>
          </a:p>
        </p:txBody>
      </p:sp>
      <p:sp>
        <p:nvSpPr>
          <p:cNvPr id="100355" name="Text Box 3">
            <a:extLst>
              <a:ext uri="{FF2B5EF4-FFF2-40B4-BE49-F238E27FC236}">
                <a16:creationId xmlns:a16="http://schemas.microsoft.com/office/drawing/2014/main" id="{AE7B4173-DCF9-40C1-B40F-317462785A85}"/>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400.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wipe(up)">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9C7D17E-7D3B-49B4-BF40-49AEDA95B9D5}"/>
              </a:ext>
            </a:extLst>
          </p:cNvPr>
          <p:cNvSpPr>
            <a:spLocks noGrp="1" noChangeArrowheads="1"/>
          </p:cNvSpPr>
          <p:nvPr>
            <p:ph type="title"/>
          </p:nvPr>
        </p:nvSpPr>
        <p:spPr>
          <a:xfrm>
            <a:off x="457200" y="0"/>
            <a:ext cx="8153400" cy="762000"/>
          </a:xfrm>
        </p:spPr>
        <p:txBody>
          <a:bodyPr/>
          <a:lstStyle/>
          <a:p>
            <a:pPr eaLnBrk="1" hangingPunct="1"/>
            <a:r>
              <a:rPr lang="ru-RU" altLang="ru-RU" sz="3600">
                <a:solidFill>
                  <a:srgbClr val="FF3300"/>
                </a:solidFill>
              </a:rPr>
              <a:t>Золотое сечение</a:t>
            </a:r>
          </a:p>
        </p:txBody>
      </p:sp>
      <p:sp>
        <p:nvSpPr>
          <p:cNvPr id="3075" name="Text Box 35">
            <a:extLst>
              <a:ext uri="{FF2B5EF4-FFF2-40B4-BE49-F238E27FC236}">
                <a16:creationId xmlns:a16="http://schemas.microsoft.com/office/drawing/2014/main" id="{B9902071-678E-4760-9946-A64A9A7928B2}"/>
              </a:ext>
            </a:extLst>
          </p:cNvPr>
          <p:cNvSpPr txBox="1">
            <a:spLocks noChangeArrowheads="1"/>
          </p:cNvSpPr>
          <p:nvPr/>
        </p:nvSpPr>
        <p:spPr bwMode="auto">
          <a:xfrm>
            <a:off x="152400" y="533400"/>
            <a:ext cx="87630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a:t>	Золотым сечением называется такое </a:t>
            </a:r>
            <a:r>
              <a:rPr lang="ru-RU" altLang="ru-RU" sz="2400">
                <a:cs typeface="Times New Roman" panose="02020603050405020304" pitchFamily="18" charset="0"/>
              </a:rPr>
              <a:t>делением целого на две неравные части, при котором меньшая часть так относится к большей, как большая часть относится ко всему целому.</a:t>
            </a:r>
            <a:r>
              <a:rPr lang="ru-RU" altLang="ru-RU" sz="2800">
                <a:cs typeface="Times New Roman" panose="02020603050405020304" pitchFamily="18" charset="0"/>
              </a:rPr>
              <a:t> </a:t>
            </a:r>
          </a:p>
        </p:txBody>
      </p:sp>
      <p:sp>
        <p:nvSpPr>
          <p:cNvPr id="249928" name="Text Box 72">
            <a:extLst>
              <a:ext uri="{FF2B5EF4-FFF2-40B4-BE49-F238E27FC236}">
                <a16:creationId xmlns:a16="http://schemas.microsoft.com/office/drawing/2014/main" id="{7FE79B1A-53A0-46A6-99E2-7503AC025C4E}"/>
              </a:ext>
            </a:extLst>
          </p:cNvPr>
          <p:cNvSpPr txBox="1">
            <a:spLocks noRot="1" noChangeAspect="1" noMove="1" noResize="1" noEditPoints="1" noAdjustHandles="1" noChangeArrowheads="1" noChangeShapeType="1" noTextEdit="1"/>
          </p:cNvSpPr>
          <p:nvPr/>
        </p:nvSpPr>
        <p:spPr bwMode="auto">
          <a:xfrm>
            <a:off x="152400" y="1676400"/>
            <a:ext cx="8763000" cy="3267626"/>
          </a:xfrm>
          <a:prstGeom prst="rect">
            <a:avLst/>
          </a:prstGeom>
          <a:blipFill>
            <a:blip r:embed="rId3"/>
            <a:stretch>
              <a:fillRect l="-1043" t="-1493" r="-974" b="-933"/>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ru-RU">
                <a:noFill/>
              </a:rPr>
              <a:t> </a:t>
            </a:r>
          </a:p>
        </p:txBody>
      </p:sp>
      <p:sp>
        <p:nvSpPr>
          <p:cNvPr id="249932" name="Text Box 76">
            <a:extLst>
              <a:ext uri="{FF2B5EF4-FFF2-40B4-BE49-F238E27FC236}">
                <a16:creationId xmlns:a16="http://schemas.microsoft.com/office/drawing/2014/main" id="{3ACC9CB9-DAE4-4E90-80EA-2FBD81762D9F}"/>
              </a:ext>
            </a:extLst>
          </p:cNvPr>
          <p:cNvSpPr txBox="1">
            <a:spLocks noRot="1" noChangeAspect="1" noMove="1" noResize="1" noEditPoints="1" noAdjustHandles="1" noChangeArrowheads="1" noChangeShapeType="1" noTextEdit="1"/>
          </p:cNvSpPr>
          <p:nvPr/>
        </p:nvSpPr>
        <p:spPr bwMode="auto">
          <a:xfrm>
            <a:off x="228600" y="5715000"/>
            <a:ext cx="8763000" cy="830997"/>
          </a:xfrm>
          <a:prstGeom prst="rect">
            <a:avLst/>
          </a:prstGeom>
          <a:blipFill>
            <a:blip r:embed="rId4"/>
            <a:stretch>
              <a:fillRect l="-1113" t="-5882" r="-1044" b="-1544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ru-RU">
                <a:noFill/>
              </a:rPr>
              <a:t> </a:t>
            </a:r>
          </a:p>
        </p:txBody>
      </p:sp>
      <p:pic>
        <p:nvPicPr>
          <p:cNvPr id="3078" name="Picture 77">
            <a:extLst>
              <a:ext uri="{FF2B5EF4-FFF2-40B4-BE49-F238E27FC236}">
                <a16:creationId xmlns:a16="http://schemas.microsoft.com/office/drawing/2014/main" id="{E54C6BCF-6DB7-4A0A-ABA5-366519933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876800"/>
            <a:ext cx="41783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14C83C49-22A0-451F-820E-B273482BD506}"/>
              </a:ext>
            </a:extLst>
          </p:cNvPr>
          <p:cNvSpPr>
            <a:spLocks noGrp="1" noChangeArrowheads="1"/>
          </p:cNvSpPr>
          <p:nvPr>
            <p:ph type="title"/>
          </p:nvPr>
        </p:nvSpPr>
        <p:spPr>
          <a:xfrm>
            <a:off x="838200" y="304800"/>
            <a:ext cx="7391400" cy="609600"/>
          </a:xfrm>
        </p:spPr>
        <p:txBody>
          <a:bodyPr/>
          <a:lstStyle/>
          <a:p>
            <a:pPr eaLnBrk="1" hangingPunct="1"/>
            <a:r>
              <a:rPr lang="ru-RU" altLang="ru-RU" sz="3600">
                <a:solidFill>
                  <a:srgbClr val="FF3300"/>
                </a:solidFill>
              </a:rPr>
              <a:t>Пропорции головы и руки человека</a:t>
            </a:r>
          </a:p>
        </p:txBody>
      </p:sp>
      <p:pic>
        <p:nvPicPr>
          <p:cNvPr id="5123" name="Picture 1027" descr="C:\Documents and Settings\Администратор\Мои документы\Мои рисунки\face-zolot-sech.gif">
            <a:extLst>
              <a:ext uri="{FF2B5EF4-FFF2-40B4-BE49-F238E27FC236}">
                <a16:creationId xmlns:a16="http://schemas.microsoft.com/office/drawing/2014/main" id="{1E0A3AE3-1E48-484D-86D4-17BDC996A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885950"/>
            <a:ext cx="6286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99A5C03-9905-435D-BB7A-3B0534BA5C9D}"/>
              </a:ext>
            </a:extLst>
          </p:cNvPr>
          <p:cNvSpPr>
            <a:spLocks noGrp="1" noChangeArrowheads="1"/>
          </p:cNvSpPr>
          <p:nvPr>
            <p:ph type="title"/>
          </p:nvPr>
        </p:nvSpPr>
        <p:spPr>
          <a:xfrm>
            <a:off x="685800" y="0"/>
            <a:ext cx="7391400" cy="609600"/>
          </a:xfrm>
        </p:spPr>
        <p:txBody>
          <a:bodyPr/>
          <a:lstStyle/>
          <a:p>
            <a:pPr eaLnBrk="1" hangingPunct="1"/>
            <a:r>
              <a:rPr lang="ru-RU" altLang="ru-RU" sz="3600" dirty="0">
                <a:solidFill>
                  <a:srgbClr val="FF3300"/>
                </a:solidFill>
              </a:rPr>
              <a:t>Золотой прямоугольник</a:t>
            </a:r>
          </a:p>
        </p:txBody>
      </p:sp>
      <p:sp>
        <p:nvSpPr>
          <p:cNvPr id="391174" name="Text Box 6">
            <a:extLst>
              <a:ext uri="{FF2B5EF4-FFF2-40B4-BE49-F238E27FC236}">
                <a16:creationId xmlns:a16="http://schemas.microsoft.com/office/drawing/2014/main" id="{491247BE-589F-4411-AE23-8FC307369809}"/>
              </a:ext>
            </a:extLst>
          </p:cNvPr>
          <p:cNvSpPr txBox="1">
            <a:spLocks noRot="1" noChangeAspect="1" noMove="1" noResize="1" noEditPoints="1" noAdjustHandles="1" noChangeArrowheads="1" noChangeShapeType="1" noTextEdit="1"/>
          </p:cNvSpPr>
          <p:nvPr/>
        </p:nvSpPr>
        <p:spPr bwMode="auto">
          <a:xfrm>
            <a:off x="152400" y="457200"/>
            <a:ext cx="8991600" cy="1569660"/>
          </a:xfrm>
          <a:prstGeom prst="rect">
            <a:avLst/>
          </a:prstGeom>
          <a:blipFill>
            <a:blip r:embed="rId3"/>
            <a:stretch>
              <a:fillRect l="-1017" t="-3113" r="-1017" b="-817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ru-RU">
                <a:noFill/>
              </a:rPr>
              <a:t> </a:t>
            </a:r>
          </a:p>
        </p:txBody>
      </p:sp>
      <p:pic>
        <p:nvPicPr>
          <p:cNvPr id="7172" name="Picture 38">
            <a:extLst>
              <a:ext uri="{FF2B5EF4-FFF2-40B4-BE49-F238E27FC236}">
                <a16:creationId xmlns:a16="http://schemas.microsoft.com/office/drawing/2014/main" id="{418BDB04-3506-46B3-BD14-F3DEB3966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7951788" cy="45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id="{1D44B0EE-6402-4A9A-9DD2-59935589DB09}"/>
              </a:ext>
            </a:extLst>
          </p:cNvPr>
          <p:cNvSpPr txBox="1">
            <a:spLocks noChangeArrowheads="1"/>
          </p:cNvSpPr>
          <p:nvPr/>
        </p:nvSpPr>
        <p:spPr bwMode="auto">
          <a:xfrm>
            <a:off x="76200" y="609600"/>
            <a:ext cx="9067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a:cs typeface="Times New Roman" panose="02020603050405020304" pitchFamily="18" charset="0"/>
              </a:rPr>
              <a:t>	Прямоугольник, стороны которого находятся в золотом отношении, называется</a:t>
            </a:r>
            <a:r>
              <a:rPr lang="ru-RU" altLang="ru-RU" sz="2400">
                <a:solidFill>
                  <a:schemeClr val="accent1"/>
                </a:solidFill>
                <a:cs typeface="Times New Roman" panose="02020603050405020304" pitchFamily="18" charset="0"/>
              </a:rPr>
              <a:t> </a:t>
            </a:r>
            <a:r>
              <a:rPr lang="ru-RU" altLang="ru-RU" sz="2400">
                <a:solidFill>
                  <a:srgbClr val="FF3300"/>
                </a:solidFill>
                <a:cs typeface="Times New Roman" panose="02020603050405020304" pitchFamily="18" charset="0"/>
              </a:rPr>
              <a:t>золотым прямоугольником</a:t>
            </a:r>
            <a:r>
              <a:rPr lang="ru-RU" altLang="ru-RU" sz="2400">
                <a:solidFill>
                  <a:srgbClr val="FF3300"/>
                </a:solidFill>
              </a:rPr>
              <a:t>.</a:t>
            </a:r>
            <a:r>
              <a:rPr lang="ru-RU" altLang="ru-RU" sz="2400">
                <a:solidFill>
                  <a:srgbClr val="FF3300"/>
                </a:solidFill>
                <a:cs typeface="Times New Roman" panose="02020603050405020304" pitchFamily="18" charset="0"/>
              </a:rPr>
              <a:t> </a:t>
            </a:r>
            <a:endParaRPr lang="en-US" altLang="ru-RU" sz="2400">
              <a:solidFill>
                <a:srgbClr val="FF3300"/>
              </a:solidFill>
              <a:cs typeface="Times New Roman" panose="02020603050405020304" pitchFamily="18" charset="0"/>
            </a:endParaRPr>
          </a:p>
        </p:txBody>
      </p:sp>
      <p:sp>
        <p:nvSpPr>
          <p:cNvPr id="15364" name="Text Box 13">
            <a:extLst>
              <a:ext uri="{FF2B5EF4-FFF2-40B4-BE49-F238E27FC236}">
                <a16:creationId xmlns:a16="http://schemas.microsoft.com/office/drawing/2014/main" id="{5D676213-E6E0-4112-8D07-2AC4F7BB7464}"/>
              </a:ext>
            </a:extLst>
          </p:cNvPr>
          <p:cNvSpPr txBox="1">
            <a:spLocks noChangeArrowheads="1"/>
          </p:cNvSpPr>
          <p:nvPr/>
        </p:nvSpPr>
        <p:spPr bwMode="auto">
          <a:xfrm>
            <a:off x="76200" y="1371600"/>
            <a:ext cx="9067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a:cs typeface="Times New Roman" panose="02020603050405020304" pitchFamily="18" charset="0"/>
              </a:rPr>
              <a:t>	Если от золотого прямоугольника отрезать квадрат со стороной, равной меньшей стороне прямоугольника, то снова получим золотой прямоугольник меньших размеров, подобный исходному</a:t>
            </a:r>
            <a:r>
              <a:rPr lang="ru-RU" altLang="ru-RU" sz="2400"/>
              <a:t>.</a:t>
            </a:r>
            <a:r>
              <a:rPr lang="ru-RU" altLang="ru-RU" sz="2400">
                <a:cs typeface="Times New Roman" panose="02020603050405020304" pitchFamily="18" charset="0"/>
              </a:rPr>
              <a:t> </a:t>
            </a:r>
            <a:endParaRPr lang="en-US" altLang="ru-RU" sz="2400">
              <a:cs typeface="Times New Roman" panose="02020603050405020304" pitchFamily="18" charset="0"/>
            </a:endParaRPr>
          </a:p>
        </p:txBody>
      </p:sp>
      <p:graphicFrame>
        <p:nvGraphicFramePr>
          <p:cNvPr id="15365" name="Object 18">
            <a:extLst>
              <a:ext uri="{FF2B5EF4-FFF2-40B4-BE49-F238E27FC236}">
                <a16:creationId xmlns:a16="http://schemas.microsoft.com/office/drawing/2014/main" id="{774D0F20-4005-41F5-B5BC-445C30D6A3C0}"/>
              </a:ext>
            </a:extLst>
          </p:cNvPr>
          <p:cNvGraphicFramePr>
            <a:graphicFrameLocks noChangeAspect="1"/>
          </p:cNvGraphicFramePr>
          <p:nvPr/>
        </p:nvGraphicFramePr>
        <p:xfrm>
          <a:off x="1543050" y="2765425"/>
          <a:ext cx="3028950" cy="2257425"/>
        </p:xfrm>
        <a:graphic>
          <a:graphicData uri="http://schemas.openxmlformats.org/presentationml/2006/ole">
            <mc:AlternateContent xmlns:mc="http://schemas.openxmlformats.org/markup-compatibility/2006">
              <mc:Choice xmlns:v="urn:schemas-microsoft-com:vml" Requires="v">
                <p:oleObj name="Точечный рисунок" r:id="rId3" imgW="3029373" imgH="2257740" progId="Paint.Picture">
                  <p:embed/>
                </p:oleObj>
              </mc:Choice>
              <mc:Fallback>
                <p:oleObj name="Точечный рисунок" r:id="rId3" imgW="3029373" imgH="2257740" progId="Paint.Picture">
                  <p:embed/>
                  <p:pic>
                    <p:nvPicPr>
                      <p:cNvPr id="15365" name="Object 18">
                        <a:extLst>
                          <a:ext uri="{FF2B5EF4-FFF2-40B4-BE49-F238E27FC236}">
                            <a16:creationId xmlns:a16="http://schemas.microsoft.com/office/drawing/2014/main" id="{774D0F20-4005-41F5-B5BC-445C30D6A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2765425"/>
                        <a:ext cx="302895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69366" name="Group 22">
            <a:extLst>
              <a:ext uri="{FF2B5EF4-FFF2-40B4-BE49-F238E27FC236}">
                <a16:creationId xmlns:a16="http://schemas.microsoft.com/office/drawing/2014/main" id="{FA24E4D5-610A-4F00-A6CF-582BC40BDF90}"/>
              </a:ext>
            </a:extLst>
          </p:cNvPr>
          <p:cNvGrpSpPr>
            <a:grpSpLocks/>
          </p:cNvGrpSpPr>
          <p:nvPr/>
        </p:nvGrpSpPr>
        <p:grpSpPr bwMode="auto">
          <a:xfrm>
            <a:off x="76200" y="2765425"/>
            <a:ext cx="9067800" cy="4113213"/>
            <a:chOff x="48" y="1742"/>
            <a:chExt cx="5712" cy="2591"/>
          </a:xfrm>
        </p:grpSpPr>
        <p:sp>
          <p:nvSpPr>
            <p:cNvPr id="15367" name="Text Box 14">
              <a:extLst>
                <a:ext uri="{FF2B5EF4-FFF2-40B4-BE49-F238E27FC236}">
                  <a16:creationId xmlns:a16="http://schemas.microsoft.com/office/drawing/2014/main" id="{47F34057-04C5-4133-84CD-4994C0E9BE4F}"/>
                </a:ext>
              </a:extLst>
            </p:cNvPr>
            <p:cNvSpPr txBox="1">
              <a:spLocks noChangeArrowheads="1"/>
            </p:cNvSpPr>
            <p:nvPr/>
          </p:nvSpPr>
          <p:spPr bwMode="auto">
            <a:xfrm>
              <a:off x="48" y="3112"/>
              <a:ext cx="5712"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cs typeface="Times New Roman" panose="02020603050405020304" pitchFamily="18" charset="0"/>
                </a:rPr>
                <a:t>	Если этот процесс продолжить, то мы получим так называемые вращающиеся квадраты, и весь прямоугольник окажется составленным из этих квадратов (рис. а). Если вершины квадратов соединить плавной кривой, то получим кривую, называемую</a:t>
              </a:r>
              <a:r>
                <a:rPr lang="ru-RU" altLang="ru-RU" sz="2400" dirty="0">
                  <a:solidFill>
                    <a:schemeClr val="accent1"/>
                  </a:solidFill>
                  <a:cs typeface="Times New Roman" panose="02020603050405020304" pitchFamily="18" charset="0"/>
                </a:rPr>
                <a:t> </a:t>
              </a:r>
              <a:r>
                <a:rPr lang="ru-RU" altLang="ru-RU" sz="2400" dirty="0">
                  <a:solidFill>
                    <a:srgbClr val="FF3300"/>
                  </a:solidFill>
                  <a:cs typeface="Times New Roman" panose="02020603050405020304" pitchFamily="18" charset="0"/>
                </a:rPr>
                <a:t>золотой спиралью</a:t>
              </a:r>
              <a:r>
                <a:rPr lang="ru-RU" altLang="ru-RU" sz="2400" dirty="0">
                  <a:solidFill>
                    <a:schemeClr val="accent1"/>
                  </a:solidFill>
                  <a:cs typeface="Times New Roman" panose="02020603050405020304" pitchFamily="18" charset="0"/>
                </a:rPr>
                <a:t> </a:t>
              </a:r>
              <a:r>
                <a:rPr lang="ru-RU" altLang="ru-RU" sz="2400" dirty="0">
                  <a:cs typeface="Times New Roman" panose="02020603050405020304" pitchFamily="18" charset="0"/>
                </a:rPr>
                <a:t>(рис. б)</a:t>
              </a:r>
              <a:r>
                <a:rPr lang="ru-RU" altLang="ru-RU" sz="2400" dirty="0"/>
                <a:t>.</a:t>
              </a:r>
              <a:r>
                <a:rPr lang="ru-RU" altLang="ru-RU" sz="2400" dirty="0">
                  <a:cs typeface="Times New Roman" panose="02020603050405020304" pitchFamily="18" charset="0"/>
                </a:rPr>
                <a:t> </a:t>
              </a:r>
              <a:endParaRPr lang="en-US" altLang="ru-RU" sz="2400" dirty="0">
                <a:cs typeface="Times New Roman" panose="02020603050405020304" pitchFamily="18" charset="0"/>
              </a:endParaRPr>
            </a:p>
          </p:txBody>
        </p:sp>
        <p:graphicFrame>
          <p:nvGraphicFramePr>
            <p:cNvPr id="15368" name="Object 19">
              <a:extLst>
                <a:ext uri="{FF2B5EF4-FFF2-40B4-BE49-F238E27FC236}">
                  <a16:creationId xmlns:a16="http://schemas.microsoft.com/office/drawing/2014/main" id="{854365DE-558F-4473-9A5E-5BC65FE5C5B5}"/>
                </a:ext>
              </a:extLst>
            </p:cNvPr>
            <p:cNvGraphicFramePr>
              <a:graphicFrameLocks noChangeAspect="1"/>
            </p:cNvGraphicFramePr>
            <p:nvPr/>
          </p:nvGraphicFramePr>
          <p:xfrm>
            <a:off x="2888" y="1742"/>
            <a:ext cx="2118" cy="1422"/>
          </p:xfrm>
          <a:graphic>
            <a:graphicData uri="http://schemas.openxmlformats.org/presentationml/2006/ole">
              <mc:AlternateContent xmlns:mc="http://schemas.openxmlformats.org/markup-compatibility/2006">
                <mc:Choice xmlns:v="urn:schemas-microsoft-com:vml" Requires="v">
                  <p:oleObj name="Точечный рисунок" r:id="rId5" imgW="3362794" imgH="2257740" progId="Paint.Picture">
                    <p:embed/>
                  </p:oleObj>
                </mc:Choice>
                <mc:Fallback>
                  <p:oleObj name="Точечный рисунок" r:id="rId5" imgW="3362794" imgH="2257740" progId="Paint.Picture">
                    <p:embed/>
                    <p:pic>
                      <p:nvPicPr>
                        <p:cNvPr id="15368" name="Object 19">
                          <a:extLst>
                            <a:ext uri="{FF2B5EF4-FFF2-40B4-BE49-F238E27FC236}">
                              <a16:creationId xmlns:a16="http://schemas.microsoft.com/office/drawing/2014/main" id="{854365DE-558F-4473-9A5E-5BC65FE5C5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8" y="1742"/>
                          <a:ext cx="2118" cy="1422"/>
                        </a:xfrm>
                        <a:prstGeom prst="rect">
                          <a:avLst/>
                        </a:prstGeom>
                        <a:noFill/>
                        <a:ln>
                          <a:noFill/>
                        </a:ln>
                        <a:effectLst/>
                      </p:spPr>
                    </p:pic>
                  </p:oleObj>
                </mc:Fallback>
              </mc:AlternateContent>
            </a:graphicData>
          </a:graphic>
        </p:graphicFrame>
      </p:grpSp>
    </p:spTree>
    <p:extLst>
      <p:ext uri="{BB962C8B-B14F-4D97-AF65-F5344CB8AC3E}">
        <p14:creationId xmlns:p14="http://schemas.microsoft.com/office/powerpoint/2010/main" val="188641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9366"/>
                                        </p:tgtEl>
                                        <p:attrNameLst>
                                          <p:attrName>style.visibility</p:attrName>
                                        </p:attrNameLst>
                                      </p:cBhvr>
                                      <p:to>
                                        <p:strVal val="visible"/>
                                      </p:to>
                                    </p:set>
                                    <p:animEffect transition="in" filter="wipe(up)">
                                      <p:cBhvr>
                                        <p:cTn id="7" dur="500"/>
                                        <p:tgtEl>
                                          <p:spTgt spid="569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8F86E2-9E4B-449B-947D-64DC9A9B2E72}"/>
              </a:ext>
            </a:extLst>
          </p:cNvPr>
          <p:cNvSpPr>
            <a:spLocks noGrp="1" noChangeArrowheads="1"/>
          </p:cNvSpPr>
          <p:nvPr>
            <p:ph type="title"/>
          </p:nvPr>
        </p:nvSpPr>
        <p:spPr>
          <a:xfrm>
            <a:off x="685800" y="0"/>
            <a:ext cx="7391400" cy="609600"/>
          </a:xfrm>
        </p:spPr>
        <p:txBody>
          <a:bodyPr/>
          <a:lstStyle/>
          <a:p>
            <a:pPr eaLnBrk="1" hangingPunct="1"/>
            <a:r>
              <a:rPr lang="ru-RU" altLang="ru-RU" sz="3600" dirty="0">
                <a:solidFill>
                  <a:srgbClr val="FF3300"/>
                </a:solidFill>
              </a:rPr>
              <a:t>Золотая спираль</a:t>
            </a:r>
          </a:p>
        </p:txBody>
      </p:sp>
      <p:pic>
        <p:nvPicPr>
          <p:cNvPr id="10" name="Рисунок 9">
            <a:extLst>
              <a:ext uri="{FF2B5EF4-FFF2-40B4-BE49-F238E27FC236}">
                <a16:creationId xmlns:a16="http://schemas.microsoft.com/office/drawing/2014/main" id="{A945C202-A49C-4F44-AC62-50C7975F103A}"/>
              </a:ext>
            </a:extLst>
          </p:cNvPr>
          <p:cNvPicPr>
            <a:picLocks noChangeAspect="1"/>
          </p:cNvPicPr>
          <p:nvPr/>
        </p:nvPicPr>
        <p:blipFill>
          <a:blip r:embed="rId3"/>
          <a:stretch>
            <a:fillRect/>
          </a:stretch>
        </p:blipFill>
        <p:spPr>
          <a:xfrm>
            <a:off x="511324" y="1196752"/>
            <a:ext cx="7740352" cy="4683653"/>
          </a:xfrm>
          <a:prstGeom prst="rect">
            <a:avLst/>
          </a:prstGeom>
        </p:spPr>
      </p:pic>
    </p:spTree>
    <p:extLst>
      <p:ext uri="{BB962C8B-B14F-4D97-AF65-F5344CB8AC3E}">
        <p14:creationId xmlns:p14="http://schemas.microsoft.com/office/powerpoint/2010/main" val="878295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BF85279-A667-4554-88FE-4CC076D36B0C}"/>
              </a:ext>
            </a:extLst>
          </p:cNvPr>
          <p:cNvSpPr>
            <a:spLocks noGrp="1" noChangeArrowheads="1"/>
          </p:cNvSpPr>
          <p:nvPr>
            <p:ph type="title"/>
          </p:nvPr>
        </p:nvSpPr>
        <p:spPr>
          <a:xfrm>
            <a:off x="684213" y="0"/>
            <a:ext cx="7391400" cy="609600"/>
          </a:xfrm>
        </p:spPr>
        <p:txBody>
          <a:bodyPr/>
          <a:lstStyle/>
          <a:p>
            <a:pPr eaLnBrk="1" hangingPunct="1"/>
            <a:r>
              <a:rPr lang="ru-RU" altLang="ru-RU" sz="3600">
                <a:solidFill>
                  <a:srgbClr val="FF3300"/>
                </a:solidFill>
              </a:rPr>
              <a:t>Золотые треугольники</a:t>
            </a:r>
          </a:p>
        </p:txBody>
      </p:sp>
      <p:sp>
        <p:nvSpPr>
          <p:cNvPr id="577539" name="Text Box 3">
            <a:extLst>
              <a:ext uri="{FF2B5EF4-FFF2-40B4-BE49-F238E27FC236}">
                <a16:creationId xmlns:a16="http://schemas.microsoft.com/office/drawing/2014/main" id="{8B51F01C-4D46-4F7D-80EC-148E40597F82}"/>
              </a:ext>
            </a:extLst>
          </p:cNvPr>
          <p:cNvSpPr txBox="1">
            <a:spLocks noRot="1" noChangeAspect="1" noMove="1" noResize="1" noEditPoints="1" noAdjustHandles="1" noChangeArrowheads="1" noChangeShapeType="1" noTextEdit="1"/>
          </p:cNvSpPr>
          <p:nvPr/>
        </p:nvSpPr>
        <p:spPr bwMode="auto">
          <a:xfrm>
            <a:off x="76200" y="838200"/>
            <a:ext cx="9067800" cy="1754326"/>
          </a:xfrm>
          <a:prstGeom prst="rect">
            <a:avLst/>
          </a:prstGeom>
          <a:blipFill>
            <a:blip r:embed="rId3"/>
            <a:stretch>
              <a:fillRect l="-1076" t="-2787" r="-1009" b="-6969"/>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ru-RU">
                <a:noFill/>
              </a:rPr>
              <a:t> </a:t>
            </a:r>
          </a:p>
        </p:txBody>
      </p:sp>
      <p:graphicFrame>
        <p:nvGraphicFramePr>
          <p:cNvPr id="21508" name="Object 9">
            <a:extLst>
              <a:ext uri="{FF2B5EF4-FFF2-40B4-BE49-F238E27FC236}">
                <a16:creationId xmlns:a16="http://schemas.microsoft.com/office/drawing/2014/main" id="{82223DBC-264C-4B7B-92EB-D6EC7CC26EBB}"/>
              </a:ext>
            </a:extLst>
          </p:cNvPr>
          <p:cNvGraphicFramePr>
            <a:graphicFrameLocks noChangeAspect="1"/>
          </p:cNvGraphicFramePr>
          <p:nvPr/>
        </p:nvGraphicFramePr>
        <p:xfrm>
          <a:off x="250825" y="3068638"/>
          <a:ext cx="5689600" cy="3565525"/>
        </p:xfrm>
        <a:graphic>
          <a:graphicData uri="http://schemas.openxmlformats.org/presentationml/2006/ole">
            <mc:AlternateContent xmlns:mc="http://schemas.openxmlformats.org/markup-compatibility/2006">
              <mc:Choice xmlns:v="urn:schemas-microsoft-com:vml" Requires="v">
                <p:oleObj name="Точечный рисунок" r:id="rId4" imgW="4210638" imgH="2638095" progId="Paint.Picture">
                  <p:embed/>
                </p:oleObj>
              </mc:Choice>
              <mc:Fallback>
                <p:oleObj name="Точечный рисунок" r:id="rId4" imgW="4210638" imgH="2638095" progId="Paint.Picture">
                  <p:embed/>
                  <p:pic>
                    <p:nvPicPr>
                      <p:cNvPr id="21508" name="Object 9">
                        <a:extLst>
                          <a:ext uri="{FF2B5EF4-FFF2-40B4-BE49-F238E27FC236}">
                            <a16:creationId xmlns:a16="http://schemas.microsoft.com/office/drawing/2014/main" id="{82223DBC-264C-4B7B-92EB-D6EC7CC26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068638"/>
                        <a:ext cx="5689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09" name="Рисунок 4">
            <a:extLst>
              <a:ext uri="{FF2B5EF4-FFF2-40B4-BE49-F238E27FC236}">
                <a16:creationId xmlns:a16="http://schemas.microsoft.com/office/drawing/2014/main" id="{FD1E3A65-BE30-44D6-824F-AD58370DED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592388"/>
            <a:ext cx="2763837"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0D86679A-5C13-4771-99BA-45B5D10B09F0}"/>
              </a:ext>
            </a:extLst>
          </p:cNvPr>
          <p:cNvSpPr txBox="1">
            <a:spLocks noChangeArrowheads="1"/>
          </p:cNvSpPr>
          <p:nvPr/>
        </p:nvSpPr>
        <p:spPr bwMode="auto">
          <a:xfrm>
            <a:off x="228600" y="533400"/>
            <a:ext cx="868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cs typeface="Times New Roman" panose="02020603050405020304" pitchFamily="18" charset="0"/>
              </a:rPr>
              <a:t>Мальчик прошел от дома по направлению на восток 800 м. Затем повернул на север и прошел 600 м. Под каким углом к направлению на запад он должен идти, чтобы вернуться домой? В ответе укажите целое число градусов. (Используйте таблицу тригонометрических функций.)</a:t>
            </a:r>
          </a:p>
        </p:txBody>
      </p:sp>
      <p:sp>
        <p:nvSpPr>
          <p:cNvPr id="102403" name="Text Box 3">
            <a:extLst>
              <a:ext uri="{FF2B5EF4-FFF2-40B4-BE49-F238E27FC236}">
                <a16:creationId xmlns:a16="http://schemas.microsoft.com/office/drawing/2014/main" id="{0212D69D-262A-4C9C-B450-51B550414613}"/>
              </a:ext>
            </a:extLst>
          </p:cNvPr>
          <p:cNvSpPr txBox="1">
            <a:spLocks noChangeArrowheads="1"/>
          </p:cNvSpPr>
          <p:nvPr/>
        </p:nvSpPr>
        <p:spPr bwMode="auto">
          <a:xfrm>
            <a:off x="685800" y="4953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37.</a:t>
            </a:r>
          </a:p>
        </p:txBody>
      </p:sp>
      <p:pic>
        <p:nvPicPr>
          <p:cNvPr id="102404" name="Picture 4">
            <a:extLst>
              <a:ext uri="{FF2B5EF4-FFF2-40B4-BE49-F238E27FC236}">
                <a16:creationId xmlns:a16="http://schemas.microsoft.com/office/drawing/2014/main" id="{09B5A78F-C723-48A6-A2DA-AB7AAF0B9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971800"/>
            <a:ext cx="26304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5">
            <a:extLst>
              <a:ext uri="{FF2B5EF4-FFF2-40B4-BE49-F238E27FC236}">
                <a16:creationId xmlns:a16="http://schemas.microsoft.com/office/drawing/2014/main" id="{65FC7243-B1F2-43CD-A947-91FFFFCC44DB}"/>
              </a:ext>
            </a:extLst>
          </p:cNvPr>
          <p:cNvSpPr>
            <a:spLocks noGrp="1" noChangeArrowheads="1"/>
          </p:cNvSpPr>
          <p:nvPr>
            <p:ph type="ctrTitle"/>
          </p:nvPr>
        </p:nvSpPr>
        <p:spPr>
          <a:xfrm>
            <a:off x="762000" y="152400"/>
            <a:ext cx="7772400" cy="381000"/>
          </a:xfrm>
          <a:noFill/>
          <a:ln/>
        </p:spPr>
        <p:txBody>
          <a:bodyPr anchor="ctr"/>
          <a:lstStyle/>
          <a:p>
            <a:r>
              <a:rPr lang="ru-RU" altLang="ru-RU" sz="2800" dirty="0">
                <a:solidFill>
                  <a:srgbClr val="FF0000"/>
                </a:solidFill>
              </a:rPr>
              <a:t>Тригонометрия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wipe(up)">
                                      <p:cBhvr>
                                        <p:cTn id="7" dur="500"/>
                                        <p:tgtEl>
                                          <p:spTgt spid="10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03EB55F1-F82C-4DEF-B33C-38EC6F91DF27}"/>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М</a:t>
            </a:r>
            <a:r>
              <a:rPr lang="ru-RU" altLang="ru-RU">
                <a:cs typeface="Times New Roman" panose="02020603050405020304" pitchFamily="18" charset="0"/>
              </a:rPr>
              <a:t>аятник в виде груза, подвешенного на нитке, отклонили от положения равновесия на угол 60</a:t>
            </a:r>
            <a:r>
              <a:rPr lang="ru-RU" altLang="ru-RU" baseline="30000">
                <a:cs typeface="Times New Roman" panose="02020603050405020304" pitchFamily="18" charset="0"/>
              </a:rPr>
              <a:t>о</a:t>
            </a:r>
            <a:r>
              <a:rPr lang="ru-RU" altLang="ru-RU">
                <a:cs typeface="Times New Roman" panose="02020603050405020304" pitchFamily="18" charset="0"/>
              </a:rPr>
              <a:t>. Длина </a:t>
            </a:r>
            <a:r>
              <a:rPr lang="en-US" altLang="ru-RU" i="1">
                <a:cs typeface="Times New Roman" panose="02020603050405020304" pitchFamily="18" charset="0"/>
              </a:rPr>
              <a:t>AC </a:t>
            </a:r>
            <a:r>
              <a:rPr lang="ru-RU" altLang="ru-RU">
                <a:cs typeface="Times New Roman" panose="02020603050405020304" pitchFamily="18" charset="0"/>
              </a:rPr>
              <a:t>маятника 20 см. На сколько изменилась высота груза по сравнению с положением равновесия?</a:t>
            </a:r>
          </a:p>
        </p:txBody>
      </p:sp>
      <p:sp>
        <p:nvSpPr>
          <p:cNvPr id="103427" name="Text Box 3">
            <a:extLst>
              <a:ext uri="{FF2B5EF4-FFF2-40B4-BE49-F238E27FC236}">
                <a16:creationId xmlns:a16="http://schemas.microsoft.com/office/drawing/2014/main" id="{9B823072-D449-44A9-97C3-0C0EEFD4A315}"/>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a:t>
            </a:r>
          </a:p>
        </p:txBody>
      </p:sp>
      <p:pic>
        <p:nvPicPr>
          <p:cNvPr id="103428" name="Picture 4">
            <a:extLst>
              <a:ext uri="{FF2B5EF4-FFF2-40B4-BE49-F238E27FC236}">
                <a16:creationId xmlns:a16="http://schemas.microsoft.com/office/drawing/2014/main" id="{D6DDC584-B799-4924-B1DD-81319651F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09800"/>
            <a:ext cx="17145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wipe(up)">
                                      <p:cBhvr>
                                        <p:cTn id="7"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a:extLst>
              <a:ext uri="{FF2B5EF4-FFF2-40B4-BE49-F238E27FC236}">
                <a16:creationId xmlns:a16="http://schemas.microsoft.com/office/drawing/2014/main" id="{0B6D8AA3-386C-4CD4-B0CB-BE7E22C0A31C}"/>
              </a:ext>
            </a:extLst>
          </p:cNvPr>
          <p:cNvSpPr txBox="1">
            <a:spLocks/>
          </p:cNvSpPr>
          <p:nvPr/>
        </p:nvSpPr>
        <p:spPr bwMode="auto">
          <a:xfrm>
            <a:off x="0" y="116632"/>
            <a:ext cx="91440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sz="4000" dirty="0">
                <a:solidFill>
                  <a:srgbClr val="FF0000"/>
                </a:solidFill>
                <a:latin typeface="Times New Roman" panose="02020603050405020304" pitchFamily="18" charset="0"/>
                <a:ea typeface="Times New Roman" panose="02020603050405020304" pitchFamily="18" charset="0"/>
              </a:rPr>
              <a:t>Литература</a:t>
            </a:r>
            <a:endParaRPr lang="ru-RU" sz="4000" dirty="0">
              <a:solidFill>
                <a:srgbClr val="FF0000"/>
              </a:solidFill>
              <a:latin typeface="Arial Black" pitchFamily="34" charset="0"/>
            </a:endParaRPr>
          </a:p>
        </p:txBody>
      </p:sp>
      <p:sp>
        <p:nvSpPr>
          <p:cNvPr id="4" name="TextBox 3">
            <a:extLst>
              <a:ext uri="{FF2B5EF4-FFF2-40B4-BE49-F238E27FC236}">
                <a16:creationId xmlns:a16="http://schemas.microsoft.com/office/drawing/2014/main" id="{FFDB73A7-338F-49C3-BBA0-B967C23735A3}"/>
              </a:ext>
            </a:extLst>
          </p:cNvPr>
          <p:cNvSpPr txBox="1"/>
          <p:nvPr/>
        </p:nvSpPr>
        <p:spPr>
          <a:xfrm>
            <a:off x="0" y="843677"/>
            <a:ext cx="9144000" cy="5539978"/>
          </a:xfrm>
          <a:prstGeom prst="rect">
            <a:avLst/>
          </a:prstGeom>
          <a:noFill/>
        </p:spPr>
        <p:txBody>
          <a:bodyPr wrap="square" rtlCol="0">
            <a:spAutoFit/>
          </a:bodyPr>
          <a:lstStyle/>
          <a:p>
            <a:pPr algn="just"/>
            <a:r>
              <a:rPr lang="ru-RU" dirty="0"/>
              <a:t>	1. Арманд Д. Как измерили Землю. – М.: </a:t>
            </a:r>
            <a:r>
              <a:rPr lang="ru-RU" dirty="0" err="1"/>
              <a:t>Детиздат</a:t>
            </a:r>
            <a:r>
              <a:rPr lang="ru-RU" dirty="0"/>
              <a:t>, 1941.</a:t>
            </a:r>
            <a:endParaRPr lang="en-US" dirty="0"/>
          </a:p>
          <a:p>
            <a:pPr algn="just"/>
            <a:r>
              <a:rPr lang="en-US" dirty="0"/>
              <a:t>	2. </a:t>
            </a:r>
            <a:r>
              <a:rPr lang="ru-RU" dirty="0" err="1"/>
              <a:t>Астряб</a:t>
            </a:r>
            <a:r>
              <a:rPr lang="ru-RU" dirty="0"/>
              <a:t> А.М. Курс опытной геометрии. – М., 1928.</a:t>
            </a:r>
          </a:p>
          <a:p>
            <a:pPr algn="just"/>
            <a:r>
              <a:rPr lang="ru-RU" dirty="0"/>
              <a:t>	3. Иовлев М.Н. Практическая геометрия. – М., 1922. </a:t>
            </a:r>
          </a:p>
          <a:p>
            <a:pPr algn="just"/>
            <a:r>
              <a:rPr lang="ru-RU" dirty="0"/>
              <a:t>	4. </a:t>
            </a:r>
            <a:r>
              <a:rPr lang="ru-RU" dirty="0" err="1">
                <a:effectLst/>
                <a:latin typeface="Times New Roman" panose="02020603050405020304" pitchFamily="18" charset="0"/>
                <a:ea typeface="Times New Roman" panose="02020603050405020304" pitchFamily="18" charset="0"/>
              </a:rPr>
              <a:t>Кордемский</a:t>
            </a:r>
            <a:r>
              <a:rPr lang="ru-RU" dirty="0">
                <a:effectLst/>
                <a:latin typeface="Times New Roman" panose="02020603050405020304" pitchFamily="18" charset="0"/>
                <a:ea typeface="Times New Roman" panose="02020603050405020304" pitchFamily="18" charset="0"/>
              </a:rPr>
              <a:t> Б.А. Математическая смекалка. – 9-е изд. – М.: Наука, 1991.</a:t>
            </a:r>
          </a:p>
          <a:p>
            <a:pPr algn="just"/>
            <a:r>
              <a:rPr lang="ru-RU" dirty="0">
                <a:ea typeface="Times New Roman" panose="02020603050405020304" pitchFamily="18" charset="0"/>
              </a:rPr>
              <a:t>	5. </a:t>
            </a:r>
            <a:r>
              <a:rPr lang="ru-RU" dirty="0"/>
              <a:t>Перельман Я.И. Практические занятия по геометрии. – М., 1923.</a:t>
            </a:r>
          </a:p>
          <a:p>
            <a:pPr algn="just"/>
            <a:r>
              <a:rPr lang="ru-RU" dirty="0"/>
              <a:t>	6. Перельман Я.И. Занимательная геометрия на вольном воздухе. – М., 1925.</a:t>
            </a:r>
          </a:p>
          <a:p>
            <a:pPr algn="just"/>
            <a:r>
              <a:rPr lang="ru-RU" dirty="0">
                <a:effectLst/>
                <a:latin typeface="Times New Roman" panose="02020603050405020304" pitchFamily="18" charset="0"/>
                <a:ea typeface="Times New Roman" panose="02020603050405020304" pitchFamily="18" charset="0"/>
              </a:rPr>
              <a:t>	7. Перельман Я.И. Занимательная геометрия. – Д.: ВАП, 1994.</a:t>
            </a:r>
          </a:p>
          <a:p>
            <a:pPr algn="just"/>
            <a:r>
              <a:rPr lang="ru-RU" dirty="0"/>
              <a:t>	8. И.М. Смирнова, В.А. Смирнов. Геометрические задачи с практическим содержанием. – М., 20</a:t>
            </a:r>
            <a:r>
              <a:rPr lang="en-US" dirty="0"/>
              <a:t>09</a:t>
            </a:r>
            <a:r>
              <a:rPr lang="ru-RU" dirty="0"/>
              <a:t> (</a:t>
            </a:r>
            <a:r>
              <a:rPr lang="en-US" dirty="0">
                <a:hlinkClick r:id="rId2">
                  <a:extLst>
                    <a:ext uri="{A12FA001-AC4F-418D-AE19-62706E023703}">
                      <ahyp:hlinkClr xmlns:ahyp="http://schemas.microsoft.com/office/drawing/2018/hyperlinkcolor" val="tx"/>
                    </a:ext>
                  </a:extLst>
                </a:hlinkClick>
              </a:rPr>
              <a:t>www.vasmirnov.ru</a:t>
            </a:r>
            <a:r>
              <a:rPr lang="en-US" dirty="0"/>
              <a:t>).</a:t>
            </a:r>
          </a:p>
          <a:p>
            <a:pPr algn="just"/>
            <a:r>
              <a:rPr lang="en-US" dirty="0"/>
              <a:t>	</a:t>
            </a:r>
            <a:r>
              <a:rPr lang="ru-RU" dirty="0"/>
              <a:t>9</a:t>
            </a:r>
            <a:r>
              <a:rPr lang="en-US" dirty="0"/>
              <a:t>. </a:t>
            </a:r>
            <a:r>
              <a:rPr lang="en-US" u="sng" dirty="0"/>
              <a:t>www.etudes.ru</a:t>
            </a:r>
            <a:endParaRPr lang="ru-RU" u="sng" dirty="0"/>
          </a:p>
          <a:p>
            <a:pPr marR="225425" lvl="0" algn="just">
              <a:spcAft>
                <a:spcPts val="0"/>
              </a:spcAft>
              <a:tabLst>
                <a:tab pos="571500" algn="l"/>
              </a:tabLst>
            </a:pP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0715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0040D7E7-98CE-4968-AEB9-37F2F992C554}"/>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Маятник </a:t>
            </a:r>
            <a:r>
              <a:rPr lang="en-US" altLang="ru-RU" i="1">
                <a:cs typeface="Times New Roman" panose="02020603050405020304" pitchFamily="18" charset="0"/>
              </a:rPr>
              <a:t>AB</a:t>
            </a:r>
            <a:r>
              <a:rPr lang="ru-RU" altLang="ru-RU">
                <a:cs typeface="Times New Roman" panose="02020603050405020304" pitchFamily="18" charset="0"/>
              </a:rPr>
              <a:t> длиной 50 см отклонили от положения равновесия на расстояние </a:t>
            </a:r>
            <a:r>
              <a:rPr lang="en-US" altLang="ru-RU" i="1">
                <a:cs typeface="Times New Roman" panose="02020603050405020304" pitchFamily="18" charset="0"/>
              </a:rPr>
              <a:t>CD</a:t>
            </a:r>
            <a:r>
              <a:rPr lang="ru-RU" altLang="ru-RU">
                <a:cs typeface="Times New Roman" panose="02020603050405020304" pitchFamily="18" charset="0"/>
              </a:rPr>
              <a:t>, равное 12 см. Используя таблицу тригонометрических функций, найдите угол, который образует новое положение </a:t>
            </a:r>
            <a:r>
              <a:rPr lang="en-US" altLang="ru-RU" i="1">
                <a:cs typeface="Times New Roman" panose="02020603050405020304" pitchFamily="18" charset="0"/>
              </a:rPr>
              <a:t>AC </a:t>
            </a:r>
            <a:r>
              <a:rPr lang="ru-RU" altLang="ru-RU">
                <a:cs typeface="Times New Roman" panose="02020603050405020304" pitchFamily="18" charset="0"/>
              </a:rPr>
              <a:t>маятника с положением равновесия </a:t>
            </a:r>
            <a:r>
              <a:rPr lang="en-US" altLang="ru-RU" i="1">
                <a:cs typeface="Times New Roman" panose="02020603050405020304" pitchFamily="18" charset="0"/>
              </a:rPr>
              <a:t>AB</a:t>
            </a:r>
            <a:r>
              <a:rPr lang="ru-RU" altLang="ru-RU">
                <a:cs typeface="Times New Roman" panose="02020603050405020304" pitchFamily="18" charset="0"/>
              </a:rPr>
              <a:t>. </a:t>
            </a:r>
          </a:p>
        </p:txBody>
      </p:sp>
      <p:sp>
        <p:nvSpPr>
          <p:cNvPr id="104451" name="Text Box 3">
            <a:extLst>
              <a:ext uri="{FF2B5EF4-FFF2-40B4-BE49-F238E27FC236}">
                <a16:creationId xmlns:a16="http://schemas.microsoft.com/office/drawing/2014/main" id="{3AD1BC71-F4F4-40A8-B38D-AA312648E5B7}"/>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14</a:t>
            </a:r>
            <a:r>
              <a:rPr lang="ru-RU" altLang="ru-RU" baseline="30000"/>
              <a:t>о</a:t>
            </a:r>
            <a:r>
              <a:rPr lang="ru-RU" altLang="ru-RU"/>
              <a:t>.</a:t>
            </a:r>
          </a:p>
        </p:txBody>
      </p:sp>
      <p:pic>
        <p:nvPicPr>
          <p:cNvPr id="104452" name="Picture 4">
            <a:extLst>
              <a:ext uri="{FF2B5EF4-FFF2-40B4-BE49-F238E27FC236}">
                <a16:creationId xmlns:a16="http://schemas.microsoft.com/office/drawing/2014/main" id="{4A3D54AD-B134-4D78-9805-1F205452D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057400"/>
            <a:ext cx="88741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wipe(up)">
                                      <p:cBhvr>
                                        <p:cTn id="7"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a:extLst>
              <a:ext uri="{FF2B5EF4-FFF2-40B4-BE49-F238E27FC236}">
                <a16:creationId xmlns:a16="http://schemas.microsoft.com/office/drawing/2014/main" id="{437E9D2D-183B-4169-859B-CEB3A430B1DF}"/>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Горная железная дорога поднимается на 1 м на каждые 30 м пути. Используя таблицу тригонометрических функций, найдите угол подъема в градусах. В ответе укажите приближенное значение, выражаемое целым числом градусов. </a:t>
            </a:r>
          </a:p>
        </p:txBody>
      </p:sp>
      <p:sp>
        <p:nvSpPr>
          <p:cNvPr id="105475" name="Text Box 3">
            <a:extLst>
              <a:ext uri="{FF2B5EF4-FFF2-40B4-BE49-F238E27FC236}">
                <a16:creationId xmlns:a16="http://schemas.microsoft.com/office/drawing/2014/main" id="{4DB023EB-E48C-4558-A8F3-3449412FCC33}"/>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a:t>
            </a:r>
          </a:p>
        </p:txBody>
      </p:sp>
      <p:pic>
        <p:nvPicPr>
          <p:cNvPr id="105476" name="Picture 4">
            <a:extLst>
              <a:ext uri="{FF2B5EF4-FFF2-40B4-BE49-F238E27FC236}">
                <a16:creationId xmlns:a16="http://schemas.microsoft.com/office/drawing/2014/main" id="{0088DBE1-C62E-4C7A-830C-DFD29C0D1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743200"/>
            <a:ext cx="37195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wipe(up)">
                                      <p:cBhvr>
                                        <p:cTn id="7"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872E6F93-4CB9-4C5D-B68F-568E0D84C300}"/>
              </a:ext>
            </a:extLst>
          </p:cNvPr>
          <p:cNvSpPr txBox="1">
            <a:spLocks noChangeArrowheads="1"/>
          </p:cNvSpPr>
          <p:nvPr/>
        </p:nvSpPr>
        <p:spPr bwMode="auto">
          <a:xfrm>
            <a:off x="152400" y="2286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Угол подъема дороги равен 15</a:t>
            </a:r>
            <a:r>
              <a:rPr lang="ru-RU" altLang="ru-RU" baseline="30000">
                <a:cs typeface="Times New Roman" panose="02020603050405020304" pitchFamily="18" charset="0"/>
              </a:rPr>
              <a:t>о</a:t>
            </a:r>
            <a:r>
              <a:rPr lang="ru-RU" altLang="ru-RU">
                <a:cs typeface="Times New Roman" panose="02020603050405020304" pitchFamily="18" charset="0"/>
              </a:rPr>
              <a:t>. Используя таблицу тригонометрических функций, найдите высоту, на которую поднимется пешеход, пройдя 200 м. </a:t>
            </a:r>
          </a:p>
        </p:txBody>
      </p:sp>
      <p:sp>
        <p:nvSpPr>
          <p:cNvPr id="106499" name="Text Box 3">
            <a:extLst>
              <a:ext uri="{FF2B5EF4-FFF2-40B4-BE49-F238E27FC236}">
                <a16:creationId xmlns:a16="http://schemas.microsoft.com/office/drawing/2014/main" id="{ABF89180-E3CA-417C-9E79-CE96D8DC6026}"/>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52.</a:t>
            </a:r>
          </a:p>
        </p:txBody>
      </p:sp>
      <p:pic>
        <p:nvPicPr>
          <p:cNvPr id="106500" name="Picture 4">
            <a:extLst>
              <a:ext uri="{FF2B5EF4-FFF2-40B4-BE49-F238E27FC236}">
                <a16:creationId xmlns:a16="http://schemas.microsoft.com/office/drawing/2014/main" id="{4F21FABB-DC34-43A9-8E51-87DBCE10A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0"/>
            <a:ext cx="2895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wipe(up)">
                                      <p:cBhvr>
                                        <p:cTn id="7" dur="500"/>
                                        <p:tgtEl>
                                          <p:spTgt spid="10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id="{A88518E2-713A-4BE5-B197-F74F595B078D}"/>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Телеграфный столб высотой 10 м находится на берегу реки. Верхний конец столба виден с другого берега под углом 20</a:t>
            </a:r>
            <a:r>
              <a:rPr lang="ru-RU" altLang="ru-RU" baseline="30000">
                <a:cs typeface="Times New Roman" panose="02020603050405020304" pitchFamily="18" charset="0"/>
              </a:rPr>
              <a:t>о</a:t>
            </a:r>
            <a:r>
              <a:rPr lang="ru-RU" altLang="ru-RU">
                <a:cs typeface="Times New Roman" panose="02020603050405020304" pitchFamily="18" charset="0"/>
              </a:rPr>
              <a:t> к горизонту. Используя таблицу тригонометрических функций, найдите ширину реки. </a:t>
            </a:r>
          </a:p>
        </p:txBody>
      </p:sp>
      <p:sp>
        <p:nvSpPr>
          <p:cNvPr id="107523" name="Text Box 3">
            <a:extLst>
              <a:ext uri="{FF2B5EF4-FFF2-40B4-BE49-F238E27FC236}">
                <a16:creationId xmlns:a16="http://schemas.microsoft.com/office/drawing/2014/main" id="{BC81531F-8134-4114-B5FF-B2AA9118BBF8}"/>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27,8.</a:t>
            </a:r>
          </a:p>
        </p:txBody>
      </p:sp>
      <p:pic>
        <p:nvPicPr>
          <p:cNvPr id="107524" name="Picture 4">
            <a:extLst>
              <a:ext uri="{FF2B5EF4-FFF2-40B4-BE49-F238E27FC236}">
                <a16:creationId xmlns:a16="http://schemas.microsoft.com/office/drawing/2014/main" id="{D8F8026A-ADF8-49EF-9CF9-9C7F3AEF9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62200"/>
            <a:ext cx="38163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wipe(up)">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a:extLst>
              <a:ext uri="{FF2B5EF4-FFF2-40B4-BE49-F238E27FC236}">
                <a16:creationId xmlns:a16="http://schemas.microsoft.com/office/drawing/2014/main" id="{950C50BB-21BD-40D1-B2A6-1E1AEF2CF40F}"/>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Строение высоты 30 м бросает тень длиной 45 м. Используя таблицу тригонометрических функций, найдите угол наклона солнечных лучей. В ответе укажите приближенное значение, выражаемое целым числом градусов. </a:t>
            </a:r>
          </a:p>
        </p:txBody>
      </p:sp>
      <p:sp>
        <p:nvSpPr>
          <p:cNvPr id="108547" name="Text Box 3">
            <a:extLst>
              <a:ext uri="{FF2B5EF4-FFF2-40B4-BE49-F238E27FC236}">
                <a16:creationId xmlns:a16="http://schemas.microsoft.com/office/drawing/2014/main" id="{9C0745A8-0FA3-4384-918F-CF921407B1DC}"/>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33.</a:t>
            </a:r>
          </a:p>
        </p:txBody>
      </p:sp>
      <p:pic>
        <p:nvPicPr>
          <p:cNvPr id="108548" name="Picture 4">
            <a:extLst>
              <a:ext uri="{FF2B5EF4-FFF2-40B4-BE49-F238E27FC236}">
                <a16:creationId xmlns:a16="http://schemas.microsoft.com/office/drawing/2014/main" id="{BF4EBBF5-E7A8-4553-BE34-19828BB8C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0"/>
            <a:ext cx="27432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up)">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AE069650-06CD-4DF1-9A55-09D5508A3194}"/>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При высоте солнца в 28</a:t>
            </a:r>
            <a:r>
              <a:rPr lang="ru-RU" altLang="ru-RU" baseline="30000">
                <a:cs typeface="Times New Roman" panose="02020603050405020304" pitchFamily="18" charset="0"/>
              </a:rPr>
              <a:t>о</a:t>
            </a:r>
            <a:r>
              <a:rPr lang="ru-RU" altLang="ru-RU">
                <a:cs typeface="Times New Roman" panose="02020603050405020304" pitchFamily="18" charset="0"/>
              </a:rPr>
              <a:t> заводская труба бросает тень длиной 76 м. Используя таблицу тригонометрических функций, найдите высоту трубы. В ответе укажите приближенное значение, выражаемое целым числом метров. </a:t>
            </a:r>
          </a:p>
        </p:txBody>
      </p:sp>
      <p:sp>
        <p:nvSpPr>
          <p:cNvPr id="109571" name="Text Box 3">
            <a:extLst>
              <a:ext uri="{FF2B5EF4-FFF2-40B4-BE49-F238E27FC236}">
                <a16:creationId xmlns:a16="http://schemas.microsoft.com/office/drawing/2014/main" id="{D6D46ADA-3686-4FD9-9C3C-096758CE2C44}"/>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40.</a:t>
            </a:r>
          </a:p>
        </p:txBody>
      </p:sp>
      <p:pic>
        <p:nvPicPr>
          <p:cNvPr id="109572" name="Picture 4">
            <a:extLst>
              <a:ext uri="{FF2B5EF4-FFF2-40B4-BE49-F238E27FC236}">
                <a16:creationId xmlns:a16="http://schemas.microsoft.com/office/drawing/2014/main" id="{195FDE1F-E26F-49BE-9F50-35EF982EF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286000"/>
            <a:ext cx="25146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wipe(up)">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D05D3A39-1E1F-4726-B64F-463AD1ED89EA}"/>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Лестница имеет ступеньки, ширина которых равна 30 см, а высота – 18 см. Используя таблицу тригонометрических функций, найдите угол подъема лестницы. В ответе укажите приближенное значение, выражаемое целым числом градусов. </a:t>
            </a:r>
          </a:p>
        </p:txBody>
      </p:sp>
      <p:sp>
        <p:nvSpPr>
          <p:cNvPr id="110595" name="Text Box 3">
            <a:extLst>
              <a:ext uri="{FF2B5EF4-FFF2-40B4-BE49-F238E27FC236}">
                <a16:creationId xmlns:a16="http://schemas.microsoft.com/office/drawing/2014/main" id="{3685CD1E-AC64-4297-8416-73CC1317FA95}"/>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31.</a:t>
            </a:r>
          </a:p>
        </p:txBody>
      </p:sp>
      <p:pic>
        <p:nvPicPr>
          <p:cNvPr id="110596" name="Picture 4">
            <a:extLst>
              <a:ext uri="{FF2B5EF4-FFF2-40B4-BE49-F238E27FC236}">
                <a16:creationId xmlns:a16="http://schemas.microsoft.com/office/drawing/2014/main" id="{C4085F76-A5F2-46E9-B32B-222C4E911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438400"/>
            <a:ext cx="3098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wipe(up)">
                                      <p:cBhvr>
                                        <p:cTn id="7" dur="5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8C400704-9529-4A18-94ED-FDEDDDFE8F01}"/>
              </a:ext>
            </a:extLst>
          </p:cNvPr>
          <p:cNvSpPr txBox="1">
            <a:spLocks noChangeArrowheads="1"/>
          </p:cNvSpPr>
          <p:nvPr/>
        </p:nvSpPr>
        <p:spPr bwMode="auto">
          <a:xfrm>
            <a:off x="152400" y="2286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 Угол подъема лестницы дачного домика равен 58</a:t>
            </a:r>
            <a:r>
              <a:rPr lang="ru-RU" altLang="ru-RU" baseline="30000">
                <a:cs typeface="Times New Roman" panose="02020603050405020304" pitchFamily="18" charset="0"/>
              </a:rPr>
              <a:t>о</a:t>
            </a:r>
            <a:r>
              <a:rPr lang="ru-RU" altLang="ru-RU">
                <a:cs typeface="Times New Roman" panose="02020603050405020304" pitchFamily="18" charset="0"/>
              </a:rPr>
              <a:t>. Используя таблицу тригонометрических функций, найдите высоту ступенек лестницы, если ширина ступенек равна 20 см. </a:t>
            </a:r>
          </a:p>
        </p:txBody>
      </p:sp>
      <p:sp>
        <p:nvSpPr>
          <p:cNvPr id="111619" name="Text Box 3">
            <a:extLst>
              <a:ext uri="{FF2B5EF4-FFF2-40B4-BE49-F238E27FC236}">
                <a16:creationId xmlns:a16="http://schemas.microsoft.com/office/drawing/2014/main" id="{9BD3ECB4-6DC8-422E-813F-E10FC7B5DF73}"/>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32.</a:t>
            </a:r>
          </a:p>
        </p:txBody>
      </p:sp>
      <p:pic>
        <p:nvPicPr>
          <p:cNvPr id="111620" name="Picture 4">
            <a:extLst>
              <a:ext uri="{FF2B5EF4-FFF2-40B4-BE49-F238E27FC236}">
                <a16:creationId xmlns:a16="http://schemas.microsoft.com/office/drawing/2014/main" id="{4207D4C5-FB97-4E59-BB10-3440B68AB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81200"/>
            <a:ext cx="18827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wipe(up)">
                                      <p:cBhvr>
                                        <p:cTn id="7"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a:extLst>
              <a:ext uri="{FF2B5EF4-FFF2-40B4-BE49-F238E27FC236}">
                <a16:creationId xmlns:a16="http://schemas.microsoft.com/office/drawing/2014/main" id="{3E106D3E-A86D-4A5D-897E-7193F5FE8243}"/>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Из некоторой точки вершина горы видна под углом 30</a:t>
            </a:r>
            <a:r>
              <a:rPr lang="ru-RU" altLang="ru-RU" baseline="30000">
                <a:cs typeface="Times New Roman" panose="02020603050405020304" pitchFamily="18" charset="0"/>
              </a:rPr>
              <a:t>о</a:t>
            </a:r>
            <a:r>
              <a:rPr lang="ru-RU" altLang="ru-RU">
                <a:cs typeface="Times New Roman" panose="02020603050405020304" pitchFamily="18" charset="0"/>
              </a:rPr>
              <a:t>. При приближении к горе на 1000 м вершина стала видна под углом 45</a:t>
            </a:r>
            <a:r>
              <a:rPr lang="ru-RU" altLang="ru-RU" baseline="30000">
                <a:cs typeface="Times New Roman" panose="02020603050405020304" pitchFamily="18" charset="0"/>
              </a:rPr>
              <a:t>о</a:t>
            </a:r>
            <a:r>
              <a:rPr lang="ru-RU" altLang="ru-RU">
                <a:cs typeface="Times New Roman" panose="02020603050405020304" pitchFamily="18" charset="0"/>
              </a:rPr>
              <a:t>. Найдите приближенную высоту горы. В ответе укажите целое число метров. </a:t>
            </a:r>
          </a:p>
        </p:txBody>
      </p:sp>
      <p:sp>
        <p:nvSpPr>
          <p:cNvPr id="112643" name="Text Box 3">
            <a:extLst>
              <a:ext uri="{FF2B5EF4-FFF2-40B4-BE49-F238E27FC236}">
                <a16:creationId xmlns:a16="http://schemas.microsoft.com/office/drawing/2014/main" id="{242BEDEE-6BC6-4A88-BEB3-A6E3F1B43D58}"/>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1381.</a:t>
            </a:r>
          </a:p>
        </p:txBody>
      </p:sp>
      <p:pic>
        <p:nvPicPr>
          <p:cNvPr id="112644" name="Picture 4">
            <a:extLst>
              <a:ext uri="{FF2B5EF4-FFF2-40B4-BE49-F238E27FC236}">
                <a16:creationId xmlns:a16="http://schemas.microsoft.com/office/drawing/2014/main" id="{A1ADBACA-B666-4DFD-9F9B-5CCED2329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3879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wipe(up)">
                                      <p:cBhvr>
                                        <p:cTn id="7"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a:extLst>
              <a:ext uri="{FF2B5EF4-FFF2-40B4-BE49-F238E27FC236}">
                <a16:creationId xmlns:a16="http://schemas.microsoft.com/office/drawing/2014/main" id="{98466733-C0E8-4ED1-B7C3-A3F0494FBEDC}"/>
              </a:ext>
            </a:extLst>
          </p:cNvPr>
          <p:cNvSpPr txBox="1">
            <a:spLocks noChangeArrowheads="1"/>
          </p:cNvSpPr>
          <p:nvPr/>
        </p:nvSpPr>
        <p:spPr bwMode="auto">
          <a:xfrm>
            <a:off x="152400" y="228600"/>
            <a:ext cx="8763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Самолет приближается к аэропорту </a:t>
            </a:r>
            <a:r>
              <a:rPr lang="en-US" altLang="ru-RU" i="1">
                <a:cs typeface="Times New Roman" panose="02020603050405020304" pitchFamily="18" charset="0"/>
              </a:rPr>
              <a:t>A </a:t>
            </a:r>
            <a:r>
              <a:rPr lang="ru-RU" altLang="ru-RU">
                <a:cs typeface="Times New Roman" panose="02020603050405020304" pitchFamily="18" charset="0"/>
              </a:rPr>
              <a:t>на высоте 8000 м. Пилот имеет предписание производить снижение для посадки под постоянным углом в 6</a:t>
            </a:r>
            <a:r>
              <a:rPr lang="ru-RU" altLang="ru-RU" baseline="30000">
                <a:cs typeface="Times New Roman" panose="02020603050405020304" pitchFamily="18" charset="0"/>
              </a:rPr>
              <a:t>о</a:t>
            </a:r>
            <a:r>
              <a:rPr lang="ru-RU" altLang="ru-RU">
                <a:cs typeface="Times New Roman" panose="02020603050405020304" pitchFamily="18" charset="0"/>
              </a:rPr>
              <a:t>. Используя таблицу тригонометрических функций, найдите расстояние </a:t>
            </a:r>
            <a:r>
              <a:rPr lang="en-US" altLang="ru-RU" i="1">
                <a:cs typeface="Times New Roman" panose="02020603050405020304" pitchFamily="18" charset="0"/>
              </a:rPr>
              <a:t>AB </a:t>
            </a:r>
            <a:r>
              <a:rPr lang="ru-RU" altLang="ru-RU">
                <a:cs typeface="Times New Roman" panose="02020603050405020304" pitchFamily="18" charset="0"/>
              </a:rPr>
              <a:t>от посадочной полосы до того места, над которым самолет должен начать снижение. В ответе укажите приближенное значение, равное целому числу метров. </a:t>
            </a:r>
          </a:p>
        </p:txBody>
      </p:sp>
      <p:sp>
        <p:nvSpPr>
          <p:cNvPr id="114691" name="Text Box 3">
            <a:extLst>
              <a:ext uri="{FF2B5EF4-FFF2-40B4-BE49-F238E27FC236}">
                <a16:creationId xmlns:a16="http://schemas.microsoft.com/office/drawing/2014/main" id="{85AF4C5F-EFEF-4C9F-9575-DBCB8A55FDD8}"/>
              </a:ext>
            </a:extLst>
          </p:cNvPr>
          <p:cNvSpPr txBox="1">
            <a:spLocks noChangeArrowheads="1"/>
          </p:cNvSpPr>
          <p:nvPr/>
        </p:nvSpPr>
        <p:spPr bwMode="auto">
          <a:xfrm>
            <a:off x="685800" y="4343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76080.</a:t>
            </a:r>
          </a:p>
        </p:txBody>
      </p:sp>
      <p:pic>
        <p:nvPicPr>
          <p:cNvPr id="114692" name="Picture 4">
            <a:extLst>
              <a:ext uri="{FF2B5EF4-FFF2-40B4-BE49-F238E27FC236}">
                <a16:creationId xmlns:a16="http://schemas.microsoft.com/office/drawing/2014/main" id="{533E912A-4680-4F88-BBB3-62F5BAD58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0400"/>
            <a:ext cx="34956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wipe(up)">
                                      <p:cBhvr>
                                        <p:cTn id="7"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A70E9A76-7F05-4C0B-83C3-26F60A065241}"/>
              </a:ext>
            </a:extLst>
          </p:cNvPr>
          <p:cNvSpPr txBox="1">
            <a:spLocks noChangeArrowheads="1"/>
          </p:cNvSpPr>
          <p:nvPr/>
        </p:nvSpPr>
        <p:spPr bwMode="auto">
          <a:xfrm>
            <a:off x="228600" y="609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Колесо имеет 18 спиц. Найдите величину угла (в градусах), который образуют две соседние спицы. </a:t>
            </a:r>
          </a:p>
        </p:txBody>
      </p:sp>
      <p:sp>
        <p:nvSpPr>
          <p:cNvPr id="66563" name="Text Box 3">
            <a:extLst>
              <a:ext uri="{FF2B5EF4-FFF2-40B4-BE49-F238E27FC236}">
                <a16:creationId xmlns:a16="http://schemas.microsoft.com/office/drawing/2014/main" id="{6D366372-93C6-40D0-9CD4-C9C7E437133A}"/>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Ответ. 20</a:t>
            </a:r>
            <a:r>
              <a:rPr lang="ru-RU" altLang="ru-RU" baseline="30000" dirty="0"/>
              <a:t>о</a:t>
            </a:r>
            <a:r>
              <a:rPr lang="ru-RU" altLang="ru-RU" dirty="0"/>
              <a:t>.</a:t>
            </a:r>
          </a:p>
        </p:txBody>
      </p:sp>
      <p:pic>
        <p:nvPicPr>
          <p:cNvPr id="66564" name="Picture 4">
            <a:extLst>
              <a:ext uri="{FF2B5EF4-FFF2-40B4-BE49-F238E27FC236}">
                <a16:creationId xmlns:a16="http://schemas.microsoft.com/office/drawing/2014/main" id="{7C11847E-F9CA-4423-AABD-B56D85E14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28800"/>
            <a:ext cx="20415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a:extLst>
              <a:ext uri="{FF2B5EF4-FFF2-40B4-BE49-F238E27FC236}">
                <a16:creationId xmlns:a16="http://schemas.microsoft.com/office/drawing/2014/main" id="{7F2793CB-BF01-4F08-8C6B-4B6914424F0F}"/>
              </a:ext>
            </a:extLst>
          </p:cNvPr>
          <p:cNvSpPr>
            <a:spLocks noGrp="1" noChangeArrowheads="1"/>
          </p:cNvSpPr>
          <p:nvPr>
            <p:ph type="ctrTitle"/>
          </p:nvPr>
        </p:nvSpPr>
        <p:spPr>
          <a:xfrm>
            <a:off x="539552" y="182563"/>
            <a:ext cx="7772400" cy="381000"/>
          </a:xfrm>
        </p:spPr>
        <p:txBody>
          <a:bodyPr anchor="ctr"/>
          <a:lstStyle/>
          <a:p>
            <a:r>
              <a:rPr lang="ru-RU" altLang="ru-RU" sz="2800" dirty="0">
                <a:solidFill>
                  <a:srgbClr val="FF0000"/>
                </a:solidFill>
              </a:rPr>
              <a:t>Углы</a:t>
            </a:r>
          </a:p>
        </p:txBody>
      </p:sp>
    </p:spTree>
    <p:extLst>
      <p:ext uri="{BB962C8B-B14F-4D97-AF65-F5344CB8AC3E}">
        <p14:creationId xmlns:p14="http://schemas.microsoft.com/office/powerpoint/2010/main" val="3412661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up)">
                                      <p:cBhvr>
                                        <p:cTn id="7" dur="5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A9238283-FDFC-45D1-A98E-1966019F422B}"/>
              </a:ext>
            </a:extLst>
          </p:cNvPr>
          <p:cNvSpPr txBox="1">
            <a:spLocks noChangeArrowheads="1"/>
          </p:cNvSpPr>
          <p:nvPr/>
        </p:nvSpPr>
        <p:spPr bwMode="auto">
          <a:xfrm>
            <a:off x="152400" y="228600"/>
            <a:ext cx="876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Расстояние от наблюдателя до башни главного здания МГУ имени М.В. Ломоносова равно 150 м, а угол, под которым видно здание, равен 58</a:t>
            </a:r>
            <a:r>
              <a:rPr lang="ru-RU" altLang="ru-RU" baseline="30000">
                <a:cs typeface="Times New Roman" panose="02020603050405020304" pitchFamily="18" charset="0"/>
              </a:rPr>
              <a:t>о</a:t>
            </a:r>
            <a:r>
              <a:rPr lang="ru-RU" altLang="ru-RU">
                <a:cs typeface="Times New Roman" panose="02020603050405020304" pitchFamily="18" charset="0"/>
              </a:rPr>
              <a:t>. Используя таблицу значений тригонометрических функций, найдите высоту башни. В ответе укажите приближенное значение, равное целому числу метров.</a:t>
            </a:r>
          </a:p>
        </p:txBody>
      </p:sp>
      <p:sp>
        <p:nvSpPr>
          <p:cNvPr id="115715" name="Text Box 3">
            <a:extLst>
              <a:ext uri="{FF2B5EF4-FFF2-40B4-BE49-F238E27FC236}">
                <a16:creationId xmlns:a16="http://schemas.microsoft.com/office/drawing/2014/main" id="{1BAFC46A-8B06-41A4-A614-A28642706D0A}"/>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240.</a:t>
            </a:r>
          </a:p>
        </p:txBody>
      </p:sp>
      <p:pic>
        <p:nvPicPr>
          <p:cNvPr id="115716" name="Picture 4">
            <a:extLst>
              <a:ext uri="{FF2B5EF4-FFF2-40B4-BE49-F238E27FC236}">
                <a16:creationId xmlns:a16="http://schemas.microsoft.com/office/drawing/2014/main" id="{1722980D-93FC-4878-B096-CFA249373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90800"/>
            <a:ext cx="1347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wipe(up)">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a:extLst>
              <a:ext uri="{FF2B5EF4-FFF2-40B4-BE49-F238E27FC236}">
                <a16:creationId xmlns:a16="http://schemas.microsoft.com/office/drawing/2014/main" id="{DA83A000-0F25-47AD-A00F-741134826255}"/>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Башня главного здания МГУ имени М.В. Ломоносова, высота которой равна 240 м, видна под углом 41</a:t>
            </a:r>
            <a:r>
              <a:rPr lang="ru-RU" altLang="ru-RU" baseline="30000">
                <a:cs typeface="Times New Roman" panose="02020603050405020304" pitchFamily="18" charset="0"/>
              </a:rPr>
              <a:t>о</a:t>
            </a:r>
            <a:r>
              <a:rPr lang="ru-RU" altLang="ru-RU">
                <a:cs typeface="Times New Roman" panose="02020603050405020304" pitchFamily="18" charset="0"/>
              </a:rPr>
              <a:t>. Найдите расстояние от наблюдателя до башни. В ответе укажите приближенное значение, равное целому числу метров. </a:t>
            </a:r>
          </a:p>
        </p:txBody>
      </p:sp>
      <p:sp>
        <p:nvSpPr>
          <p:cNvPr id="116739" name="Text Box 3">
            <a:extLst>
              <a:ext uri="{FF2B5EF4-FFF2-40B4-BE49-F238E27FC236}">
                <a16:creationId xmlns:a16="http://schemas.microsoft.com/office/drawing/2014/main" id="{0B01530B-DAD6-41DE-8743-8EE38B0B62F0}"/>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276.</a:t>
            </a:r>
          </a:p>
        </p:txBody>
      </p:sp>
      <p:pic>
        <p:nvPicPr>
          <p:cNvPr id="116740" name="Picture 4">
            <a:extLst>
              <a:ext uri="{FF2B5EF4-FFF2-40B4-BE49-F238E27FC236}">
                <a16:creationId xmlns:a16="http://schemas.microsoft.com/office/drawing/2014/main" id="{922A2D8A-0958-4CD7-890B-EFF9B99E6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209800"/>
            <a:ext cx="22860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1D44DF59-E7F6-42EC-8C65-267FB869658C}"/>
              </a:ext>
            </a:extLst>
          </p:cNvPr>
          <p:cNvSpPr txBox="1">
            <a:spLocks noChangeArrowheads="1"/>
          </p:cNvSpPr>
          <p:nvPr/>
        </p:nvSpPr>
        <p:spPr bwMode="auto">
          <a:xfrm>
            <a:off x="152400" y="2286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Высота Останкинской телевизионной башни – 540 м. Используя таблицу тригонометрических функций, найдите угол в градусах, под которым видна башня с расстояния 2000 м. </a:t>
            </a:r>
          </a:p>
        </p:txBody>
      </p:sp>
      <p:sp>
        <p:nvSpPr>
          <p:cNvPr id="117763" name="Text Box 3">
            <a:extLst>
              <a:ext uri="{FF2B5EF4-FFF2-40B4-BE49-F238E27FC236}">
                <a16:creationId xmlns:a16="http://schemas.microsoft.com/office/drawing/2014/main" id="{8467FCC7-988F-4434-AB16-27151007A54D}"/>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15.</a:t>
            </a:r>
          </a:p>
        </p:txBody>
      </p:sp>
      <p:pic>
        <p:nvPicPr>
          <p:cNvPr id="117764" name="Picture 4">
            <a:extLst>
              <a:ext uri="{FF2B5EF4-FFF2-40B4-BE49-F238E27FC236}">
                <a16:creationId xmlns:a16="http://schemas.microsoft.com/office/drawing/2014/main" id="{7E68BD45-5E78-421A-BA54-ACFA882D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47990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wipe(up)">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2D0763AD-198E-4FC8-B714-A40D45E8BBC3}"/>
              </a:ext>
            </a:extLst>
          </p:cNvPr>
          <p:cNvSpPr txBox="1">
            <a:spLocks noChangeArrowheads="1"/>
          </p:cNvSpPr>
          <p:nvPr/>
        </p:nvSpPr>
        <p:spPr bwMode="auto">
          <a:xfrm>
            <a:off x="152400" y="228600"/>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Высота Останкинской телевизионной башни – 540 м. Используя таблицу тригонометрических функций, найдите расстояние от нее до человека, который видит башню под углом 32</a:t>
            </a:r>
            <a:r>
              <a:rPr lang="ru-RU" altLang="ru-RU" baseline="30000">
                <a:cs typeface="Times New Roman" panose="02020603050405020304" pitchFamily="18" charset="0"/>
              </a:rPr>
              <a:t>о</a:t>
            </a:r>
            <a:r>
              <a:rPr lang="ru-RU" altLang="ru-RU">
                <a:cs typeface="Times New Roman" panose="02020603050405020304" pitchFamily="18" charset="0"/>
              </a:rPr>
              <a:t>. В ответе укажите целое число метров. </a:t>
            </a:r>
          </a:p>
        </p:txBody>
      </p:sp>
      <p:sp>
        <p:nvSpPr>
          <p:cNvPr id="118787" name="Text Box 3">
            <a:extLst>
              <a:ext uri="{FF2B5EF4-FFF2-40B4-BE49-F238E27FC236}">
                <a16:creationId xmlns:a16="http://schemas.microsoft.com/office/drawing/2014/main" id="{5FD3A744-AE18-4DA8-A460-2846D89DA07D}"/>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864.</a:t>
            </a:r>
          </a:p>
        </p:txBody>
      </p:sp>
      <p:pic>
        <p:nvPicPr>
          <p:cNvPr id="118788" name="Picture 4">
            <a:extLst>
              <a:ext uri="{FF2B5EF4-FFF2-40B4-BE49-F238E27FC236}">
                <a16:creationId xmlns:a16="http://schemas.microsoft.com/office/drawing/2014/main" id="{184FA25A-FF7A-403E-BFB4-51D343CBE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2743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22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wipe(up)">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2D0763AD-198E-4FC8-B714-A40D45E8BBC3}"/>
              </a:ext>
            </a:extLst>
          </p:cNvPr>
          <p:cNvSpPr txBox="1">
            <a:spLocks noChangeArrowheads="1"/>
          </p:cNvSpPr>
          <p:nvPr/>
        </p:nvSpPr>
        <p:spPr bwMode="auto">
          <a:xfrm>
            <a:off x="152400" y="228600"/>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Как определить глубину заложения станции Метро? (</a:t>
            </a:r>
            <a:r>
              <a:rPr lang="en-US" altLang="ru-RU" dirty="0">
                <a:cs typeface="Times New Roman" panose="02020603050405020304" pitchFamily="18" charset="0"/>
              </a:rPr>
              <a:t>www.etudes.ru</a:t>
            </a:r>
            <a:r>
              <a:rPr lang="ru-RU" altLang="ru-RU" dirty="0">
                <a:cs typeface="Times New Roman" panose="02020603050405020304" pitchFamily="18" charset="0"/>
              </a:rPr>
              <a:t>)</a:t>
            </a:r>
          </a:p>
        </p:txBody>
      </p:sp>
      <p:pic>
        <p:nvPicPr>
          <p:cNvPr id="14" name="Рисунок 13">
            <a:extLst>
              <a:ext uri="{FF2B5EF4-FFF2-40B4-BE49-F238E27FC236}">
                <a16:creationId xmlns:a16="http://schemas.microsoft.com/office/drawing/2014/main" id="{DEC3AEC0-2140-425C-A799-A03289C0BAC2}"/>
              </a:ext>
            </a:extLst>
          </p:cNvPr>
          <p:cNvPicPr>
            <a:picLocks noChangeAspect="1"/>
          </p:cNvPicPr>
          <p:nvPr/>
        </p:nvPicPr>
        <p:blipFill>
          <a:blip r:embed="rId2"/>
          <a:stretch>
            <a:fillRect/>
          </a:stretch>
        </p:blipFill>
        <p:spPr>
          <a:xfrm>
            <a:off x="190500" y="1320503"/>
            <a:ext cx="8763000" cy="5307582"/>
          </a:xfrm>
          <a:prstGeom prst="rect">
            <a:avLst/>
          </a:prstGeom>
        </p:spPr>
      </p:pic>
    </p:spTree>
    <p:extLst>
      <p:ext uri="{BB962C8B-B14F-4D97-AF65-F5344CB8AC3E}">
        <p14:creationId xmlns:p14="http://schemas.microsoft.com/office/powerpoint/2010/main" val="1314422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2D0763AD-198E-4FC8-B714-A40D45E8BBC3}"/>
              </a:ext>
            </a:extLst>
          </p:cNvPr>
          <p:cNvSpPr txBox="1">
            <a:spLocks noChangeArrowheads="1"/>
          </p:cNvSpPr>
          <p:nvPr/>
        </p:nvSpPr>
        <p:spPr bwMode="auto">
          <a:xfrm>
            <a:off x="152400" y="228600"/>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0000"/>
                </a:solidFill>
              </a:rPr>
              <a:t>	</a:t>
            </a:r>
            <a:r>
              <a:rPr lang="ru-RU" altLang="ru-RU" dirty="0">
                <a:solidFill>
                  <a:srgbClr val="FF0000"/>
                </a:solidFill>
                <a:cs typeface="Times New Roman" panose="02020603050405020304" pitchFamily="18" charset="0"/>
              </a:rPr>
              <a:t>Ответ. </a:t>
            </a:r>
            <a:r>
              <a:rPr lang="ru-RU" altLang="ru-RU" dirty="0">
                <a:cs typeface="Times New Roman" panose="02020603050405020304" pitchFamily="18" charset="0"/>
              </a:rPr>
              <a:t>(</a:t>
            </a:r>
            <a:r>
              <a:rPr lang="en-US" altLang="ru-RU" dirty="0">
                <a:cs typeface="Times New Roman" panose="02020603050405020304" pitchFamily="18" charset="0"/>
              </a:rPr>
              <a:t>www.etudes.ru</a:t>
            </a:r>
            <a:r>
              <a:rPr lang="ru-RU" altLang="ru-RU" dirty="0">
                <a:cs typeface="Times New Roman" panose="02020603050405020304" pitchFamily="18" charset="0"/>
              </a:rPr>
              <a:t>)</a:t>
            </a:r>
          </a:p>
        </p:txBody>
      </p:sp>
      <p:pic>
        <p:nvPicPr>
          <p:cNvPr id="12" name="Рисунок 11">
            <a:extLst>
              <a:ext uri="{FF2B5EF4-FFF2-40B4-BE49-F238E27FC236}">
                <a16:creationId xmlns:a16="http://schemas.microsoft.com/office/drawing/2014/main" id="{30574422-2511-4702-B0EA-161610B42E76}"/>
              </a:ext>
            </a:extLst>
          </p:cNvPr>
          <p:cNvPicPr>
            <a:picLocks noChangeAspect="1"/>
          </p:cNvPicPr>
          <p:nvPr/>
        </p:nvPicPr>
        <p:blipFill>
          <a:blip r:embed="rId2"/>
          <a:stretch>
            <a:fillRect/>
          </a:stretch>
        </p:blipFill>
        <p:spPr>
          <a:xfrm>
            <a:off x="84789" y="836712"/>
            <a:ext cx="8974422" cy="5576855"/>
          </a:xfrm>
          <a:prstGeom prst="rect">
            <a:avLst/>
          </a:prstGeom>
        </p:spPr>
      </p:pic>
    </p:spTree>
    <p:extLst>
      <p:ext uri="{BB962C8B-B14F-4D97-AF65-F5344CB8AC3E}">
        <p14:creationId xmlns:p14="http://schemas.microsoft.com/office/powerpoint/2010/main" val="3767869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a:extLst>
              <a:ext uri="{FF2B5EF4-FFF2-40B4-BE49-F238E27FC236}">
                <a16:creationId xmlns:a16="http://schemas.microsoft.com/office/drawing/2014/main" id="{6736C20F-685A-4A88-9A31-9402281D5BA5}"/>
              </a:ext>
            </a:extLst>
          </p:cNvPr>
          <p:cNvSpPr txBox="1">
            <a:spLocks noChangeArrowheads="1"/>
          </p:cNvSpPr>
          <p:nvPr/>
        </p:nvSpPr>
        <p:spPr bwMode="auto">
          <a:xfrm>
            <a:off x="228600" y="7620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Футбольное поле имеет форму прямоугольника, длина которого в 1,5 раза больше ширины. Площадь футбольного поля равна 7350 м</a:t>
            </a:r>
            <a:r>
              <a:rPr lang="ru-RU" altLang="ru-RU" baseline="30000">
                <a:cs typeface="Times New Roman" panose="02020603050405020304" pitchFamily="18" charset="0"/>
              </a:rPr>
              <a:t>2</a:t>
            </a:r>
            <a:r>
              <a:rPr lang="ru-RU" altLang="ru-RU">
                <a:cs typeface="Times New Roman" panose="02020603050405020304" pitchFamily="18" charset="0"/>
              </a:rPr>
              <a:t>. Найдите его ширину. </a:t>
            </a:r>
          </a:p>
        </p:txBody>
      </p:sp>
      <p:sp>
        <p:nvSpPr>
          <p:cNvPr id="120835" name="Text Box 3">
            <a:extLst>
              <a:ext uri="{FF2B5EF4-FFF2-40B4-BE49-F238E27FC236}">
                <a16:creationId xmlns:a16="http://schemas.microsoft.com/office/drawing/2014/main" id="{683AC9EA-AF92-415D-9766-A934A34FCA45}"/>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70.</a:t>
            </a:r>
          </a:p>
        </p:txBody>
      </p:sp>
      <p:pic>
        <p:nvPicPr>
          <p:cNvPr id="120836" name="Picture 4">
            <a:extLst>
              <a:ext uri="{FF2B5EF4-FFF2-40B4-BE49-F238E27FC236}">
                <a16:creationId xmlns:a16="http://schemas.microsoft.com/office/drawing/2014/main" id="{BE80F5F3-D295-4397-B995-EE7D7FEE9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819400"/>
            <a:ext cx="22987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5">
            <a:extLst>
              <a:ext uri="{FF2B5EF4-FFF2-40B4-BE49-F238E27FC236}">
                <a16:creationId xmlns:a16="http://schemas.microsoft.com/office/drawing/2014/main" id="{D4D7A0CF-8E1E-4453-BE9B-6FA3AF07B72E}"/>
              </a:ext>
            </a:extLst>
          </p:cNvPr>
          <p:cNvSpPr>
            <a:spLocks noGrp="1" noChangeArrowheads="1"/>
          </p:cNvSpPr>
          <p:nvPr>
            <p:ph type="ctrTitle"/>
          </p:nvPr>
        </p:nvSpPr>
        <p:spPr>
          <a:xfrm>
            <a:off x="762000" y="152400"/>
            <a:ext cx="7772400" cy="381000"/>
          </a:xfrm>
          <a:noFill/>
          <a:ln/>
        </p:spPr>
        <p:txBody>
          <a:bodyPr anchor="ctr"/>
          <a:lstStyle/>
          <a:p>
            <a:r>
              <a:rPr lang="ru-RU" altLang="ru-RU" sz="2800" dirty="0">
                <a:solidFill>
                  <a:srgbClr val="FF0000"/>
                </a:solidFill>
              </a:rPr>
              <a:t>Площадь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wipe(up)">
                                      <p:cBhvr>
                                        <p:cTn id="7"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0658691F-5779-4992-A437-726BF6E33932}"/>
              </a:ext>
            </a:extLst>
          </p:cNvPr>
          <p:cNvSpPr txBox="1">
            <a:spLocks noChangeArrowheads="1"/>
          </p:cNvSpPr>
          <p:nvPr/>
        </p:nvSpPr>
        <p:spPr bwMode="auto">
          <a:xfrm>
            <a:off x="304800" y="228600"/>
            <a:ext cx="861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Хоккейная площадка имеет форму прямоугольника размером 200х85 (футов) с углами, закругленными по дугам окружностей радиуса 28 футов. Найдите примерную площадь хоккейной площадки в квадратных футах. (Примите </a:t>
            </a:r>
            <a:r>
              <a:rPr lang="ru-RU" altLang="ru-RU"/>
              <a:t>          </a:t>
            </a:r>
            <a:r>
              <a:rPr lang="ru-RU" altLang="ru-RU">
                <a:cs typeface="Times New Roman" panose="02020603050405020304" pitchFamily="18" charset="0"/>
              </a:rPr>
              <a:t>.)</a:t>
            </a:r>
          </a:p>
        </p:txBody>
      </p:sp>
      <p:sp>
        <p:nvSpPr>
          <p:cNvPr id="121859" name="Text Box 3">
            <a:extLst>
              <a:ext uri="{FF2B5EF4-FFF2-40B4-BE49-F238E27FC236}">
                <a16:creationId xmlns:a16="http://schemas.microsoft.com/office/drawing/2014/main" id="{153C5EA7-90B2-4149-9003-D66710EC135D}"/>
              </a:ext>
            </a:extLst>
          </p:cNvPr>
          <p:cNvSpPr txBox="1">
            <a:spLocks noChangeArrowheads="1"/>
          </p:cNvSpPr>
          <p:nvPr/>
        </p:nvSpPr>
        <p:spPr bwMode="auto">
          <a:xfrm>
            <a:off x="685800" y="4724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16216.</a:t>
            </a:r>
          </a:p>
        </p:txBody>
      </p:sp>
      <p:graphicFrame>
        <p:nvGraphicFramePr>
          <p:cNvPr id="121860" name="Object 4">
            <a:extLst>
              <a:ext uri="{FF2B5EF4-FFF2-40B4-BE49-F238E27FC236}">
                <a16:creationId xmlns:a16="http://schemas.microsoft.com/office/drawing/2014/main" id="{9C84A204-0119-4FF1-AD26-DBFA9DE644FB}"/>
              </a:ext>
            </a:extLst>
          </p:cNvPr>
          <p:cNvGraphicFramePr>
            <a:graphicFrameLocks noChangeAspect="1"/>
          </p:cNvGraphicFramePr>
          <p:nvPr/>
        </p:nvGraphicFramePr>
        <p:xfrm>
          <a:off x="7391400" y="1447800"/>
          <a:ext cx="647700" cy="279400"/>
        </p:xfrm>
        <a:graphic>
          <a:graphicData uri="http://schemas.openxmlformats.org/presentationml/2006/ole">
            <mc:AlternateContent xmlns:mc="http://schemas.openxmlformats.org/markup-compatibility/2006">
              <mc:Choice xmlns:v="urn:schemas-microsoft-com:vml" Requires="v">
                <p:oleObj name="Equation" r:id="rId2" imgW="647640" imgH="279360" progId="Equation.DSMT4">
                  <p:embed/>
                </p:oleObj>
              </mc:Choice>
              <mc:Fallback>
                <p:oleObj name="Equation" r:id="rId2" imgW="647640" imgH="279360"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447800"/>
                        <a:ext cx="647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1861" name="Picture 5">
            <a:extLst>
              <a:ext uri="{FF2B5EF4-FFF2-40B4-BE49-F238E27FC236}">
                <a16:creationId xmlns:a16="http://schemas.microsoft.com/office/drawing/2014/main" id="{DF0751BD-7955-45EC-B999-2889921FC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667000"/>
            <a:ext cx="30670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wipe(up)">
                                      <p:cBhvr>
                                        <p:cTn id="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a:extLst>
              <a:ext uri="{FF2B5EF4-FFF2-40B4-BE49-F238E27FC236}">
                <a16:creationId xmlns:a16="http://schemas.microsoft.com/office/drawing/2014/main" id="{8C2BD943-3A19-491F-A449-E29B7183ADDF}"/>
              </a:ext>
            </a:extLst>
          </p:cNvPr>
          <p:cNvSpPr txBox="1">
            <a:spLocks noChangeArrowheads="1"/>
          </p:cNvSpPr>
          <p:nvPr/>
        </p:nvSpPr>
        <p:spPr bwMode="auto">
          <a:xfrm>
            <a:off x="304800" y="2286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Найдите площадь стены заводского здания, изображенной на рисунке. </a:t>
            </a:r>
          </a:p>
        </p:txBody>
      </p:sp>
      <p:sp>
        <p:nvSpPr>
          <p:cNvPr id="122883" name="Text Box 3">
            <a:extLst>
              <a:ext uri="{FF2B5EF4-FFF2-40B4-BE49-F238E27FC236}">
                <a16:creationId xmlns:a16="http://schemas.microsoft.com/office/drawing/2014/main" id="{B40F8BF5-637A-4D98-AAC6-E339A8F51D65}"/>
              </a:ext>
            </a:extLst>
          </p:cNvPr>
          <p:cNvSpPr txBox="1">
            <a:spLocks noChangeArrowheads="1"/>
          </p:cNvSpPr>
          <p:nvPr/>
        </p:nvSpPr>
        <p:spPr bwMode="auto">
          <a:xfrm>
            <a:off x="685800" y="4724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108.</a:t>
            </a:r>
          </a:p>
        </p:txBody>
      </p:sp>
      <p:pic>
        <p:nvPicPr>
          <p:cNvPr id="122884" name="Picture 4">
            <a:extLst>
              <a:ext uri="{FF2B5EF4-FFF2-40B4-BE49-F238E27FC236}">
                <a16:creationId xmlns:a16="http://schemas.microsoft.com/office/drawing/2014/main" id="{691502A6-E34A-488D-AB96-2638E6716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0"/>
            <a:ext cx="348456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wipe(up)">
                                      <p:cBhvr>
                                        <p:cTn id="7" dur="500"/>
                                        <p:tgtEl>
                                          <p:spTgt spid="12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A887D88C-2B0C-46BD-971F-97FA2AFEF404}"/>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Две трубы, диаметры которых 10 см и 24 см, требуется заменить одной, не изменяя их пропускной способности. Каким должен быть диаметр новой трубы? </a:t>
            </a:r>
          </a:p>
        </p:txBody>
      </p:sp>
      <p:sp>
        <p:nvSpPr>
          <p:cNvPr id="123907" name="Text Box 3">
            <a:extLst>
              <a:ext uri="{FF2B5EF4-FFF2-40B4-BE49-F238E27FC236}">
                <a16:creationId xmlns:a16="http://schemas.microsoft.com/office/drawing/2014/main" id="{333E26B6-6FA5-4B50-8498-545135A92D95}"/>
              </a:ext>
            </a:extLst>
          </p:cNvPr>
          <p:cNvSpPr txBox="1">
            <a:spLocks noChangeArrowheads="1"/>
          </p:cNvSpPr>
          <p:nvPr/>
        </p:nvSpPr>
        <p:spPr bwMode="auto">
          <a:xfrm>
            <a:off x="685800" y="4724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26.</a:t>
            </a:r>
          </a:p>
        </p:txBody>
      </p:sp>
      <p:pic>
        <p:nvPicPr>
          <p:cNvPr id="123908" name="Picture 4">
            <a:extLst>
              <a:ext uri="{FF2B5EF4-FFF2-40B4-BE49-F238E27FC236}">
                <a16:creationId xmlns:a16="http://schemas.microsoft.com/office/drawing/2014/main" id="{C64300DE-3762-4AB0-8B62-C1F2A53BE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27463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wipe(up)">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B7AE79A6-33D5-4877-9DBC-CA884EB6CE24}"/>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Сколько спиц в колесе, если углы между соседними спицами равны 18</a:t>
            </a:r>
            <a:r>
              <a:rPr lang="ru-RU" altLang="ru-RU" baseline="30000">
                <a:cs typeface="Times New Roman" panose="02020603050405020304" pitchFamily="18" charset="0"/>
              </a:rPr>
              <a:t>о</a:t>
            </a:r>
            <a:r>
              <a:rPr lang="ru-RU" altLang="ru-RU">
                <a:cs typeface="Times New Roman" panose="02020603050405020304" pitchFamily="18" charset="0"/>
              </a:rPr>
              <a:t>? </a:t>
            </a:r>
          </a:p>
        </p:txBody>
      </p:sp>
      <p:sp>
        <p:nvSpPr>
          <p:cNvPr id="44035" name="Text Box 3">
            <a:extLst>
              <a:ext uri="{FF2B5EF4-FFF2-40B4-BE49-F238E27FC236}">
                <a16:creationId xmlns:a16="http://schemas.microsoft.com/office/drawing/2014/main" id="{ED2CD821-FBE8-4CA7-9245-4A94DF9DE712}"/>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20.</a:t>
            </a:r>
          </a:p>
        </p:txBody>
      </p:sp>
      <p:pic>
        <p:nvPicPr>
          <p:cNvPr id="44037" name="Picture 5">
            <a:extLst>
              <a:ext uri="{FF2B5EF4-FFF2-40B4-BE49-F238E27FC236}">
                <a16:creationId xmlns:a16="http://schemas.microsoft.com/office/drawing/2014/main" id="{E38F19EF-930C-4DB5-AE81-BF128B51E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00200"/>
            <a:ext cx="20415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up)">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830BAA6A-6C51-4BB1-9521-3AE571DA5DD5}"/>
              </a:ext>
            </a:extLst>
          </p:cNvPr>
          <p:cNvSpPr txBox="1">
            <a:spLocks noChangeArrowheads="1"/>
          </p:cNvSpPr>
          <p:nvPr/>
        </p:nvSpPr>
        <p:spPr bwMode="auto">
          <a:xfrm>
            <a:off x="304800" y="2286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Дерево имеет в обхвате 120 см. Найдите примерную площадь поперечного сечения (в см</a:t>
            </a:r>
            <a:r>
              <a:rPr lang="ru-RU" altLang="ru-RU" baseline="30000">
                <a:cs typeface="Times New Roman" panose="02020603050405020304" pitchFamily="18" charset="0"/>
              </a:rPr>
              <a:t>2</a:t>
            </a:r>
            <a:r>
              <a:rPr lang="ru-RU" altLang="ru-RU">
                <a:cs typeface="Times New Roman" panose="02020603050405020304" pitchFamily="18" charset="0"/>
              </a:rPr>
              <a:t>), имеющего форму круга. (Примите</a:t>
            </a:r>
            <a:r>
              <a:rPr lang="ru-RU" altLang="ru-RU"/>
              <a:t>  </a:t>
            </a:r>
            <a:r>
              <a:rPr lang="ru-RU" altLang="ru-RU">
                <a:cs typeface="Times New Roman" panose="02020603050405020304" pitchFamily="18" charset="0"/>
              </a:rPr>
              <a:t> </a:t>
            </a:r>
            <a:r>
              <a:rPr lang="ru-RU" altLang="ru-RU"/>
              <a:t>	     </a:t>
            </a:r>
            <a:r>
              <a:rPr lang="ru-RU" altLang="ru-RU">
                <a:cs typeface="Times New Roman" panose="02020603050405020304" pitchFamily="18" charset="0"/>
              </a:rPr>
              <a:t>.)</a:t>
            </a:r>
          </a:p>
        </p:txBody>
      </p:sp>
      <p:sp>
        <p:nvSpPr>
          <p:cNvPr id="124931" name="Text Box 3">
            <a:extLst>
              <a:ext uri="{FF2B5EF4-FFF2-40B4-BE49-F238E27FC236}">
                <a16:creationId xmlns:a16="http://schemas.microsoft.com/office/drawing/2014/main" id="{26702FE3-B641-496F-81F5-867793B8589C}"/>
              </a:ext>
            </a:extLst>
          </p:cNvPr>
          <p:cNvSpPr txBox="1">
            <a:spLocks noChangeArrowheads="1"/>
          </p:cNvSpPr>
          <p:nvPr/>
        </p:nvSpPr>
        <p:spPr bwMode="auto">
          <a:xfrm>
            <a:off x="685800" y="4724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1200.</a:t>
            </a:r>
          </a:p>
        </p:txBody>
      </p:sp>
      <p:graphicFrame>
        <p:nvGraphicFramePr>
          <p:cNvPr id="124932" name="Object 4">
            <a:extLst>
              <a:ext uri="{FF2B5EF4-FFF2-40B4-BE49-F238E27FC236}">
                <a16:creationId xmlns:a16="http://schemas.microsoft.com/office/drawing/2014/main" id="{A801A428-6054-437C-B213-AD6DFF353BD5}"/>
              </a:ext>
            </a:extLst>
          </p:cNvPr>
          <p:cNvGraphicFramePr>
            <a:graphicFrameLocks noChangeAspect="1"/>
          </p:cNvGraphicFramePr>
          <p:nvPr/>
        </p:nvGraphicFramePr>
        <p:xfrm>
          <a:off x="1905000" y="1066800"/>
          <a:ext cx="647700" cy="279400"/>
        </p:xfrm>
        <a:graphic>
          <a:graphicData uri="http://schemas.openxmlformats.org/presentationml/2006/ole">
            <mc:AlternateContent xmlns:mc="http://schemas.openxmlformats.org/markup-compatibility/2006">
              <mc:Choice xmlns:v="urn:schemas-microsoft-com:vml" Requires="v">
                <p:oleObj name="Equation" r:id="rId2" imgW="647640" imgH="279360" progId="Equation.DSMT4">
                  <p:embed/>
                </p:oleObj>
              </mc:Choice>
              <mc:Fallback>
                <p:oleObj name="Equation" r:id="rId2" imgW="647640" imgH="279360"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647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4933" name="Picture 5">
            <a:extLst>
              <a:ext uri="{FF2B5EF4-FFF2-40B4-BE49-F238E27FC236}">
                <a16:creationId xmlns:a16="http://schemas.microsoft.com/office/drawing/2014/main" id="{797A7CE9-1D3D-4536-BC3C-56F4431BE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828800"/>
            <a:ext cx="1784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wipe(up)">
                                      <p:cBhvr>
                                        <p:cTn id="7"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0" y="5593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a:t>	Сосуд в форме куба с ребром 10 см вмещает 1 литр воды. Не производя вычислений, оцените, какое количество воды вмещает сосуд в форме тетраэдра, рёбра которого равны 10 см?</a:t>
            </a:r>
          </a:p>
        </p:txBody>
      </p:sp>
      <p:pic>
        <p:nvPicPr>
          <p:cNvPr id="3" name="Рисунок 2">
            <a:extLst>
              <a:ext uri="{FF2B5EF4-FFF2-40B4-BE49-F238E27FC236}">
                <a16:creationId xmlns:a16="http://schemas.microsoft.com/office/drawing/2014/main" id="{EC8E2D8D-6382-4C9B-B70A-D79F567FDD2C}"/>
              </a:ext>
            </a:extLst>
          </p:cNvPr>
          <p:cNvPicPr>
            <a:picLocks noChangeAspect="1"/>
          </p:cNvPicPr>
          <p:nvPr/>
        </p:nvPicPr>
        <p:blipFill>
          <a:blip r:embed="rId3"/>
          <a:stretch>
            <a:fillRect/>
          </a:stretch>
        </p:blipFill>
        <p:spPr>
          <a:xfrm>
            <a:off x="982216" y="1931237"/>
            <a:ext cx="3031661" cy="3013033"/>
          </a:xfrm>
          <a:prstGeom prst="rect">
            <a:avLst/>
          </a:prstGeom>
        </p:spPr>
      </p:pic>
      <p:pic>
        <p:nvPicPr>
          <p:cNvPr id="10" name="Рисунок 9">
            <a:extLst>
              <a:ext uri="{FF2B5EF4-FFF2-40B4-BE49-F238E27FC236}">
                <a16:creationId xmlns:a16="http://schemas.microsoft.com/office/drawing/2014/main" id="{AD9A036A-42B0-428D-81EC-81468112DD76}"/>
              </a:ext>
            </a:extLst>
          </p:cNvPr>
          <p:cNvPicPr>
            <a:picLocks noChangeAspect="1"/>
          </p:cNvPicPr>
          <p:nvPr/>
        </p:nvPicPr>
        <p:blipFill>
          <a:blip r:embed="rId4"/>
          <a:stretch>
            <a:fillRect/>
          </a:stretch>
        </p:blipFill>
        <p:spPr>
          <a:xfrm>
            <a:off x="4860032" y="2101529"/>
            <a:ext cx="2818928" cy="2780246"/>
          </a:xfrm>
          <a:prstGeom prst="rect">
            <a:avLst/>
          </a:prstGeom>
        </p:spPr>
      </p:pic>
      <p:sp>
        <p:nvSpPr>
          <p:cNvPr id="7" name="Rectangle 1029">
            <a:extLst>
              <a:ext uri="{FF2B5EF4-FFF2-40B4-BE49-F238E27FC236}">
                <a16:creationId xmlns:a16="http://schemas.microsoft.com/office/drawing/2014/main" id="{698EF7A1-C71C-4A77-A7B6-69193A946F00}"/>
              </a:ext>
            </a:extLst>
          </p:cNvPr>
          <p:cNvSpPr txBox="1">
            <a:spLocks noChangeArrowheads="1"/>
          </p:cNvSpPr>
          <p:nvPr/>
        </p:nvSpPr>
        <p:spPr>
          <a:xfrm>
            <a:off x="685800" y="39809"/>
            <a:ext cx="7772400" cy="381000"/>
          </a:xfrm>
          <a:prstGeom prst="rect">
            <a:avLst/>
          </a:prstGeom>
          <a:noFill/>
          <a:ln/>
        </p:spPr>
        <p:txBody>
          <a:bodyPr anchor="ct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3200" dirty="0">
                <a:solidFill>
                  <a:srgbClr val="FF0000"/>
                </a:solidFill>
              </a:rPr>
              <a:t>Объём</a:t>
            </a:r>
          </a:p>
        </p:txBody>
      </p:sp>
    </p:spTree>
    <p:extLst>
      <p:ext uri="{BB962C8B-B14F-4D97-AF65-F5344CB8AC3E}">
        <p14:creationId xmlns:p14="http://schemas.microsoft.com/office/powerpoint/2010/main" val="706251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Box 3">
                <a:extLst>
                  <a:ext uri="{FF2B5EF4-FFF2-40B4-BE49-F238E27FC236}">
                    <a16:creationId xmlns:a16="http://schemas.microsoft.com/office/drawing/2014/main" id="{EDA1BCEE-4DFC-463A-BFE7-2DDA54C9677D}"/>
                  </a:ext>
                </a:extLst>
              </p:cNvPr>
              <p:cNvSpPr txBox="1">
                <a:spLocks noChangeArrowheads="1"/>
              </p:cNvSpPr>
              <p:nvPr/>
            </p:nvSpPr>
            <p:spPr bwMode="auto">
              <a:xfrm>
                <a:off x="0" y="404664"/>
                <a:ext cx="9144000" cy="10501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dirty="0"/>
                  <a:t>	</a:t>
                </a:r>
                <a:r>
                  <a:rPr lang="ru-RU" dirty="0">
                    <a:solidFill>
                      <a:srgbClr val="FF0000"/>
                    </a:solidFill>
                  </a:rPr>
                  <a:t>Ответ.</a:t>
                </a:r>
                <a:r>
                  <a:rPr lang="ru-RU" dirty="0"/>
                  <a:t> Примерно 0,125 литра, (объем единичного тетраэдра равен </a:t>
                </a:r>
                <a14:m>
                  <m:oMath xmlns:m="http://schemas.openxmlformats.org/officeDocument/2006/math">
                    <m:f>
                      <m:fPr>
                        <m:ctrlPr>
                          <a:rPr lang="ru-RU" i="1" smtClean="0">
                            <a:latin typeface="Cambria Math" panose="02040503050406030204" pitchFamily="18" charset="0"/>
                          </a:rPr>
                        </m:ctrlPr>
                      </m:fPr>
                      <m:num>
                        <m:rad>
                          <m:radPr>
                            <m:degHide m:val="on"/>
                            <m:ctrlPr>
                              <a:rPr lang="ru-RU" i="1" smtClean="0">
                                <a:latin typeface="Cambria Math" panose="02040503050406030204" pitchFamily="18" charset="0"/>
                              </a:rPr>
                            </m:ctrlPr>
                          </m:radPr>
                          <m:deg/>
                          <m:e>
                            <m:r>
                              <a:rPr lang="ru-RU" b="0" i="1" smtClean="0">
                                <a:latin typeface="Cambria Math" panose="02040503050406030204" pitchFamily="18" charset="0"/>
                              </a:rPr>
                              <m:t>2</m:t>
                            </m:r>
                          </m:e>
                        </m:rad>
                      </m:num>
                      <m:den>
                        <m:r>
                          <a:rPr lang="ru-RU" b="0" i="1" smtClean="0">
                            <a:latin typeface="Cambria Math" panose="02040503050406030204" pitchFamily="18" charset="0"/>
                          </a:rPr>
                          <m:t>12</m:t>
                        </m:r>
                      </m:den>
                    </m:f>
                  </m:oMath>
                </a14:m>
                <a:r>
                  <a:rPr lang="ru-RU" dirty="0"/>
                  <a:t>).</a:t>
                </a:r>
              </a:p>
            </p:txBody>
          </p:sp>
        </mc:Choice>
        <mc:Fallback xmlns="">
          <p:sp>
            <p:nvSpPr>
              <p:cNvPr id="6" name="Text Box 3">
                <a:extLst>
                  <a:ext uri="{FF2B5EF4-FFF2-40B4-BE49-F238E27FC236}">
                    <a16:creationId xmlns:a16="http://schemas.microsoft.com/office/drawing/2014/main" id="{EDA1BCEE-4DFC-463A-BFE7-2DDA54C9677D}"/>
                  </a:ext>
                </a:extLst>
              </p:cNvPr>
              <p:cNvSpPr txBox="1">
                <a:spLocks noRot="1" noChangeAspect="1" noMove="1" noResize="1" noEditPoints="1" noAdjustHandles="1" noChangeArrowheads="1" noChangeShapeType="1" noTextEdit="1"/>
              </p:cNvSpPr>
              <p:nvPr/>
            </p:nvSpPr>
            <p:spPr bwMode="auto">
              <a:xfrm>
                <a:off x="0" y="404664"/>
                <a:ext cx="9144000" cy="1050159"/>
              </a:xfrm>
              <a:prstGeom prst="rect">
                <a:avLst/>
              </a:prstGeom>
              <a:blipFill>
                <a:blip r:embed="rId3"/>
                <a:stretch>
                  <a:fillRect l="-1000" t="-4624" r="-1000" b="-40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EC8E2D8D-6382-4C9B-B70A-D79F567FDD2C}"/>
              </a:ext>
            </a:extLst>
          </p:cNvPr>
          <p:cNvPicPr>
            <a:picLocks noChangeAspect="1"/>
          </p:cNvPicPr>
          <p:nvPr/>
        </p:nvPicPr>
        <p:blipFill>
          <a:blip r:embed="rId4"/>
          <a:stretch>
            <a:fillRect/>
          </a:stretch>
        </p:blipFill>
        <p:spPr>
          <a:xfrm>
            <a:off x="982216" y="1931237"/>
            <a:ext cx="3031661" cy="3013033"/>
          </a:xfrm>
          <a:prstGeom prst="rect">
            <a:avLst/>
          </a:prstGeom>
        </p:spPr>
      </p:pic>
      <p:pic>
        <p:nvPicPr>
          <p:cNvPr id="5" name="Рисунок 4">
            <a:extLst>
              <a:ext uri="{FF2B5EF4-FFF2-40B4-BE49-F238E27FC236}">
                <a16:creationId xmlns:a16="http://schemas.microsoft.com/office/drawing/2014/main" id="{E2FEB632-69DE-41E4-82B5-178DDABA9203}"/>
              </a:ext>
            </a:extLst>
          </p:cNvPr>
          <p:cNvPicPr>
            <a:picLocks noChangeAspect="1"/>
          </p:cNvPicPr>
          <p:nvPr/>
        </p:nvPicPr>
        <p:blipFill>
          <a:blip r:embed="rId5"/>
          <a:stretch>
            <a:fillRect/>
          </a:stretch>
        </p:blipFill>
        <p:spPr>
          <a:xfrm>
            <a:off x="4860032" y="2101529"/>
            <a:ext cx="2818928" cy="2780246"/>
          </a:xfrm>
          <a:prstGeom prst="rect">
            <a:avLst/>
          </a:prstGeom>
        </p:spPr>
      </p:pic>
    </p:spTree>
    <p:extLst>
      <p:ext uri="{BB962C8B-B14F-4D97-AF65-F5344CB8AC3E}">
        <p14:creationId xmlns:p14="http://schemas.microsoft.com/office/powerpoint/2010/main" val="19943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050">
            <a:extLst>
              <a:ext uri="{FF2B5EF4-FFF2-40B4-BE49-F238E27FC236}">
                <a16:creationId xmlns:a16="http://schemas.microsoft.com/office/drawing/2014/main" id="{405D3492-C527-4033-894F-EB4F7A06C93F}"/>
              </a:ext>
            </a:extLst>
          </p:cNvPr>
          <p:cNvSpPr txBox="1">
            <a:spLocks noChangeArrowheads="1"/>
          </p:cNvSpPr>
          <p:nvPr/>
        </p:nvSpPr>
        <p:spPr bwMode="auto">
          <a:xfrm>
            <a:off x="228600" y="228600"/>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Воду, находящуюся в цилиндрическом сосуде на уровне 12 см, перелили в цилиндрический сосуд, в два раза большего диаметра. На какой высоте будет находиться уровень воды во втором сосуде?</a:t>
            </a:r>
          </a:p>
        </p:txBody>
      </p:sp>
      <p:sp>
        <p:nvSpPr>
          <p:cNvPr id="133123" name="Text Box 2051">
            <a:extLst>
              <a:ext uri="{FF2B5EF4-FFF2-40B4-BE49-F238E27FC236}">
                <a16:creationId xmlns:a16="http://schemas.microsoft.com/office/drawing/2014/main" id="{EF998D44-41F0-42B5-8CE1-3BABB91C7036}"/>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3.</a:t>
            </a:r>
          </a:p>
        </p:txBody>
      </p:sp>
      <p:pic>
        <p:nvPicPr>
          <p:cNvPr id="133124" name="Picture 2052">
            <a:extLst>
              <a:ext uri="{FF2B5EF4-FFF2-40B4-BE49-F238E27FC236}">
                <a16:creationId xmlns:a16="http://schemas.microsoft.com/office/drawing/2014/main" id="{3FA71827-FCE7-411C-838A-E731D032A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46" y="1828800"/>
            <a:ext cx="403970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wipe(up)">
                                      <p:cBhvr>
                                        <p:cTn id="7"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050">
            <a:extLst>
              <a:ext uri="{FF2B5EF4-FFF2-40B4-BE49-F238E27FC236}">
                <a16:creationId xmlns:a16="http://schemas.microsoft.com/office/drawing/2014/main" id="{676CC068-6B10-4C9B-8C42-B705EAD06F39}"/>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Одна цилиндрическая кружка вдвое выше второй, зато вторая в полтора раза шире. Найдите отношение объема второй кружки к объему первой.</a:t>
            </a:r>
          </a:p>
        </p:txBody>
      </p:sp>
      <p:sp>
        <p:nvSpPr>
          <p:cNvPr id="134147" name="Text Box 2051">
            <a:extLst>
              <a:ext uri="{FF2B5EF4-FFF2-40B4-BE49-F238E27FC236}">
                <a16:creationId xmlns:a16="http://schemas.microsoft.com/office/drawing/2014/main" id="{22E92422-7C3F-493F-A2DF-D2E256E0DB19}"/>
              </a:ext>
            </a:extLst>
          </p:cNvPr>
          <p:cNvSpPr txBox="1">
            <a:spLocks noChangeArrowheads="1"/>
          </p:cNvSpPr>
          <p:nvPr/>
        </p:nvSpPr>
        <p:spPr bwMode="auto">
          <a:xfrm>
            <a:off x="685800" y="4343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1,125.</a:t>
            </a:r>
          </a:p>
        </p:txBody>
      </p:sp>
      <p:pic>
        <p:nvPicPr>
          <p:cNvPr id="134148" name="Picture 2052">
            <a:extLst>
              <a:ext uri="{FF2B5EF4-FFF2-40B4-BE49-F238E27FC236}">
                <a16:creationId xmlns:a16="http://schemas.microsoft.com/office/drawing/2014/main" id="{AF4FCC29-D6F9-428D-B3AC-7459DC64E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682133"/>
            <a:ext cx="4567720" cy="252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wipe(up)">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302" name="Text Box 6">
                <a:extLst>
                  <a:ext uri="{FF2B5EF4-FFF2-40B4-BE49-F238E27FC236}">
                    <a16:creationId xmlns:a16="http://schemas.microsoft.com/office/drawing/2014/main" id="{D7D29CCC-5B5E-4A28-B7C6-221F1D1F81FA}"/>
                  </a:ext>
                </a:extLst>
              </p:cNvPr>
              <p:cNvSpPr txBox="1">
                <a:spLocks noChangeArrowheads="1"/>
              </p:cNvSpPr>
              <p:nvPr/>
            </p:nvSpPr>
            <p:spPr bwMode="auto">
              <a:xfrm>
                <a:off x="457200" y="5715000"/>
                <a:ext cx="3276600" cy="6154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3300"/>
                    </a:solidFill>
                  </a:rPr>
                  <a:t>Ответ. </a:t>
                </a:r>
                <a14:m>
                  <m:oMath xmlns:m="http://schemas.openxmlformats.org/officeDocument/2006/math">
                    <m:f>
                      <m:fPr>
                        <m:ctrlPr>
                          <a:rPr lang="ru-RU" altLang="ru-RU" i="1" smtClean="0">
                            <a:solidFill>
                              <a:schemeClr val="tx1"/>
                            </a:solidFill>
                            <a:latin typeface="Cambria Math" panose="02040503050406030204" pitchFamily="18" charset="0"/>
                          </a:rPr>
                        </m:ctrlPr>
                      </m:fPr>
                      <m:num>
                        <m:r>
                          <a:rPr lang="ru-RU" altLang="ru-RU" b="0" i="1" smtClean="0">
                            <a:solidFill>
                              <a:schemeClr val="tx1"/>
                            </a:solidFill>
                            <a:latin typeface="Cambria Math" panose="02040503050406030204" pitchFamily="18" charset="0"/>
                          </a:rPr>
                          <m:t>4</m:t>
                        </m:r>
                      </m:num>
                      <m:den>
                        <m:r>
                          <a:rPr lang="ru-RU" altLang="ru-RU" b="0" i="1" smtClean="0">
                            <a:solidFill>
                              <a:schemeClr val="tx1"/>
                            </a:solidFill>
                            <a:latin typeface="Cambria Math" panose="02040503050406030204" pitchFamily="18" charset="0"/>
                          </a:rPr>
                          <m:t>5</m:t>
                        </m:r>
                      </m:den>
                    </m:f>
                    <m:r>
                      <a:rPr lang="ru-RU" altLang="ru-RU" b="0" i="1" smtClean="0">
                        <a:solidFill>
                          <a:schemeClr val="tx1"/>
                        </a:solidFill>
                        <a:latin typeface="Cambria Math" panose="02040503050406030204" pitchFamily="18" charset="0"/>
                      </a:rPr>
                      <m:t>.</m:t>
                    </m:r>
                  </m:oMath>
                </a14:m>
                <a:r>
                  <a:rPr lang="ru-RU" altLang="ru-RU" dirty="0">
                    <a:solidFill>
                      <a:srgbClr val="FF3300"/>
                    </a:solidFill>
                  </a:rPr>
                  <a:t> </a:t>
                </a:r>
              </a:p>
            </p:txBody>
          </p:sp>
        </mc:Choice>
        <mc:Fallback xmlns="">
          <p:sp>
            <p:nvSpPr>
              <p:cNvPr id="55302" name="Text Box 6">
                <a:extLst>
                  <a:ext uri="{FF2B5EF4-FFF2-40B4-BE49-F238E27FC236}">
                    <a16:creationId xmlns:a16="http://schemas.microsoft.com/office/drawing/2014/main" id="{D7D29CCC-5B5E-4A28-B7C6-221F1D1F81FA}"/>
                  </a:ext>
                </a:extLst>
              </p:cNvPr>
              <p:cNvSpPr txBox="1">
                <a:spLocks noRot="1" noChangeAspect="1" noMove="1" noResize="1" noEditPoints="1" noAdjustHandles="1" noChangeArrowheads="1" noChangeShapeType="1" noTextEdit="1"/>
              </p:cNvSpPr>
              <p:nvPr/>
            </p:nvSpPr>
            <p:spPr bwMode="auto">
              <a:xfrm>
                <a:off x="457200" y="5715000"/>
                <a:ext cx="3276600" cy="615425"/>
              </a:xfrm>
              <a:prstGeom prst="rect">
                <a:avLst/>
              </a:prstGeom>
              <a:blipFill>
                <a:blip r:embed="rId3"/>
                <a:stretch>
                  <a:fillRect l="-2788" b="-8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7" name="Text Box 3">
            <a:extLst>
              <a:ext uri="{FF2B5EF4-FFF2-40B4-BE49-F238E27FC236}">
                <a16:creationId xmlns:a16="http://schemas.microsoft.com/office/drawing/2014/main" id="{31972FEA-F446-4DFF-BB1F-4FD5962D4751}"/>
              </a:ext>
            </a:extLst>
          </p:cNvPr>
          <p:cNvSpPr txBox="1">
            <a:spLocks noChangeArrowheads="1"/>
          </p:cNvSpPr>
          <p:nvPr/>
        </p:nvSpPr>
        <p:spPr bwMode="auto">
          <a:xfrm>
            <a:off x="0" y="11242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a:t>	В фужер конусообразной формы налита вода. Половину всего количества воды перелили в стакан цилиндрической формы с радиусом основания, равным радиусу основания конуса. Укажите, какую высоту будет занимать оставшееся количество воды в фужере.</a:t>
            </a:r>
          </a:p>
        </p:txBody>
      </p:sp>
      <p:pic>
        <p:nvPicPr>
          <p:cNvPr id="8" name="Picture 3">
            <a:extLst>
              <a:ext uri="{FF2B5EF4-FFF2-40B4-BE49-F238E27FC236}">
                <a16:creationId xmlns:a16="http://schemas.microsoft.com/office/drawing/2014/main" id="{2F1394F1-D943-41A7-AD1B-D3CE406DE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153" y="2133528"/>
            <a:ext cx="2571808" cy="303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621FF52D-9F17-4436-B5D3-B74E044C8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731078"/>
            <a:ext cx="2254184" cy="242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wipe(up)">
                                      <p:cBhvr>
                                        <p:cTn id="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050">
            <a:extLst>
              <a:ext uri="{FF2B5EF4-FFF2-40B4-BE49-F238E27FC236}">
                <a16:creationId xmlns:a16="http://schemas.microsoft.com/office/drawing/2014/main" id="{2D4D6E0F-D7F9-49B4-94D2-EAECDC1C4140}"/>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Медный прямоугольный параллелепипед, ребра которого равно 20 см, 20 см и 10 см, переплавлен в шар. Найдите радиус шара. (Примите </a:t>
            </a:r>
            <a:r>
              <a:rPr lang="ru-RU" altLang="ru-RU"/>
              <a:t>          </a:t>
            </a:r>
            <a:r>
              <a:rPr lang="ru-RU" altLang="ru-RU">
                <a:cs typeface="Times New Roman" panose="02020603050405020304" pitchFamily="18" charset="0"/>
              </a:rPr>
              <a:t>.) </a:t>
            </a:r>
          </a:p>
        </p:txBody>
      </p:sp>
      <p:sp>
        <p:nvSpPr>
          <p:cNvPr id="135171" name="Text Box 2051">
            <a:extLst>
              <a:ext uri="{FF2B5EF4-FFF2-40B4-BE49-F238E27FC236}">
                <a16:creationId xmlns:a16="http://schemas.microsoft.com/office/drawing/2014/main" id="{D1FD265E-F848-410B-A3C6-36490D8165CB}"/>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10.</a:t>
            </a:r>
          </a:p>
        </p:txBody>
      </p:sp>
      <p:graphicFrame>
        <p:nvGraphicFramePr>
          <p:cNvPr id="135172" name="Object 2052">
            <a:extLst>
              <a:ext uri="{FF2B5EF4-FFF2-40B4-BE49-F238E27FC236}">
                <a16:creationId xmlns:a16="http://schemas.microsoft.com/office/drawing/2014/main" id="{7BD44D43-4400-419D-9BB9-3CE26AEC6D38}"/>
              </a:ext>
            </a:extLst>
          </p:cNvPr>
          <p:cNvGraphicFramePr>
            <a:graphicFrameLocks noChangeAspect="1"/>
          </p:cNvGraphicFramePr>
          <p:nvPr/>
        </p:nvGraphicFramePr>
        <p:xfrm>
          <a:off x="2514600" y="1066800"/>
          <a:ext cx="647700" cy="279400"/>
        </p:xfrm>
        <a:graphic>
          <a:graphicData uri="http://schemas.openxmlformats.org/presentationml/2006/ole">
            <mc:AlternateContent xmlns:mc="http://schemas.openxmlformats.org/markup-compatibility/2006">
              <mc:Choice xmlns:v="urn:schemas-microsoft-com:vml" Requires="v">
                <p:oleObj name="Equation" r:id="rId2" imgW="647640" imgH="279360" progId="Equation.DSMT4">
                  <p:embed/>
                </p:oleObj>
              </mc:Choice>
              <mc:Fallback>
                <p:oleObj name="Equation" r:id="rId2" imgW="647640" imgH="279360" progId="Equation.DSMT4">
                  <p:embed/>
                  <p:pic>
                    <p:nvPicPr>
                      <p:cNvPr id="135172" name="Object 2052">
                        <a:extLst>
                          <a:ext uri="{FF2B5EF4-FFF2-40B4-BE49-F238E27FC236}">
                            <a16:creationId xmlns:a16="http://schemas.microsoft.com/office/drawing/2014/main" id="{7BD44D43-4400-419D-9BB9-3CE26AEC6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647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5173" name="Picture 2053">
            <a:extLst>
              <a:ext uri="{FF2B5EF4-FFF2-40B4-BE49-F238E27FC236}">
                <a16:creationId xmlns:a16="http://schemas.microsoft.com/office/drawing/2014/main" id="{80E926A8-5FD6-47D0-ADC7-74A43EE2E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774825"/>
            <a:ext cx="471120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504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wipe(up)">
                                      <p:cBhvr>
                                        <p:cTn id="7" dur="5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3074">
            <a:extLst>
              <a:ext uri="{FF2B5EF4-FFF2-40B4-BE49-F238E27FC236}">
                <a16:creationId xmlns:a16="http://schemas.microsoft.com/office/drawing/2014/main" id="{50916A75-AEFC-431D-9AA1-A6C0593D865F}"/>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Сколько нужно взять медных шаров радиуса 2 см, чтобы из них можно было выплавить шар радиуса 6 см?</a:t>
            </a:r>
          </a:p>
        </p:txBody>
      </p:sp>
      <p:sp>
        <p:nvSpPr>
          <p:cNvPr id="136195" name="Text Box 3075">
            <a:extLst>
              <a:ext uri="{FF2B5EF4-FFF2-40B4-BE49-F238E27FC236}">
                <a16:creationId xmlns:a16="http://schemas.microsoft.com/office/drawing/2014/main" id="{D7F636C5-A8A4-4E3B-B4C1-8FC7F619A039}"/>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27.</a:t>
            </a:r>
          </a:p>
        </p:txBody>
      </p:sp>
      <p:pic>
        <p:nvPicPr>
          <p:cNvPr id="136196" name="Picture 3076">
            <a:extLst>
              <a:ext uri="{FF2B5EF4-FFF2-40B4-BE49-F238E27FC236}">
                <a16:creationId xmlns:a16="http://schemas.microsoft.com/office/drawing/2014/main" id="{CF948CD8-F49F-4F12-8304-40FE910EF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809" y="1433202"/>
            <a:ext cx="4240382" cy="252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wipe(up)">
                                      <p:cBhvr>
                                        <p:cTn id="7" dur="5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1026">
            <a:extLst>
              <a:ext uri="{FF2B5EF4-FFF2-40B4-BE49-F238E27FC236}">
                <a16:creationId xmlns:a16="http://schemas.microsoft.com/office/drawing/2014/main" id="{ED20EC08-A433-4054-9F79-6241420DD250}"/>
              </a:ext>
            </a:extLst>
          </p:cNvPr>
          <p:cNvSpPr txBox="1">
            <a:spLocks noChangeArrowheads="1"/>
          </p:cNvSpPr>
          <p:nvPr/>
        </p:nvSpPr>
        <p:spPr bwMode="auto">
          <a:xfrm>
            <a:off x="228600" y="228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Найдите радиус шара, который можно выплавить из трех медных шаров радиусов 3 см, 4 см и 5 см.</a:t>
            </a:r>
          </a:p>
        </p:txBody>
      </p:sp>
      <p:sp>
        <p:nvSpPr>
          <p:cNvPr id="137219" name="Text Box 1027">
            <a:extLst>
              <a:ext uri="{FF2B5EF4-FFF2-40B4-BE49-F238E27FC236}">
                <a16:creationId xmlns:a16="http://schemas.microsoft.com/office/drawing/2014/main" id="{A611CEA5-ED05-4B0F-AD24-8ECC92558360}"/>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6.</a:t>
            </a:r>
          </a:p>
        </p:txBody>
      </p:sp>
      <p:pic>
        <p:nvPicPr>
          <p:cNvPr id="137220" name="Picture 1028">
            <a:extLst>
              <a:ext uri="{FF2B5EF4-FFF2-40B4-BE49-F238E27FC236}">
                <a16:creationId xmlns:a16="http://schemas.microsoft.com/office/drawing/2014/main" id="{425DA25C-5BD4-4BC3-8686-273E0AC6F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70856"/>
            <a:ext cx="5761648" cy="20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wipe(up)">
                                      <p:cBhvr>
                                        <p:cTn id="7" dur="500"/>
                                        <p:tgtEl>
                                          <p:spTgt spid="137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a:extLst>
              <a:ext uri="{FF2B5EF4-FFF2-40B4-BE49-F238E27FC236}">
                <a16:creationId xmlns:a16="http://schemas.microsoft.com/office/drawing/2014/main" id="{C6A7CC7F-B602-4CC0-9EA1-9BACEB0487DC}"/>
              </a:ext>
            </a:extLst>
          </p:cNvPr>
          <p:cNvSpPr txBox="1">
            <a:spLocks noChangeArrowheads="1"/>
          </p:cNvSpPr>
          <p:nvPr/>
        </p:nvSpPr>
        <p:spPr bwMode="auto">
          <a:xfrm>
            <a:off x="228600" y="22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	</a:t>
            </a:r>
            <a:r>
              <a:rPr lang="ru-RU" altLang="ru-RU">
                <a:cs typeface="Times New Roman" panose="02020603050405020304" pitchFamily="18" charset="0"/>
              </a:rPr>
              <a:t>Мякоть вишни окружает косточку толщиной, равной диаметру косточки. Считая шарообразной форму вишни и косточки, найдите отношение объема мякоти к объему косточки.</a:t>
            </a:r>
          </a:p>
        </p:txBody>
      </p:sp>
      <p:sp>
        <p:nvSpPr>
          <p:cNvPr id="138243" name="Text Box 3">
            <a:extLst>
              <a:ext uri="{FF2B5EF4-FFF2-40B4-BE49-F238E27FC236}">
                <a16:creationId xmlns:a16="http://schemas.microsoft.com/office/drawing/2014/main" id="{5E24ABFA-E516-4096-BCF1-14CD26C65376}"/>
              </a:ext>
            </a:extLst>
          </p:cNvPr>
          <p:cNvSpPr txBox="1">
            <a:spLocks noChangeArrowheads="1"/>
          </p:cNvSpPr>
          <p:nvPr/>
        </p:nvSpPr>
        <p:spPr bwMode="auto">
          <a:xfrm>
            <a:off x="685800" y="4343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Ответ. 26.</a:t>
            </a:r>
          </a:p>
        </p:txBody>
      </p:sp>
      <p:pic>
        <p:nvPicPr>
          <p:cNvPr id="138244" name="Picture 4">
            <a:extLst>
              <a:ext uri="{FF2B5EF4-FFF2-40B4-BE49-F238E27FC236}">
                <a16:creationId xmlns:a16="http://schemas.microsoft.com/office/drawing/2014/main" id="{9E729142-CE40-49AF-AD6E-6E403384F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599" y="2209800"/>
            <a:ext cx="1532145" cy="150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wipe(up)">
                                      <p:cBhvr>
                                        <p:cTn id="7" dur="5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5384</Words>
  <Application>Microsoft Office PowerPoint</Application>
  <PresentationFormat>Экран (4:3)</PresentationFormat>
  <Paragraphs>319</Paragraphs>
  <Slides>117</Slides>
  <Notes>30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3</vt:i4>
      </vt:variant>
      <vt:variant>
        <vt:lpstr>Заголовки слайдов</vt:lpstr>
      </vt:variant>
      <vt:variant>
        <vt:i4>117</vt:i4>
      </vt:variant>
    </vt:vector>
  </HeadingPairs>
  <TitlesOfParts>
    <vt:vector size="126" baseType="lpstr">
      <vt:lpstr>Arial</vt:lpstr>
      <vt:lpstr>Arial Black</vt:lpstr>
      <vt:lpstr>Calibri</vt:lpstr>
      <vt:lpstr>Cambria Math</vt:lpstr>
      <vt:lpstr>Times New Roman</vt:lpstr>
      <vt:lpstr>Оформление по умолчанию</vt:lpstr>
      <vt:lpstr>Точечный рисунок</vt:lpstr>
      <vt:lpstr>Equation.DSMT4</vt:lpstr>
      <vt:lpstr>Equation</vt:lpstr>
      <vt:lpstr>Геометрические задачи с практическим содержанием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Углы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Расстояния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Кривая, которую описывает точка, закрепленная на окружности, катящейся по прямой, называется циклоидой.</vt:lpstr>
      <vt:lpstr>Презентация PowerPoint</vt:lpstr>
      <vt:lpstr>Лабораторная работа</vt:lpstr>
      <vt:lpstr>Презентация PowerPoint</vt:lpstr>
      <vt:lpstr>Свойство 1</vt:lpstr>
      <vt:lpstr>Свойство 2</vt:lpstr>
      <vt:lpstr>Теорема Пифагора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Подобие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Золотое сечение</vt:lpstr>
      <vt:lpstr>Пропорции головы и руки человека</vt:lpstr>
      <vt:lpstr>Золотой прямоугольник</vt:lpstr>
      <vt:lpstr>Презентация PowerPoint</vt:lpstr>
      <vt:lpstr>Золотая спираль</vt:lpstr>
      <vt:lpstr>Золотые треугольники</vt:lpstr>
      <vt:lpstr>Тригонометрия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Площадь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Задачи на нахождение наибольших и наименьших значений</vt:lpstr>
      <vt:lpstr>Презентация PowerPoint</vt:lpstr>
      <vt:lpstr>Презентация PowerPoint</vt:lpstr>
      <vt:lpstr>Презентация PowerPoint</vt:lpstr>
      <vt:lpstr>Презентация PowerPoint</vt:lpstr>
      <vt:lpstr>Презентация PowerPoint</vt:lpstr>
      <vt:lpstr>Остановка автобуса 2</vt:lpstr>
      <vt:lpstr>Презентация PowerPoint</vt:lpstr>
      <vt:lpstr>Задача о мосте</vt:lpstr>
      <vt:lpstr>Презентация PowerPoint</vt:lpstr>
      <vt:lpstr>Задача о трёх домиках и колодце</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creator>
  <cp:lastModifiedBy>Смирнов Владимир Алексеевич</cp:lastModifiedBy>
  <cp:revision>57</cp:revision>
  <dcterms:created xsi:type="dcterms:W3CDTF">2009-11-04T05:06:28Z</dcterms:created>
  <dcterms:modified xsi:type="dcterms:W3CDTF">2021-04-01T05:40:22Z</dcterms:modified>
</cp:coreProperties>
</file>