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622" r:id="rId2"/>
    <p:sldId id="623" r:id="rId3"/>
    <p:sldId id="606" r:id="rId4"/>
    <p:sldId id="467" r:id="rId5"/>
    <p:sldId id="468" r:id="rId6"/>
    <p:sldId id="624" r:id="rId7"/>
    <p:sldId id="625" r:id="rId8"/>
    <p:sldId id="491" r:id="rId9"/>
    <p:sldId id="493" r:id="rId10"/>
    <p:sldId id="492" r:id="rId11"/>
    <p:sldId id="489" r:id="rId12"/>
    <p:sldId id="490" r:id="rId13"/>
    <p:sldId id="494" r:id="rId14"/>
    <p:sldId id="495" r:id="rId15"/>
    <p:sldId id="488" r:id="rId16"/>
    <p:sldId id="473" r:id="rId17"/>
    <p:sldId id="496" r:id="rId18"/>
    <p:sldId id="497" r:id="rId19"/>
    <p:sldId id="477" r:id="rId20"/>
    <p:sldId id="478" r:id="rId21"/>
    <p:sldId id="498" r:id="rId22"/>
    <p:sldId id="456" r:id="rId23"/>
    <p:sldId id="446" r:id="rId24"/>
    <p:sldId id="447" r:id="rId25"/>
    <p:sldId id="450" r:id="rId26"/>
    <p:sldId id="454" r:id="rId27"/>
    <p:sldId id="557" r:id="rId28"/>
    <p:sldId id="587" r:id="rId29"/>
    <p:sldId id="572" r:id="rId30"/>
    <p:sldId id="574" r:id="rId31"/>
    <p:sldId id="575" r:id="rId32"/>
    <p:sldId id="560" r:id="rId33"/>
    <p:sldId id="583" r:id="rId34"/>
    <p:sldId id="588" r:id="rId35"/>
    <p:sldId id="578" r:id="rId36"/>
    <p:sldId id="579" r:id="rId37"/>
    <p:sldId id="581" r:id="rId38"/>
    <p:sldId id="443" r:id="rId39"/>
    <p:sldId id="325" r:id="rId40"/>
    <p:sldId id="326" r:id="rId41"/>
    <p:sldId id="562" r:id="rId42"/>
    <p:sldId id="564" r:id="rId43"/>
    <p:sldId id="566" r:id="rId44"/>
    <p:sldId id="501" r:id="rId45"/>
    <p:sldId id="502" r:id="rId46"/>
    <p:sldId id="503" r:id="rId47"/>
    <p:sldId id="504" r:id="rId48"/>
    <p:sldId id="505" r:id="rId49"/>
    <p:sldId id="589" r:id="rId50"/>
    <p:sldId id="590" r:id="rId51"/>
    <p:sldId id="591" r:id="rId52"/>
    <p:sldId id="592" r:id="rId53"/>
    <p:sldId id="594" r:id="rId54"/>
    <p:sldId id="596" r:id="rId55"/>
    <p:sldId id="597" r:id="rId56"/>
    <p:sldId id="509" r:id="rId57"/>
    <p:sldId id="619" r:id="rId58"/>
    <p:sldId id="598" r:id="rId59"/>
    <p:sldId id="599" r:id="rId60"/>
    <p:sldId id="602" r:id="rId61"/>
    <p:sldId id="603" r:id="rId62"/>
    <p:sldId id="604" r:id="rId63"/>
    <p:sldId id="605" r:id="rId64"/>
    <p:sldId id="526" r:id="rId65"/>
    <p:sldId id="510" r:id="rId66"/>
    <p:sldId id="511" r:id="rId67"/>
    <p:sldId id="512" r:id="rId68"/>
    <p:sldId id="513" r:id="rId69"/>
    <p:sldId id="514" r:id="rId70"/>
    <p:sldId id="542" r:id="rId71"/>
    <p:sldId id="540" r:id="rId72"/>
    <p:sldId id="541" r:id="rId73"/>
    <p:sldId id="524" r:id="rId74"/>
    <p:sldId id="621" r:id="rId75"/>
    <p:sldId id="620" r:id="rId76"/>
    <p:sldId id="527" r:id="rId77"/>
    <p:sldId id="525" r:id="rId78"/>
    <p:sldId id="532" r:id="rId79"/>
    <p:sldId id="529" r:id="rId80"/>
    <p:sldId id="531" r:id="rId81"/>
    <p:sldId id="615" r:id="rId82"/>
    <p:sldId id="616" r:id="rId83"/>
    <p:sldId id="534" r:id="rId84"/>
    <p:sldId id="536" r:id="rId85"/>
    <p:sldId id="535" r:id="rId86"/>
    <p:sldId id="518" r:id="rId87"/>
    <p:sldId id="618" r:id="rId88"/>
    <p:sldId id="613" r:id="rId89"/>
    <p:sldId id="537" r:id="rId90"/>
    <p:sldId id="538" r:id="rId91"/>
    <p:sldId id="543" r:id="rId92"/>
    <p:sldId id="544" r:id="rId93"/>
    <p:sldId id="545" r:id="rId94"/>
    <p:sldId id="609" r:id="rId95"/>
    <p:sldId id="610" r:id="rId96"/>
    <p:sldId id="607" r:id="rId97"/>
    <p:sldId id="608" r:id="rId98"/>
    <p:sldId id="611" r:id="rId99"/>
    <p:sldId id="614" r:id="rId100"/>
    <p:sldId id="617" r:id="rId101"/>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929"/>
  </p:normalViewPr>
  <p:slideViewPr>
    <p:cSldViewPr>
      <p:cViewPr>
        <p:scale>
          <a:sx n="100" d="100"/>
          <a:sy n="100" d="100"/>
        </p:scale>
        <p:origin x="-2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55D47-3F0E-46BA-8362-A2F89A8971DB}" type="datetimeFigureOut">
              <a:rPr lang="ru-RU" smtClean="0"/>
              <a:t>25.11.2019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30E677-96DE-486E-98D3-2C44A094E8AE}" type="slidenum">
              <a:rPr lang="ru-RU" smtClean="0"/>
              <a:t>‹#›</a:t>
            </a:fld>
            <a:endParaRPr lang="ru-RU"/>
          </a:p>
        </p:txBody>
      </p:sp>
    </p:spTree>
    <p:extLst>
      <p:ext uri="{BB962C8B-B14F-4D97-AF65-F5344CB8AC3E}">
        <p14:creationId xmlns:p14="http://schemas.microsoft.com/office/powerpoint/2010/main" val="269637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DA9A9-3FFB-445A-BBE0-7F23FCDB242B}" type="slidenum">
              <a:rPr lang="ru-RU"/>
              <a:pPr/>
              <a:t>22</a:t>
            </a:fld>
            <a:endParaRPr lang="ru-RU"/>
          </a:p>
        </p:txBody>
      </p:sp>
      <p:sp>
        <p:nvSpPr>
          <p:cNvPr id="78850" name="Rectangle 2050"/>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1" name="Rectangle 2051"/>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AF597-5E67-4D31-81DC-806F1183D965}" type="slidenum">
              <a:rPr lang="ru-RU"/>
              <a:pPr/>
              <a:t>23</a:t>
            </a:fld>
            <a:endParaRPr lang="ru-RU"/>
          </a:p>
        </p:txBody>
      </p:sp>
      <p:sp>
        <p:nvSpPr>
          <p:cNvPr id="48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17C06B-FD8C-4533-A235-56676E3F2EC6}" type="slidenum">
              <a:rPr lang="ru-RU" sz="1200" smtClean="0"/>
              <a:pPr eaLnBrk="1" hangingPunct="1"/>
              <a:t>28</a:t>
            </a:fld>
            <a:endParaRPr lang="ru-RU" sz="1200" smtClean="0"/>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6224B7-46D7-4034-85F7-C4941186E311}" type="slidenum">
              <a:rPr lang="ru-RU" sz="1200" smtClean="0"/>
              <a:pPr eaLnBrk="1" hangingPunct="1"/>
              <a:t>29</a:t>
            </a:fld>
            <a:endParaRPr lang="ru-RU" sz="1200" smtClean="0"/>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7712B-0DDF-4398-850C-CB2FEB34A9F1}" type="slidenum">
              <a:rPr lang="ru-RU"/>
              <a:pPr/>
              <a:t>30</a:t>
            </a:fld>
            <a:endParaRPr lang="ru-RU"/>
          </a:p>
        </p:txBody>
      </p:sp>
      <p:sp>
        <p:nvSpPr>
          <p:cNvPr id="95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D57F3-5A63-477E-9F62-41804ACFF206}" type="slidenum">
              <a:rPr lang="ru-RU"/>
              <a:pPr/>
              <a:t>31</a:t>
            </a:fld>
            <a:endParaRPr lang="ru-RU"/>
          </a:p>
        </p:txBody>
      </p:sp>
      <p:sp>
        <p:nvSpPr>
          <p:cNvPr id="686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появляются после кликанья мышкой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60225F6-5D95-4029-8BAF-7C111CD6DC12}" type="slidenum">
              <a:rPr lang="ru-RU" sz="1200" smtClean="0"/>
              <a:pPr eaLnBrk="1" hangingPunct="1"/>
              <a:t>32</a:t>
            </a:fld>
            <a:endParaRPr lang="ru-RU" sz="1200" smtClean="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3DC645-24E1-4AAF-9CC8-98B51113BBD4}" type="slidenum">
              <a:rPr lang="ru-RU" sz="1200" smtClean="0"/>
              <a:pPr eaLnBrk="1" hangingPunct="1"/>
              <a:t>33</a:t>
            </a:fld>
            <a:endParaRPr lang="ru-RU" sz="1200" smtClean="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2AD276-AC99-441A-97F7-86E5ED080287}" type="slidenum">
              <a:rPr lang="ru-RU" sz="1200"/>
              <a:pPr eaLnBrk="1" hangingPunct="1"/>
              <a:t>35</a:t>
            </a:fld>
            <a:endParaRPr lang="ru-RU" sz="1200"/>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76C9B12-6F6D-4F20-8010-AA89AE43F921}" type="slidenum">
              <a:rPr lang="ru-RU" sz="1200" smtClean="0"/>
              <a:pPr eaLnBrk="1" hangingPunct="1"/>
              <a:t>38</a:t>
            </a:fld>
            <a:endParaRPr lang="ru-RU" sz="1200" smtClean="0"/>
          </a:p>
        </p:txBody>
      </p:sp>
      <p:sp>
        <p:nvSpPr>
          <p:cNvPr id="29699" name="Rectangle 1026"/>
          <p:cNvSpPr>
            <a:spLocks noGrp="1" noRot="1" noChangeAspect="1" noChangeArrowheads="1" noTextEdit="1"/>
          </p:cNvSpPr>
          <p:nvPr>
            <p:ph type="sldImg"/>
          </p:nvPr>
        </p:nvSpPr>
        <p:spPr>
          <a:solidFill>
            <a:srgbClr val="FFFFFF"/>
          </a:solidFill>
          <a:ln/>
        </p:spPr>
      </p:sp>
      <p:sp>
        <p:nvSpPr>
          <p:cNvPr id="29700"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488566-FE65-4345-8011-18048E676DD4}" type="slidenum">
              <a:rPr lang="ru-RU" sz="1200" smtClean="0"/>
              <a:pPr eaLnBrk="1" hangingPunct="1"/>
              <a:t>39</a:t>
            </a:fld>
            <a:endParaRPr lang="ru-RU" sz="1200" smtClean="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EAEC8D-1FA1-4DA5-B599-3BA016DAD483}" type="slidenum">
              <a:rPr lang="ru-RU" sz="1200" smtClean="0"/>
              <a:pPr eaLnBrk="1" hangingPunct="1"/>
              <a:t>40</a:t>
            </a:fld>
            <a:endParaRPr lang="ru-RU" sz="1200" smtClean="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41</a:t>
            </a:fld>
            <a:endParaRPr lang="ru-RU" sz="1200" smtClean="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42</a:t>
            </a:fld>
            <a:endParaRPr lang="ru-RU" sz="1200" smtClean="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43</a:t>
            </a:fld>
            <a:endParaRPr lang="ru-RU" sz="1200" smtClean="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3AEDDA-B16F-4BEA-BEF5-F3F2673B8B96}" type="slidenum">
              <a:rPr lang="ru-RU" sz="1200" smtClean="0"/>
              <a:pPr eaLnBrk="1" hangingPunct="1"/>
              <a:t>49</a:t>
            </a:fld>
            <a:endParaRPr lang="ru-RU" sz="1200" smtClean="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B0340C-B945-43D5-88C2-015C18AA6AF1}" type="slidenum">
              <a:rPr lang="ru-RU" sz="1200" smtClean="0"/>
              <a:pPr eaLnBrk="1" hangingPunct="1"/>
              <a:t>50</a:t>
            </a:fld>
            <a:endParaRPr lang="ru-RU" sz="1200" smtClean="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B0340C-B945-43D5-88C2-015C18AA6AF1}" type="slidenum">
              <a:rPr lang="ru-RU" sz="1200" smtClean="0"/>
              <a:pPr eaLnBrk="1" hangingPunct="1"/>
              <a:t>51</a:t>
            </a:fld>
            <a:endParaRPr lang="ru-RU" sz="1200" smtClean="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C2E859E-4C4E-4D38-BF4E-1B3EDCF3F0CD}" type="slidenum">
              <a:rPr lang="ru-RU" sz="1200" smtClean="0"/>
              <a:pPr eaLnBrk="1" hangingPunct="1"/>
              <a:t>52</a:t>
            </a:fld>
            <a:endParaRPr lang="ru-RU" sz="1200" smtClean="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7FD02D1-6776-42F0-A136-533AB9FF4CE3}" type="slidenum">
              <a:rPr lang="ru-RU" sz="1200" smtClean="0"/>
              <a:pPr eaLnBrk="1" hangingPunct="1"/>
              <a:t>53</a:t>
            </a:fld>
            <a:endParaRPr lang="ru-RU" sz="1200" smtClean="0"/>
          </a:p>
        </p:txBody>
      </p:sp>
      <p:sp>
        <p:nvSpPr>
          <p:cNvPr id="35843" name="Rectangle 1026"/>
          <p:cNvSpPr>
            <a:spLocks noGrp="1" noRot="1" noChangeAspect="1" noChangeArrowheads="1" noTextEdit="1"/>
          </p:cNvSpPr>
          <p:nvPr>
            <p:ph type="sldImg"/>
          </p:nvPr>
        </p:nvSpPr>
        <p:spPr>
          <a:solidFill>
            <a:srgbClr val="FFFFFF"/>
          </a:solidFill>
          <a:ln/>
        </p:spPr>
      </p:sp>
      <p:sp>
        <p:nvSpPr>
          <p:cNvPr id="35844"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664FEE-A9D1-4405-A337-8CB620844A18}" type="slidenum">
              <a:rPr lang="ru-RU" sz="1200" smtClean="0"/>
              <a:pPr eaLnBrk="1" hangingPunct="1"/>
              <a:t>54</a:t>
            </a:fld>
            <a:endParaRPr lang="ru-RU" sz="1200" smtClean="0"/>
          </a:p>
        </p:txBody>
      </p:sp>
      <p:sp>
        <p:nvSpPr>
          <p:cNvPr id="36867" name="Rectangle 1026"/>
          <p:cNvSpPr>
            <a:spLocks noGrp="1" noRot="1" noChangeAspect="1" noChangeArrowheads="1" noTextEdit="1"/>
          </p:cNvSpPr>
          <p:nvPr>
            <p:ph type="sldImg"/>
          </p:nvPr>
        </p:nvSpPr>
        <p:spPr>
          <a:solidFill>
            <a:srgbClr val="FFFFFF"/>
          </a:solidFill>
          <a:ln/>
        </p:spPr>
      </p:sp>
      <p:sp>
        <p:nvSpPr>
          <p:cNvPr id="3686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55</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56</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57</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64</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67</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68</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69</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70</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71</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smtClean="0"/>
              <a:t>В режиме слайдов ответы появляются после </a:t>
            </a:r>
            <a:r>
              <a:rPr lang="ru-RU" dirty="0" err="1" smtClean="0"/>
              <a:t>кликанья</a:t>
            </a:r>
            <a:r>
              <a:rPr lang="ru-RU" dirty="0" smtClean="0"/>
              <a:t> мышкой</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72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73</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74</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75</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76</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77</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8BCC1D-E597-4621-A0F4-F16EDEFA8BCB}" type="slidenum">
              <a:rPr lang="ru-RU" sz="1200" smtClean="0"/>
              <a:pPr eaLnBrk="1" hangingPunct="1"/>
              <a:t>11</a:t>
            </a:fld>
            <a:endParaRPr lang="ru-RU" sz="12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78</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79</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80</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81</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82</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83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0F3E41-06A3-41B7-9438-0F84986AFDB6}" type="slidenum">
              <a:rPr lang="ru-RU" sz="1200" smtClean="0"/>
              <a:pPr eaLnBrk="1" hangingPunct="1"/>
              <a:t>84</a:t>
            </a:fld>
            <a:endParaRPr lang="ru-RU" sz="1200" smtClean="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73B3A9-D287-45C3-98CF-E30A2C3B864E}" type="slidenum">
              <a:rPr lang="ru-RU" sz="1200" smtClean="0"/>
              <a:pPr eaLnBrk="1" hangingPunct="1"/>
              <a:t>85</a:t>
            </a:fld>
            <a:endParaRPr lang="ru-RU" sz="1200" smtClean="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86</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87</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12</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C64D7AF-5F93-4886-82FB-6E1DC08A60FC}" type="slidenum">
              <a:rPr lang="ru-RU" sz="1200" smtClean="0"/>
              <a:pPr eaLnBrk="1" hangingPunct="1"/>
              <a:t>88</a:t>
            </a:fld>
            <a:endParaRPr lang="ru-RU" sz="1200" smtClean="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5E5425-1AD0-48F8-9C2B-3078C40542C2}" type="slidenum">
              <a:rPr lang="ru-RU" sz="1200"/>
              <a:pPr eaLnBrk="1" hangingPunct="1"/>
              <a:t>89</a:t>
            </a:fld>
            <a:endParaRPr lang="ru-RU" sz="1200"/>
          </a:p>
        </p:txBody>
      </p:sp>
      <p:sp>
        <p:nvSpPr>
          <p:cNvPr id="63491" name="Rectangle 2050"/>
          <p:cNvSpPr>
            <a:spLocks noGrp="1" noRot="1" noChangeAspect="1" noChangeArrowheads="1" noTextEdit="1"/>
          </p:cNvSpPr>
          <p:nvPr>
            <p:ph type="sldImg"/>
          </p:nvPr>
        </p:nvSpPr>
        <p:spPr>
          <a:solidFill>
            <a:srgbClr val="FFFFFF"/>
          </a:solidFill>
          <a:ln/>
        </p:spPr>
      </p:sp>
      <p:sp>
        <p:nvSpPr>
          <p:cNvPr id="63492" name="Rectangle 2051"/>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5E5425-1AD0-48F8-9C2B-3078C40542C2}" type="slidenum">
              <a:rPr lang="ru-RU" sz="1200"/>
              <a:pPr eaLnBrk="1" hangingPunct="1"/>
              <a:t>90</a:t>
            </a:fld>
            <a:endParaRPr lang="ru-RU" sz="1200"/>
          </a:p>
        </p:txBody>
      </p:sp>
      <p:sp>
        <p:nvSpPr>
          <p:cNvPr id="63491" name="Rectangle 2050"/>
          <p:cNvSpPr>
            <a:spLocks noGrp="1" noRot="1" noChangeAspect="1" noChangeArrowheads="1" noTextEdit="1"/>
          </p:cNvSpPr>
          <p:nvPr>
            <p:ph type="sldImg"/>
          </p:nvPr>
        </p:nvSpPr>
        <p:spPr>
          <a:solidFill>
            <a:srgbClr val="FFFFFF"/>
          </a:solidFill>
          <a:ln/>
        </p:spPr>
      </p:sp>
      <p:sp>
        <p:nvSpPr>
          <p:cNvPr id="63492" name="Rectangle 2051"/>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7F8F69-C2D6-4631-90E6-2903939D1A40}" type="slidenum">
              <a:rPr lang="ru-RU" sz="1200"/>
              <a:pPr eaLnBrk="1" hangingPunct="1"/>
              <a:t>91</a:t>
            </a:fld>
            <a:endParaRPr lang="ru-RU" sz="120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7F8F69-C2D6-4631-90E6-2903939D1A40}" type="slidenum">
              <a:rPr lang="ru-RU" sz="1200"/>
              <a:pPr eaLnBrk="1" hangingPunct="1"/>
              <a:t>92</a:t>
            </a:fld>
            <a:endParaRPr lang="ru-RU" sz="120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7F8F69-C2D6-4631-90E6-2903939D1A40}" type="slidenum">
              <a:rPr lang="ru-RU" sz="1200"/>
              <a:pPr eaLnBrk="1" hangingPunct="1"/>
              <a:t>93</a:t>
            </a:fld>
            <a:endParaRPr lang="ru-RU" sz="120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A26148-0D55-4B75-8985-469BDB9CD2A6}" type="slidenum">
              <a:rPr lang="ru-RU" sz="1200" smtClean="0"/>
              <a:pPr eaLnBrk="1" hangingPunct="1"/>
              <a:t>94</a:t>
            </a:fld>
            <a:endParaRPr lang="ru-RU" sz="1200"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A26148-0D55-4B75-8985-469BDB9CD2A6}" type="slidenum">
              <a:rPr lang="ru-RU" sz="1200" smtClean="0"/>
              <a:pPr eaLnBrk="1" hangingPunct="1"/>
              <a:t>95</a:t>
            </a:fld>
            <a:endParaRPr lang="ru-RU" sz="1200"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96</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97</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13</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A26148-0D55-4B75-8985-469BDB9CD2A6}" type="slidenum">
              <a:rPr lang="ru-RU" sz="1200" smtClean="0"/>
              <a:pPr eaLnBrk="1" hangingPunct="1"/>
              <a:t>98</a:t>
            </a:fld>
            <a:endParaRPr lang="ru-RU" sz="1200"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99</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6BD178-7FF3-43C2-9B9C-1A03B86F4B97}" type="slidenum">
              <a:rPr lang="ru-RU" sz="1200" smtClean="0"/>
              <a:pPr eaLnBrk="1" hangingPunct="1"/>
              <a:t>100</a:t>
            </a:fld>
            <a:endParaRPr lang="ru-RU" sz="1200" smtClean="0"/>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31B8E4-AE98-49E4-9481-2C9362D663EA}" type="slidenum">
              <a:rPr lang="ru-RU" sz="1200" smtClean="0"/>
              <a:pPr eaLnBrk="1" hangingPunct="1"/>
              <a:t>14</a:t>
            </a:fld>
            <a:endParaRPr lang="ru-RU"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ru-RU" smtClean="0"/>
              <a:t>В режиме слайдов ответы появляются после кликанья мышкой</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52F3E6E-ACD7-4C5B-9184-CBB2281A20AE}" type="slidenum">
              <a:rPr lang="ru-RU"/>
              <a:pPr/>
              <a:t>‹#›</a:t>
            </a:fld>
            <a:endParaRPr lang="ru-RU"/>
          </a:p>
        </p:txBody>
      </p:sp>
    </p:spTree>
    <p:extLst>
      <p:ext uri="{BB962C8B-B14F-4D97-AF65-F5344CB8AC3E}">
        <p14:creationId xmlns:p14="http://schemas.microsoft.com/office/powerpoint/2010/main" val="339424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2F8AC7E-C8D9-46BB-8CC3-843BC5F61A90}" type="slidenum">
              <a:rPr lang="ru-RU"/>
              <a:pPr/>
              <a:t>‹#›</a:t>
            </a:fld>
            <a:endParaRPr lang="ru-RU"/>
          </a:p>
        </p:txBody>
      </p:sp>
    </p:spTree>
    <p:extLst>
      <p:ext uri="{BB962C8B-B14F-4D97-AF65-F5344CB8AC3E}">
        <p14:creationId xmlns:p14="http://schemas.microsoft.com/office/powerpoint/2010/main" val="253564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AAC8890-0A13-48A7-B2DB-748B03F976E2}" type="slidenum">
              <a:rPr lang="ru-RU"/>
              <a:pPr/>
              <a:t>‹#›</a:t>
            </a:fld>
            <a:endParaRPr lang="ru-RU"/>
          </a:p>
        </p:txBody>
      </p:sp>
    </p:spTree>
    <p:extLst>
      <p:ext uri="{BB962C8B-B14F-4D97-AF65-F5344CB8AC3E}">
        <p14:creationId xmlns:p14="http://schemas.microsoft.com/office/powerpoint/2010/main" val="76546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BA68F22-11BA-4D0E-A233-0C76300652A7}" type="slidenum">
              <a:rPr lang="ru-RU"/>
              <a:pPr/>
              <a:t>‹#›</a:t>
            </a:fld>
            <a:endParaRPr lang="ru-RU"/>
          </a:p>
        </p:txBody>
      </p:sp>
    </p:spTree>
    <p:extLst>
      <p:ext uri="{BB962C8B-B14F-4D97-AF65-F5344CB8AC3E}">
        <p14:creationId xmlns:p14="http://schemas.microsoft.com/office/powerpoint/2010/main" val="219804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633D0DD-2DE3-4F4B-BE87-B98054DC041E}" type="slidenum">
              <a:rPr lang="ru-RU"/>
              <a:pPr/>
              <a:t>‹#›</a:t>
            </a:fld>
            <a:endParaRPr lang="ru-RU"/>
          </a:p>
        </p:txBody>
      </p:sp>
    </p:spTree>
    <p:extLst>
      <p:ext uri="{BB962C8B-B14F-4D97-AF65-F5344CB8AC3E}">
        <p14:creationId xmlns:p14="http://schemas.microsoft.com/office/powerpoint/2010/main" val="289600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1E406AD-5F0B-40F1-934D-680F7324E313}" type="slidenum">
              <a:rPr lang="ru-RU"/>
              <a:pPr/>
              <a:t>‹#›</a:t>
            </a:fld>
            <a:endParaRPr lang="ru-RU"/>
          </a:p>
        </p:txBody>
      </p:sp>
    </p:spTree>
    <p:extLst>
      <p:ext uri="{BB962C8B-B14F-4D97-AF65-F5344CB8AC3E}">
        <p14:creationId xmlns:p14="http://schemas.microsoft.com/office/powerpoint/2010/main" val="115580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66EF0CA0-C365-4FE2-9BD4-31B8A5299E42}" type="slidenum">
              <a:rPr lang="ru-RU"/>
              <a:pPr/>
              <a:t>‹#›</a:t>
            </a:fld>
            <a:endParaRPr lang="ru-RU"/>
          </a:p>
        </p:txBody>
      </p:sp>
    </p:spTree>
    <p:extLst>
      <p:ext uri="{BB962C8B-B14F-4D97-AF65-F5344CB8AC3E}">
        <p14:creationId xmlns:p14="http://schemas.microsoft.com/office/powerpoint/2010/main" val="330683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B4483536-8292-48C2-844E-10611AD0EA62}" type="slidenum">
              <a:rPr lang="ru-RU"/>
              <a:pPr/>
              <a:t>‹#›</a:t>
            </a:fld>
            <a:endParaRPr lang="ru-RU"/>
          </a:p>
        </p:txBody>
      </p:sp>
    </p:spTree>
    <p:extLst>
      <p:ext uri="{BB962C8B-B14F-4D97-AF65-F5344CB8AC3E}">
        <p14:creationId xmlns:p14="http://schemas.microsoft.com/office/powerpoint/2010/main" val="397318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61E1DA6B-3281-4421-9C24-6F83840074F0}" type="slidenum">
              <a:rPr lang="ru-RU"/>
              <a:pPr/>
              <a:t>‹#›</a:t>
            </a:fld>
            <a:endParaRPr lang="ru-RU"/>
          </a:p>
        </p:txBody>
      </p:sp>
    </p:spTree>
    <p:extLst>
      <p:ext uri="{BB962C8B-B14F-4D97-AF65-F5344CB8AC3E}">
        <p14:creationId xmlns:p14="http://schemas.microsoft.com/office/powerpoint/2010/main" val="100301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E9EA880D-9C5E-481E-8043-7B6D0815C14B}" type="slidenum">
              <a:rPr lang="ru-RU"/>
              <a:pPr/>
              <a:t>‹#›</a:t>
            </a:fld>
            <a:endParaRPr lang="ru-RU"/>
          </a:p>
        </p:txBody>
      </p:sp>
    </p:spTree>
    <p:extLst>
      <p:ext uri="{BB962C8B-B14F-4D97-AF65-F5344CB8AC3E}">
        <p14:creationId xmlns:p14="http://schemas.microsoft.com/office/powerpoint/2010/main" val="3042879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1F34A6CE-B59D-408F-8555-410423B0143D}" type="slidenum">
              <a:rPr lang="ru-RU"/>
              <a:pPr/>
              <a:t>‹#›</a:t>
            </a:fld>
            <a:endParaRPr lang="ru-RU"/>
          </a:p>
        </p:txBody>
      </p:sp>
    </p:spTree>
    <p:extLst>
      <p:ext uri="{BB962C8B-B14F-4D97-AF65-F5344CB8AC3E}">
        <p14:creationId xmlns:p14="http://schemas.microsoft.com/office/powerpoint/2010/main" val="234060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89B32B0-1281-4E1A-B4F3-60148745A6E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6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0.png"/><Relationship Id="rId1" Type="http://schemas.openxmlformats.org/officeDocument/2006/relationships/slideLayout" Target="../slideLayouts/slideLayout1.xml"/><Relationship Id="rId4" Type="http://schemas.openxmlformats.org/officeDocument/2006/relationships/image" Target="../media/image1010.pn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hyperlink" Target="&#1059;&#1095;&#1077;&#1073;&#1085;&#1080;&#1082;&#1080;/&#1043;&#1077;&#1086;&#1084;&#1077;&#1090;&#1088;&#1080;&#1103;_7.pdf" TargetMode="External"/><Relationship Id="rId1" Type="http://schemas.openxmlformats.org/officeDocument/2006/relationships/slideLayout" Target="../slideLayouts/slideLayout1.xml"/><Relationship Id="rId6" Type="http://schemas.openxmlformats.org/officeDocument/2006/relationships/hyperlink" Target="&#1059;&#1095;&#1077;&#1073;&#1085;&#1080;&#1082;&#1080;/&#1043;&#1077;&#1086;&#1084;&#1077;&#1090;&#1088;&#1080;&#1103;_9.pdf" TargetMode="External"/><Relationship Id="rId5" Type="http://schemas.openxmlformats.org/officeDocument/2006/relationships/image" Target="../media/image8.jpeg"/><Relationship Id="rId4" Type="http://schemas.openxmlformats.org/officeDocument/2006/relationships/hyperlink" Target="&#1059;&#1095;&#1077;&#1073;&#1085;&#1080;&#1082;&#1080;/&#1043;&#1077;&#1086;&#1084;&#1077;&#1090;&#1088;&#1080;&#1103;_8.pdf" TargetMode="External"/><Relationship Id="rId9"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20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40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89.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image" Target="../media/image150.png"/><Relationship Id="rId4" Type="http://schemas.openxmlformats.org/officeDocument/2006/relationships/image" Target="../media/image146.png"/></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55.png"/></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56.png"/></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164.png"/><Relationship Id="rId4" Type="http://schemas.openxmlformats.org/officeDocument/2006/relationships/image" Target="../media/image157.png"/></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161.png"/><Relationship Id="rId4" Type="http://schemas.openxmlformats.org/officeDocument/2006/relationships/image" Target="../media/image160.png"/></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3"/>
          <p:cNvPicPr>
            <a:picLocks noChangeAspect="1" noChangeArrowheads="1"/>
          </p:cNvPicPr>
          <p:nvPr/>
        </p:nvPicPr>
        <p:blipFill>
          <a:blip r:embed="rId2" cstate="print"/>
          <a:srcRect/>
          <a:stretch>
            <a:fillRect/>
          </a:stretch>
        </p:blipFill>
        <p:spPr bwMode="auto">
          <a:xfrm>
            <a:off x="0" y="263769"/>
            <a:ext cx="5005754" cy="6330462"/>
          </a:xfrm>
          <a:prstGeom prst="rect">
            <a:avLst/>
          </a:prstGeom>
          <a:noFill/>
          <a:ln w="9525">
            <a:noFill/>
            <a:miter lim="800000"/>
            <a:headEnd/>
            <a:tailEnd/>
          </a:ln>
        </p:spPr>
      </p:pic>
      <p:pic>
        <p:nvPicPr>
          <p:cNvPr id="14338" name="Picture 2" descr="http://lbz.ru/_img/promo/logo755x25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88224" y="5493868"/>
            <a:ext cx="1938850" cy="602132"/>
          </a:xfrm>
          <a:prstGeom prst="rect">
            <a:avLst/>
          </a:prstGeom>
          <a:noFill/>
          <a:ln w="9525">
            <a:noFill/>
            <a:miter lim="800000"/>
            <a:headEnd/>
            <a:tailEnd/>
          </a:ln>
        </p:spPr>
      </p:pic>
      <p:sp>
        <p:nvSpPr>
          <p:cNvPr id="14339" name="TextBox 5"/>
          <p:cNvSpPr txBox="1">
            <a:spLocks noChangeArrowheads="1"/>
          </p:cNvSpPr>
          <p:nvPr/>
        </p:nvSpPr>
        <p:spPr bwMode="auto">
          <a:xfrm>
            <a:off x="3779228" y="652097"/>
            <a:ext cx="5364773" cy="603691"/>
          </a:xfrm>
          <a:prstGeom prst="rect">
            <a:avLst/>
          </a:prstGeom>
          <a:noFill/>
          <a:ln w="12700">
            <a:solidFill>
              <a:schemeClr val="bg1"/>
            </a:solidFill>
            <a:miter lim="800000"/>
            <a:headEnd/>
            <a:tailEnd/>
          </a:ln>
        </p:spPr>
        <p:txBody>
          <a:bodyPr>
            <a:spAutoFit/>
          </a:bodyPr>
          <a:lstStyle/>
          <a:p>
            <a:pPr defTabSz="844083" fontAlgn="base">
              <a:spcBef>
                <a:spcPct val="0"/>
              </a:spcBef>
              <a:spcAft>
                <a:spcPct val="0"/>
              </a:spcAft>
            </a:pPr>
            <a:endParaRPr lang="ru-RU" altLang="ru-RU" sz="3323" b="1" dirty="0">
              <a:solidFill>
                <a:srgbClr val="002060"/>
              </a:solidFill>
              <a:latin typeface="Arial" charset="0"/>
              <a:cs typeface="Arial" charset="0"/>
            </a:endParaRPr>
          </a:p>
        </p:txBody>
      </p:sp>
      <p:sp>
        <p:nvSpPr>
          <p:cNvPr id="5" name="Прямоугольник 4"/>
          <p:cNvSpPr/>
          <p:nvPr/>
        </p:nvSpPr>
        <p:spPr>
          <a:xfrm>
            <a:off x="0" y="6237312"/>
            <a:ext cx="9144000" cy="372208"/>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defTabSz="844083">
              <a:defRPr/>
            </a:pPr>
            <a:r>
              <a:rPr lang="ru-RU" sz="1846" dirty="0">
                <a:solidFill>
                  <a:prstClr val="white"/>
                </a:solidFill>
                <a:latin typeface="Arial" panose="020B0604020202020204" pitchFamily="34" charset="0"/>
                <a:cs typeface="Arial" panose="020B0604020202020204" pitchFamily="34" charset="0"/>
              </a:rPr>
              <a:t>      </a:t>
            </a:r>
            <a:r>
              <a:rPr lang="ru-RU" sz="1700" dirty="0">
                <a:solidFill>
                  <a:prstClr val="white"/>
                </a:solidFill>
                <a:latin typeface="Arial" panose="020B0604020202020204" pitchFamily="34" charset="0"/>
                <a:cs typeface="Arial" panose="020B0604020202020204" pitchFamily="34" charset="0"/>
              </a:rPr>
              <a:t>201</a:t>
            </a:r>
            <a:r>
              <a:rPr lang="en-US" sz="1700" dirty="0">
                <a:solidFill>
                  <a:prstClr val="white"/>
                </a:solidFill>
                <a:latin typeface="Arial" panose="020B0604020202020204" pitchFamily="34" charset="0"/>
                <a:cs typeface="Arial" panose="020B0604020202020204" pitchFamily="34" charset="0"/>
              </a:rPr>
              <a:t>9</a:t>
            </a:r>
            <a:r>
              <a:rPr lang="ru-RU" sz="1846" dirty="0">
                <a:solidFill>
                  <a:prstClr val="white"/>
                </a:solidFill>
                <a:latin typeface="Arial" panose="020B0604020202020204" pitchFamily="34" charset="0"/>
                <a:cs typeface="Arial" panose="020B0604020202020204" pitchFamily="34" charset="0"/>
              </a:rPr>
              <a:t>  </a:t>
            </a:r>
          </a:p>
        </p:txBody>
      </p:sp>
      <p:sp>
        <p:nvSpPr>
          <p:cNvPr id="7" name="Прямоугольник 6"/>
          <p:cNvSpPr/>
          <p:nvPr/>
        </p:nvSpPr>
        <p:spPr>
          <a:xfrm>
            <a:off x="2627784" y="620688"/>
            <a:ext cx="6336704" cy="2616101"/>
          </a:xfrm>
          <a:prstGeom prst="rect">
            <a:avLst/>
          </a:prstGeom>
        </p:spPr>
        <p:txBody>
          <a:bodyPr wrap="square">
            <a:spAutoFit/>
          </a:bodyPr>
          <a:lstStyle/>
          <a:p>
            <a:pPr algn="r"/>
            <a:endParaRPr lang="ru-RU" sz="2400"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В</a:t>
            </a:r>
            <a:r>
              <a:rPr lang="ru-RU" sz="2000" b="1" dirty="0" smtClean="0">
                <a:solidFill>
                  <a:srgbClr val="002060"/>
                </a:solidFill>
                <a:latin typeface="Arial" panose="020B0604020202020204" pitchFamily="34" charset="0"/>
                <a:cs typeface="Arial" panose="020B0604020202020204" pitchFamily="34" charset="0"/>
              </a:rPr>
              <a:t>. А</a:t>
            </a:r>
            <a:r>
              <a:rPr lang="ru-RU" sz="2000" b="1" dirty="0">
                <a:solidFill>
                  <a:srgbClr val="002060"/>
                </a:solidFill>
                <a:latin typeface="Arial" panose="020B0604020202020204" pitchFamily="34" charset="0"/>
                <a:cs typeface="Arial" panose="020B0604020202020204" pitchFamily="34" charset="0"/>
              </a:rPr>
              <a:t>. Смирнов</a:t>
            </a:r>
            <a:endParaRPr lang="en-US" sz="2000" b="1" dirty="0">
              <a:solidFill>
                <a:srgbClr val="002060"/>
              </a:solidFill>
              <a:latin typeface="Arial" panose="020B0604020202020204" pitchFamily="34" charset="0"/>
              <a:cs typeface="Arial" panose="020B0604020202020204" pitchFamily="34" charset="0"/>
            </a:endParaRPr>
          </a:p>
          <a:p>
            <a:pPr algn="r"/>
            <a:r>
              <a:rPr lang="ru-RU" sz="1800" dirty="0">
                <a:solidFill>
                  <a:srgbClr val="002060"/>
                </a:solidFill>
                <a:latin typeface="Arial" panose="020B0604020202020204" pitchFamily="34" charset="0"/>
                <a:cs typeface="Arial" panose="020B0604020202020204" pitchFamily="34" charset="0"/>
              </a:rPr>
              <a:t>доктор физ.-мат. наук, профессор, </a:t>
            </a:r>
          </a:p>
          <a:p>
            <a:pPr algn="r"/>
            <a:r>
              <a:rPr lang="ru-RU" sz="1800" dirty="0">
                <a:solidFill>
                  <a:srgbClr val="002060"/>
                </a:solidFill>
                <a:latin typeface="Arial" panose="020B0604020202020204" pitchFamily="34" charset="0"/>
                <a:cs typeface="Arial" panose="020B0604020202020204" pitchFamily="34" charset="0"/>
              </a:rPr>
              <a:t>заведующий кафедрой элементарной математики </a:t>
            </a:r>
          </a:p>
          <a:p>
            <a:pPr algn="r"/>
            <a:r>
              <a:rPr lang="ru-RU" sz="1800" dirty="0">
                <a:solidFill>
                  <a:srgbClr val="002060"/>
                </a:solidFill>
                <a:latin typeface="Arial" panose="020B0604020202020204" pitchFamily="34" charset="0"/>
                <a:cs typeface="Arial" panose="020B0604020202020204" pitchFamily="34" charset="0"/>
              </a:rPr>
              <a:t>Московского педагогического государственного университета</a:t>
            </a:r>
          </a:p>
          <a:p>
            <a:pPr algn="r"/>
            <a:endParaRPr lang="ru-RU" sz="2400" b="1" dirty="0">
              <a:solidFill>
                <a:srgbClr val="002060"/>
              </a:solidFill>
              <a:latin typeface="Arial" panose="020B0604020202020204" pitchFamily="34" charset="0"/>
              <a:cs typeface="Arial" panose="020B0604020202020204" pitchFamily="34" charset="0"/>
            </a:endParaRPr>
          </a:p>
          <a:p>
            <a:pPr algn="r"/>
            <a:endParaRPr lang="ru-RU"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456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5936" y="75982"/>
            <a:ext cx="1584176" cy="369332"/>
          </a:xfrm>
          <a:prstGeom prst="rect">
            <a:avLst/>
          </a:prstGeom>
          <a:noFill/>
        </p:spPr>
        <p:txBody>
          <a:bodyPr wrap="square" rtlCol="0">
            <a:spAutoFit/>
          </a:bodyPr>
          <a:lstStyle/>
          <a:p>
            <a:r>
              <a:rPr lang="ru-RU" sz="1800" dirty="0" smtClean="0"/>
              <a:t>9 класс</a:t>
            </a:r>
            <a:endParaRPr lang="ru-RU" sz="18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315"/>
            <a:ext cx="4485205" cy="456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099" y="445315"/>
            <a:ext cx="4550901" cy="352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0970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Box 3"/>
              <p:cNvSpPr txBox="1">
                <a:spLocks noChangeArrowheads="1"/>
              </p:cNvSpPr>
              <p:nvPr/>
            </p:nvSpPr>
            <p:spPr bwMode="auto">
              <a:xfrm>
                <a:off x="0" y="116632"/>
                <a:ext cx="9144000" cy="164557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sz="2800" dirty="0" smtClean="0"/>
                  <a:t>	</a:t>
                </a:r>
                <a:r>
                  <a:rPr lang="ru-RU" dirty="0" smtClean="0"/>
                  <a:t>Докажите, что для медианы </a:t>
                </a:r>
                <a:r>
                  <a:rPr lang="en-US" i="1" dirty="0"/>
                  <a:t>CD = m</a:t>
                </a:r>
                <a:r>
                  <a:rPr lang="en-US" i="1" baseline="-25000" dirty="0"/>
                  <a:t>c</a:t>
                </a:r>
                <a:r>
                  <a:rPr lang="ru-RU" dirty="0"/>
                  <a:t> </a:t>
                </a:r>
                <a:r>
                  <a:rPr lang="ru-RU" dirty="0" smtClean="0"/>
                  <a:t>треугольника </a:t>
                </a:r>
                <a:r>
                  <a:rPr lang="en-US" i="1" dirty="0"/>
                  <a:t>ABC</a:t>
                </a:r>
                <a:r>
                  <a:rPr lang="en-US" dirty="0"/>
                  <a:t> </a:t>
                </a:r>
                <a:r>
                  <a:rPr lang="en-US" i="1" dirty="0"/>
                  <a:t>AB</a:t>
                </a:r>
                <a:r>
                  <a:rPr lang="ru-RU" i="1" dirty="0"/>
                  <a:t> = </a:t>
                </a:r>
                <a:r>
                  <a:rPr lang="en-US" i="1" dirty="0"/>
                  <a:t>c</a:t>
                </a:r>
                <a:r>
                  <a:rPr lang="ru-RU" dirty="0"/>
                  <a:t>, </a:t>
                </a:r>
                <a:r>
                  <a:rPr lang="en-US" i="1" dirty="0"/>
                  <a:t>AC</a:t>
                </a:r>
                <a:r>
                  <a:rPr lang="ru-RU" i="1" dirty="0"/>
                  <a:t> = </a:t>
                </a:r>
                <a:r>
                  <a:rPr lang="en-US" i="1" dirty="0"/>
                  <a:t>b</a:t>
                </a:r>
                <a:r>
                  <a:rPr lang="ru-RU" dirty="0"/>
                  <a:t>, </a:t>
                </a:r>
                <a:r>
                  <a:rPr lang="en-US" i="1" dirty="0"/>
                  <a:t>BC</a:t>
                </a:r>
                <a:r>
                  <a:rPr lang="ru-RU" i="1" dirty="0"/>
                  <a:t> = </a:t>
                </a:r>
                <a:r>
                  <a:rPr lang="en-US" i="1" dirty="0" smtClean="0"/>
                  <a:t>a</a:t>
                </a:r>
                <a:r>
                  <a:rPr lang="ru-RU" i="1" dirty="0" smtClean="0"/>
                  <a:t> </a:t>
                </a:r>
                <a:r>
                  <a:rPr lang="ru-RU" dirty="0" smtClean="0"/>
                  <a:t>имеет </a:t>
                </a:r>
                <a:r>
                  <a:rPr lang="ru-RU" dirty="0"/>
                  <a:t>место формула</a:t>
                </a:r>
                <a:endParaRPr lang="ru-RU" dirty="0" smtClean="0"/>
              </a:p>
              <a:p>
                <a:pPr algn="just"/>
                <a14:m>
                  <m:oMathPara xmlns:m="http://schemas.openxmlformats.org/officeDocument/2006/math">
                    <m:oMathParaPr>
                      <m:jc m:val="centerGroup"/>
                    </m:oMathParaPr>
                    <m:oMath xmlns:m="http://schemas.openxmlformats.org/officeDocument/2006/math">
                      <m:r>
                        <a:rPr lang="en-US" b="0" i="0" smtClean="0">
                          <a:latin typeface="Cambria Math"/>
                        </a:rPr>
                        <m:t> </m:t>
                      </m:r>
                      <m:sSub>
                        <m:sSubPr>
                          <m:ctrlPr>
                            <a:rPr lang="ru-RU" i="1">
                              <a:latin typeface="Cambria Math"/>
                            </a:rPr>
                          </m:ctrlPr>
                        </m:sSubPr>
                        <m:e>
                          <m:r>
                            <a:rPr lang="en-US" i="1">
                              <a:latin typeface="Cambria Math"/>
                            </a:rPr>
                            <m:t>𝑚</m:t>
                          </m:r>
                        </m:e>
                        <m:sub>
                          <m:r>
                            <a:rPr lang="ru-RU" i="1">
                              <a:latin typeface="Cambria Math"/>
                            </a:rPr>
                            <m:t>𝑐</m:t>
                          </m:r>
                        </m:sub>
                      </m:sSub>
                      <m:r>
                        <a:rPr lang="ru-RU" i="1">
                          <a:latin typeface="Cambria Math"/>
                        </a:rPr>
                        <m:t>=</m:t>
                      </m:r>
                      <m:f>
                        <m:fPr>
                          <m:ctrlPr>
                            <a:rPr lang="ru-RU" i="1">
                              <a:latin typeface="Cambria Math"/>
                            </a:rPr>
                          </m:ctrlPr>
                        </m:fPr>
                        <m:num>
                          <m:r>
                            <a:rPr lang="ru-RU" i="1">
                              <a:latin typeface="Cambria Math"/>
                            </a:rPr>
                            <m:t>1</m:t>
                          </m:r>
                        </m:num>
                        <m:den>
                          <m:r>
                            <a:rPr lang="ru-RU" i="1">
                              <a:latin typeface="Cambria Math"/>
                            </a:rPr>
                            <m:t>2</m:t>
                          </m:r>
                        </m:den>
                      </m:f>
                      <m:rad>
                        <m:radPr>
                          <m:degHide m:val="on"/>
                          <m:ctrlPr>
                            <a:rPr lang="ru-RU" i="1">
                              <a:latin typeface="Cambria Math"/>
                            </a:rPr>
                          </m:ctrlPr>
                        </m:radPr>
                        <m:deg/>
                        <m:e>
                          <m:r>
                            <a:rPr lang="ru-RU" i="1">
                              <a:latin typeface="Cambria Math"/>
                            </a:rPr>
                            <m:t>2</m:t>
                          </m:r>
                          <m:sSup>
                            <m:sSupPr>
                              <m:ctrlPr>
                                <a:rPr lang="ru-RU" i="1">
                                  <a:latin typeface="Cambria Math"/>
                                </a:rPr>
                              </m:ctrlPr>
                            </m:sSupPr>
                            <m:e>
                              <m:r>
                                <a:rPr lang="ru-RU" i="1">
                                  <a:latin typeface="Cambria Math"/>
                                </a:rPr>
                                <m:t>𝑎</m:t>
                              </m:r>
                            </m:e>
                            <m:sup>
                              <m:r>
                                <a:rPr lang="ru-RU" i="1">
                                  <a:latin typeface="Cambria Math"/>
                                </a:rPr>
                                <m:t>2</m:t>
                              </m:r>
                            </m:sup>
                          </m:sSup>
                          <m:r>
                            <a:rPr lang="ru-RU" i="1">
                              <a:latin typeface="Cambria Math"/>
                            </a:rPr>
                            <m:t>+2</m:t>
                          </m:r>
                          <m:sSup>
                            <m:sSupPr>
                              <m:ctrlPr>
                                <a:rPr lang="ru-RU" i="1">
                                  <a:latin typeface="Cambria Math"/>
                                </a:rPr>
                              </m:ctrlPr>
                            </m:sSupPr>
                            <m:e>
                              <m:r>
                                <a:rPr lang="ru-RU" i="1">
                                  <a:latin typeface="Cambria Math"/>
                                </a:rPr>
                                <m:t>𝑏</m:t>
                              </m:r>
                            </m:e>
                            <m:sup>
                              <m:r>
                                <a:rPr lang="ru-RU" i="1">
                                  <a:latin typeface="Cambria Math"/>
                                </a:rPr>
                                <m:t>2</m:t>
                              </m:r>
                            </m:sup>
                          </m:sSup>
                          <m:r>
                            <a:rPr lang="ru-RU" i="1">
                              <a:latin typeface="Cambria Math"/>
                            </a:rPr>
                            <m:t>−</m:t>
                          </m:r>
                          <m:sSup>
                            <m:sSupPr>
                              <m:ctrlPr>
                                <a:rPr lang="ru-RU" i="1">
                                  <a:latin typeface="Cambria Math"/>
                                </a:rPr>
                              </m:ctrlPr>
                            </m:sSupPr>
                            <m:e>
                              <m:r>
                                <a:rPr lang="ru-RU" i="1">
                                  <a:latin typeface="Cambria Math"/>
                                </a:rPr>
                                <m:t>𝑐</m:t>
                              </m:r>
                            </m:e>
                            <m:sup>
                              <m:r>
                                <a:rPr lang="ru-RU" i="1">
                                  <a:latin typeface="Cambria Math"/>
                                </a:rPr>
                                <m:t>2</m:t>
                              </m:r>
                            </m:sup>
                          </m:sSup>
                          <m:r>
                            <a:rPr lang="ru-RU" i="1">
                              <a:latin typeface="Cambria Math"/>
                            </a:rPr>
                            <m:t>.</m:t>
                          </m:r>
                        </m:e>
                      </m:rad>
                    </m:oMath>
                  </m:oMathPara>
                </a14:m>
                <a:endParaRPr lang="ru-RU" dirty="0"/>
              </a:p>
            </p:txBody>
          </p:sp>
        </mc:Choice>
        <mc:Fallback xmlns="">
          <p:sp>
            <p:nvSpPr>
              <p:cNvPr id="6" name="Text Box 3"/>
              <p:cNvSpPr txBox="1">
                <a:spLocks noRot="1" noChangeAspect="1" noMove="1" noResize="1" noEditPoints="1" noAdjustHandles="1" noChangeArrowheads="1" noChangeShapeType="1" noTextEdit="1"/>
              </p:cNvSpPr>
              <p:nvPr/>
            </p:nvSpPr>
            <p:spPr bwMode="auto">
              <a:xfrm>
                <a:off x="0" y="116632"/>
                <a:ext cx="9144000" cy="1645579"/>
              </a:xfrm>
              <a:prstGeom prst="rect">
                <a:avLst/>
              </a:prstGeom>
              <a:blipFill rotWithShape="1">
                <a:blip r:embed="rId3"/>
                <a:stretch>
                  <a:fillRect l="-1000" r="-1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1762211"/>
            <a:ext cx="2952328" cy="236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900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95325" y="609600"/>
            <a:ext cx="7772400" cy="457200"/>
          </a:xfrm>
        </p:spPr>
        <p:txBody>
          <a:bodyPr/>
          <a:lstStyle/>
          <a:p>
            <a:pPr eaLnBrk="1" hangingPunct="1"/>
            <a:r>
              <a:rPr lang="ru-RU" sz="2800" dirty="0" smtClean="0">
                <a:solidFill>
                  <a:srgbClr val="FF3300"/>
                </a:solidFill>
              </a:rPr>
              <a:t>Аксиомы</a:t>
            </a:r>
          </a:p>
        </p:txBody>
      </p:sp>
      <p:sp>
        <p:nvSpPr>
          <p:cNvPr id="5123" name="Text Box 9"/>
          <p:cNvSpPr txBox="1">
            <a:spLocks noChangeArrowheads="1"/>
          </p:cNvSpPr>
          <p:nvPr/>
        </p:nvSpPr>
        <p:spPr bwMode="auto">
          <a:xfrm>
            <a:off x="38100" y="1052736"/>
            <a:ext cx="91440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sz="2800" dirty="0"/>
              <a:t>	</a:t>
            </a:r>
            <a:r>
              <a:rPr lang="ru-RU" dirty="0"/>
              <a:t>Идея аксиоматического построения геометрии, предложенная и реализованная Евклидом, состоит в том, что если мы не можем определить, что представляет собой исследуемый объект, то следует определить его свойства, выделить существенные признаки объекта и абстрагироваться от несущественных. Эти свойства называются </a:t>
            </a:r>
            <a:r>
              <a:rPr lang="ru-RU" b="1" i="1" dirty="0"/>
              <a:t>аксиомами</a:t>
            </a:r>
            <a:r>
              <a:rPr lang="ru-RU" dirty="0"/>
              <a:t>, что в переводе с греческо­го языка означает “достойное признания, не вызывающее сомнения”.</a:t>
            </a:r>
          </a:p>
          <a:p>
            <a:pPr algn="just" eaLnBrk="1" hangingPunct="1"/>
            <a:r>
              <a:rPr lang="ru-RU" dirty="0"/>
              <a:t>	Например, фигуры шахматного слона могут быть сделаны из разных материалов, иметь разную форму, быть непохожими на настоящих слонов. Все эти признаки не являются для них существенными. Существенными являются правила (аксиомы), по которым они могут передвигаться по шахматной доске.</a:t>
            </a:r>
          </a:p>
        </p:txBody>
      </p:sp>
      <p:sp>
        <p:nvSpPr>
          <p:cNvPr id="5" name="Rectangle 2"/>
          <p:cNvSpPr txBox="1">
            <a:spLocks noChangeArrowheads="1"/>
          </p:cNvSpPr>
          <p:nvPr/>
        </p:nvSpPr>
        <p:spPr bwMode="auto">
          <a:xfrm>
            <a:off x="685800" y="1524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ru-RU" sz="2800" smtClean="0">
                <a:solidFill>
                  <a:srgbClr val="FF3300"/>
                </a:solidFill>
              </a:rPr>
              <a:t>ЗАДАЧИ НА ДОКАЗАТЕЛЬСТВО</a:t>
            </a:r>
            <a:endParaRPr lang="ru-RU" sz="2800" dirty="0">
              <a:solidFill>
                <a:srgbClr val="FF3300"/>
              </a:solidFill>
            </a:endParaRPr>
          </a:p>
        </p:txBody>
      </p:sp>
    </p:spTree>
    <p:extLst>
      <p:ext uri="{BB962C8B-B14F-4D97-AF65-F5344CB8AC3E}">
        <p14:creationId xmlns:p14="http://schemas.microsoft.com/office/powerpoint/2010/main" val="3870050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9525" y="476250"/>
            <a:ext cx="91440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Каждая наука имеет свои определенные правила. В жизни также приходится иметь дело с теми или иными правилами. Например, различные игры ос­новываются на правилах. При работе с компьютером руководству­ются определенными правилами. Свод законов, регулирующих деятельность человека в той или иной области, также представляет собой набор правил.</a:t>
            </a:r>
          </a:p>
          <a:p>
            <a:pPr algn="just" eaLnBrk="1" hangingPunct="1"/>
            <a:r>
              <a:rPr lang="ru-RU" dirty="0"/>
              <a:t>	Аналогичным образом, аксиомы геометрии можно рассматривать как правила игры в гео­метрию. Используя аксиомы, путем логических рассуждений, выводятся (дока­зываются) свойства геометрических фигур, называемые </a:t>
            </a:r>
            <a:r>
              <a:rPr lang="ru-RU" b="1" i="1" dirty="0"/>
              <a:t>теоремами</a:t>
            </a:r>
            <a:r>
              <a:rPr lang="ru-RU" dirty="0"/>
              <a:t>. Особую роль при этом играют логические рассуждения – </a:t>
            </a:r>
            <a:r>
              <a:rPr lang="ru-RU" b="1" i="1" dirty="0"/>
              <a:t>доказательства</a:t>
            </a:r>
            <a:r>
              <a:rPr lang="ru-RU" dirty="0"/>
              <a:t>. Несмотря на то, что некоторые свойства геометрических фигур могут показаться вытекающими из рисунка, тем не менее, они нуждаются в доказательстве. Рисунок помогает найти доказательство, но не заменяет его.</a:t>
            </a:r>
          </a:p>
        </p:txBody>
      </p:sp>
    </p:spTree>
    <p:extLst>
      <p:ext uri="{BB962C8B-B14F-4D97-AF65-F5344CB8AC3E}">
        <p14:creationId xmlns:p14="http://schemas.microsoft.com/office/powerpoint/2010/main" val="3810454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9525" y="442689"/>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a:t>
            </a:r>
            <a:r>
              <a:rPr lang="ru-RU" sz="2000" dirty="0" smtClean="0"/>
              <a:t>Параграф 2. Основные понятия геометрии</a:t>
            </a:r>
          </a:p>
          <a:p>
            <a:pPr algn="just" eaLnBrk="1" hangingPunct="1"/>
            <a:r>
              <a:rPr lang="ru-RU" sz="2000" i="1" dirty="0" smtClean="0"/>
              <a:t>	Через любые две точки проходит единственная прямая.</a:t>
            </a:r>
            <a:endParaRPr lang="ru-RU" sz="2000" i="1" dirty="0"/>
          </a:p>
        </p:txBody>
      </p:sp>
      <p:sp>
        <p:nvSpPr>
          <p:cNvPr id="2" name="TextBox 1"/>
          <p:cNvSpPr txBox="1"/>
          <p:nvPr/>
        </p:nvSpPr>
        <p:spPr>
          <a:xfrm>
            <a:off x="3419872" y="34429"/>
            <a:ext cx="2880320" cy="523220"/>
          </a:xfrm>
          <a:prstGeom prst="rect">
            <a:avLst/>
          </a:prstGeom>
          <a:noFill/>
        </p:spPr>
        <p:txBody>
          <a:bodyPr wrap="square" rtlCol="0">
            <a:spAutoFit/>
          </a:bodyPr>
          <a:lstStyle/>
          <a:p>
            <a:pPr algn="ctr"/>
            <a:r>
              <a:rPr lang="ru-RU" sz="2800" dirty="0" smtClean="0">
                <a:solidFill>
                  <a:srgbClr val="FF0000"/>
                </a:solidFill>
              </a:rPr>
              <a:t>Аксиомы</a:t>
            </a:r>
            <a:endParaRPr lang="ru-RU" sz="2800" dirty="0">
              <a:solidFill>
                <a:srgbClr val="FF0000"/>
              </a:solidFill>
            </a:endParaRPr>
          </a:p>
        </p:txBody>
      </p:sp>
      <p:sp>
        <p:nvSpPr>
          <p:cNvPr id="4" name="Text Box 9"/>
          <p:cNvSpPr txBox="1">
            <a:spLocks noChangeArrowheads="1"/>
          </p:cNvSpPr>
          <p:nvPr/>
        </p:nvSpPr>
        <p:spPr bwMode="auto">
          <a:xfrm>
            <a:off x="9525" y="1124744"/>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a:t>	</a:t>
            </a:r>
            <a:r>
              <a:rPr lang="ru-RU" sz="2000" dirty="0" smtClean="0"/>
              <a:t>Параграф 4. Лучи и отрезки</a:t>
            </a:r>
          </a:p>
          <a:p>
            <a:pPr algn="just"/>
            <a:r>
              <a:rPr lang="ru-RU" sz="2000" i="1" dirty="0" smtClean="0"/>
              <a:t>	Каждая </a:t>
            </a:r>
            <a:r>
              <a:rPr lang="ru-RU" sz="2000" i="1" dirty="0"/>
              <a:t>точка на прямой разбивает эту прямую на две части </a:t>
            </a:r>
            <a:r>
              <a:rPr lang="ru-RU" sz="2000" i="1" dirty="0" smtClean="0"/>
              <a:t>так, что </a:t>
            </a:r>
            <a:r>
              <a:rPr lang="ru-RU" sz="2000" i="1" dirty="0"/>
              <a:t>точки из разных частей лежат по разные стороны от </a:t>
            </a:r>
            <a:r>
              <a:rPr lang="ru-RU" sz="2000" i="1" dirty="0" smtClean="0"/>
              <a:t>данной точки</a:t>
            </a:r>
            <a:r>
              <a:rPr lang="ru-RU" sz="2000" i="1" dirty="0"/>
              <a:t>, а точки из одной части лежат по одну сторону от </a:t>
            </a:r>
            <a:r>
              <a:rPr lang="ru-RU" sz="2000" i="1" dirty="0" smtClean="0"/>
              <a:t>данной точки</a:t>
            </a:r>
            <a:r>
              <a:rPr lang="ru-RU" sz="2000" i="1" dirty="0"/>
              <a:t>.</a:t>
            </a:r>
          </a:p>
        </p:txBody>
      </p:sp>
      <p:sp>
        <p:nvSpPr>
          <p:cNvPr id="5" name="Text Box 9"/>
          <p:cNvSpPr txBox="1">
            <a:spLocks noChangeArrowheads="1"/>
          </p:cNvSpPr>
          <p:nvPr/>
        </p:nvSpPr>
        <p:spPr bwMode="auto">
          <a:xfrm>
            <a:off x="9525" y="2420888"/>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a:t>	</a:t>
            </a:r>
            <a:r>
              <a:rPr lang="ru-RU" sz="2000" dirty="0" smtClean="0"/>
              <a:t>Параграф 5. Операции над отрезками</a:t>
            </a:r>
          </a:p>
          <a:p>
            <a:pPr algn="just"/>
            <a:r>
              <a:rPr lang="ru-RU" sz="2000" i="1" dirty="0" smtClean="0"/>
              <a:t>	На </a:t>
            </a:r>
            <a:r>
              <a:rPr lang="ru-RU" sz="2000" i="1" dirty="0"/>
              <a:t>любом луче от его начала можно отложить только один </a:t>
            </a:r>
            <a:r>
              <a:rPr lang="ru-RU" sz="2000" i="1" dirty="0" smtClean="0"/>
              <a:t>отрезок</a:t>
            </a:r>
            <a:r>
              <a:rPr lang="ru-RU" sz="2000" i="1" dirty="0"/>
              <a:t>, равный данному.</a:t>
            </a:r>
          </a:p>
        </p:txBody>
      </p:sp>
      <p:sp>
        <p:nvSpPr>
          <p:cNvPr id="6" name="Text Box 9"/>
          <p:cNvSpPr txBox="1">
            <a:spLocks noChangeArrowheads="1"/>
          </p:cNvSpPr>
          <p:nvPr/>
        </p:nvSpPr>
        <p:spPr bwMode="auto">
          <a:xfrm>
            <a:off x="9525" y="3356992"/>
            <a:ext cx="91440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a:t>	</a:t>
            </a:r>
            <a:r>
              <a:rPr lang="ru-RU" sz="2000" dirty="0" smtClean="0"/>
              <a:t>Параграф 7. Полуплоскости и углы</a:t>
            </a:r>
          </a:p>
          <a:p>
            <a:pPr algn="just"/>
            <a:r>
              <a:rPr lang="ru-RU" sz="2000" i="1" dirty="0" smtClean="0"/>
              <a:t>	Каждая </a:t>
            </a:r>
            <a:r>
              <a:rPr lang="ru-RU" sz="2000" i="1" dirty="0"/>
              <a:t>прямая на плоскости разбивает эту плоскость на две </a:t>
            </a:r>
            <a:r>
              <a:rPr lang="ru-RU" sz="2000" i="1" dirty="0" smtClean="0"/>
              <a:t>части</a:t>
            </a:r>
            <a:r>
              <a:rPr lang="ru-RU" sz="2000" i="1" dirty="0"/>
              <a:t>. При этом если две точки принадлежат разным частям, </a:t>
            </a:r>
            <a:r>
              <a:rPr lang="ru-RU" sz="2000" i="1" dirty="0" smtClean="0"/>
              <a:t>то отрезок</a:t>
            </a:r>
            <a:r>
              <a:rPr lang="ru-RU" sz="2000" i="1" dirty="0"/>
              <a:t>, соединяющий эти точки, пересекается с прямой. </a:t>
            </a:r>
            <a:r>
              <a:rPr lang="ru-RU" sz="2000" i="1" dirty="0" smtClean="0"/>
              <a:t>Если две </a:t>
            </a:r>
            <a:r>
              <a:rPr lang="ru-RU" sz="2000" i="1" dirty="0"/>
              <a:t>точки принадлежат одной части, то отрезок, </a:t>
            </a:r>
            <a:r>
              <a:rPr lang="ru-RU" sz="2000" i="1" dirty="0" smtClean="0"/>
              <a:t>соединяющий эти </a:t>
            </a:r>
            <a:r>
              <a:rPr lang="ru-RU" sz="2000" i="1" dirty="0"/>
              <a:t>точки, не пересекается с прямой.</a:t>
            </a:r>
          </a:p>
        </p:txBody>
      </p:sp>
      <p:sp>
        <p:nvSpPr>
          <p:cNvPr id="7" name="Text Box 9"/>
          <p:cNvSpPr txBox="1">
            <a:spLocks noChangeArrowheads="1"/>
          </p:cNvSpPr>
          <p:nvPr/>
        </p:nvSpPr>
        <p:spPr bwMode="auto">
          <a:xfrm>
            <a:off x="9525" y="4941168"/>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a:t>	</a:t>
            </a:r>
            <a:r>
              <a:rPr lang="ru-RU" sz="2000" dirty="0" smtClean="0"/>
              <a:t>Параграф 9. Операции над углами</a:t>
            </a:r>
          </a:p>
          <a:p>
            <a:pPr algn="just"/>
            <a:r>
              <a:rPr lang="ru-RU" sz="2000" dirty="0"/>
              <a:t>	</a:t>
            </a:r>
            <a:r>
              <a:rPr lang="ru-RU" sz="2000" i="1" dirty="0" smtClean="0"/>
              <a:t>От </a:t>
            </a:r>
            <a:r>
              <a:rPr lang="ru-RU" sz="2000" i="1" dirty="0"/>
              <a:t>любого луча на плоскости в заданную сторону можно </a:t>
            </a:r>
            <a:r>
              <a:rPr lang="ru-RU" sz="2000" i="1" dirty="0" smtClean="0"/>
              <a:t>отложить </a:t>
            </a:r>
            <a:r>
              <a:rPr lang="ru-RU" sz="2000" i="1" dirty="0"/>
              <a:t>только один угол, равный данному.</a:t>
            </a:r>
          </a:p>
        </p:txBody>
      </p:sp>
      <p:sp>
        <p:nvSpPr>
          <p:cNvPr id="8" name="Text Box 9"/>
          <p:cNvSpPr txBox="1">
            <a:spLocks noChangeArrowheads="1"/>
          </p:cNvSpPr>
          <p:nvPr/>
        </p:nvSpPr>
        <p:spPr bwMode="auto">
          <a:xfrm>
            <a:off x="9525" y="5877272"/>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a:t>	</a:t>
            </a:r>
            <a:r>
              <a:rPr lang="ru-RU" sz="2000" dirty="0" smtClean="0"/>
              <a:t>Параграф 26. Параллельные прямые</a:t>
            </a:r>
          </a:p>
          <a:p>
            <a:pPr algn="just"/>
            <a:r>
              <a:rPr lang="ru-RU" sz="2000" dirty="0" smtClean="0"/>
              <a:t>	</a:t>
            </a:r>
            <a:r>
              <a:rPr lang="ru-RU" sz="2000" i="1" dirty="0" smtClean="0"/>
              <a:t>Через </a:t>
            </a:r>
            <a:r>
              <a:rPr lang="ru-RU" sz="2000" i="1" dirty="0"/>
              <a:t>точку, не принадлежащую данной прямой, проходит </a:t>
            </a:r>
            <a:r>
              <a:rPr lang="ru-RU" sz="2000" i="1" dirty="0" smtClean="0"/>
              <a:t>не более </a:t>
            </a:r>
            <a:r>
              <a:rPr lang="ru-RU" sz="2000" i="1" dirty="0"/>
              <a:t>одной прямой, параллельной данной.</a:t>
            </a:r>
          </a:p>
        </p:txBody>
      </p:sp>
    </p:spTree>
    <p:extLst>
      <p:ext uri="{BB962C8B-B14F-4D97-AF65-F5344CB8AC3E}">
        <p14:creationId xmlns:p14="http://schemas.microsoft.com/office/powerpoint/2010/main" val="2866296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9525" y="581685"/>
            <a:ext cx="9144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a:t>
            </a:r>
            <a:r>
              <a:rPr lang="ru-RU" dirty="0" smtClean="0"/>
              <a:t>1. Признаки равенства треугольников.</a:t>
            </a:r>
          </a:p>
          <a:p>
            <a:pPr algn="just" eaLnBrk="1" hangingPunct="1"/>
            <a:r>
              <a:rPr lang="ru-RU" dirty="0"/>
              <a:t>	</a:t>
            </a:r>
            <a:r>
              <a:rPr lang="ru-RU" dirty="0" smtClean="0"/>
              <a:t>2. Свойства и признаки равнобедренного треугольника.</a:t>
            </a:r>
          </a:p>
          <a:p>
            <a:pPr algn="just" eaLnBrk="1" hangingPunct="1"/>
            <a:r>
              <a:rPr lang="ru-RU" dirty="0"/>
              <a:t>	</a:t>
            </a:r>
            <a:r>
              <a:rPr lang="ru-RU" dirty="0" smtClean="0"/>
              <a:t>3. Признаки равенства прямоугольных треугольников.</a:t>
            </a:r>
          </a:p>
          <a:p>
            <a:pPr algn="just" eaLnBrk="1" hangingPunct="1"/>
            <a:r>
              <a:rPr lang="ru-RU" dirty="0"/>
              <a:t>	4</a:t>
            </a:r>
            <a:r>
              <a:rPr lang="ru-RU" dirty="0" smtClean="0"/>
              <a:t>. Теоремы о соотношениях между сторонами и углами треугольника.</a:t>
            </a:r>
          </a:p>
          <a:p>
            <a:pPr algn="just" eaLnBrk="1" hangingPunct="1"/>
            <a:r>
              <a:rPr lang="ru-RU" dirty="0"/>
              <a:t>	</a:t>
            </a:r>
            <a:r>
              <a:rPr lang="ru-RU" dirty="0" smtClean="0"/>
              <a:t>5. Неравенство треугольника.</a:t>
            </a:r>
          </a:p>
          <a:p>
            <a:pPr algn="just" eaLnBrk="1" hangingPunct="1"/>
            <a:r>
              <a:rPr lang="ru-RU" dirty="0"/>
              <a:t>	</a:t>
            </a:r>
            <a:r>
              <a:rPr lang="ru-RU" dirty="0" smtClean="0"/>
              <a:t>6. Теоремы о сумме углов треугольника и выпуклого многоугольника.</a:t>
            </a:r>
            <a:endParaRPr lang="ru-RU" dirty="0"/>
          </a:p>
        </p:txBody>
      </p:sp>
      <p:sp>
        <p:nvSpPr>
          <p:cNvPr id="2" name="TextBox 1"/>
          <p:cNvSpPr txBox="1"/>
          <p:nvPr/>
        </p:nvSpPr>
        <p:spPr>
          <a:xfrm>
            <a:off x="2843808" y="34429"/>
            <a:ext cx="4392488" cy="523220"/>
          </a:xfrm>
          <a:prstGeom prst="rect">
            <a:avLst/>
          </a:prstGeom>
          <a:noFill/>
        </p:spPr>
        <p:txBody>
          <a:bodyPr wrap="square" rtlCol="0">
            <a:spAutoFit/>
          </a:bodyPr>
          <a:lstStyle/>
          <a:p>
            <a:pPr algn="ctr"/>
            <a:r>
              <a:rPr lang="ru-RU" sz="2800" dirty="0" smtClean="0">
                <a:solidFill>
                  <a:srgbClr val="FF0000"/>
                </a:solidFill>
              </a:rPr>
              <a:t>Теоремы (7 класс)</a:t>
            </a:r>
            <a:endParaRPr lang="ru-RU" sz="2800" dirty="0">
              <a:solidFill>
                <a:srgbClr val="FF0000"/>
              </a:solidFill>
            </a:endParaRPr>
          </a:p>
        </p:txBody>
      </p:sp>
    </p:spTree>
    <p:extLst>
      <p:ext uri="{BB962C8B-B14F-4D97-AF65-F5344CB8AC3E}">
        <p14:creationId xmlns:p14="http://schemas.microsoft.com/office/powerpoint/2010/main" val="2203261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0" y="1"/>
            <a:ext cx="9144000" cy="548680"/>
          </a:xfrm>
        </p:spPr>
        <p:txBody>
          <a:bodyPr/>
          <a:lstStyle/>
          <a:p>
            <a:pPr eaLnBrk="1" hangingPunct="1"/>
            <a:r>
              <a:rPr lang="ru-RU" sz="2400" dirty="0" smtClean="0">
                <a:solidFill>
                  <a:srgbClr val="FF0000"/>
                </a:solidFill>
              </a:rPr>
              <a:t>Пример 1</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670" y="908721"/>
            <a:ext cx="7483774" cy="576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875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0" y="1"/>
            <a:ext cx="9144000" cy="548680"/>
          </a:xfrm>
        </p:spPr>
        <p:txBody>
          <a:bodyPr/>
          <a:lstStyle/>
          <a:p>
            <a:pPr eaLnBrk="1" hangingPunct="1"/>
            <a:r>
              <a:rPr lang="ru-RU" sz="2400" dirty="0" smtClean="0">
                <a:solidFill>
                  <a:srgbClr val="FF0000"/>
                </a:solidFill>
              </a:rPr>
              <a:t>Теорема о внешнем угле треугольника в нашем учебнике 7 класса</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4" y="620688"/>
            <a:ext cx="6926263"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242" y="4068738"/>
            <a:ext cx="3209925"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149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66" y="26622"/>
            <a:ext cx="6032670" cy="678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036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88640"/>
            <a:ext cx="4850942" cy="185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2056557"/>
            <a:ext cx="4732144" cy="480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010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945" y="789312"/>
            <a:ext cx="6294109" cy="566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026"/>
          <p:cNvSpPr>
            <a:spLocks noGrp="1" noChangeArrowheads="1"/>
          </p:cNvSpPr>
          <p:nvPr>
            <p:ph type="title"/>
          </p:nvPr>
        </p:nvSpPr>
        <p:spPr>
          <a:xfrm>
            <a:off x="0" y="1"/>
            <a:ext cx="9144000" cy="548680"/>
          </a:xfrm>
        </p:spPr>
        <p:txBody>
          <a:bodyPr/>
          <a:lstStyle/>
          <a:p>
            <a:pPr eaLnBrk="1" hangingPunct="1"/>
            <a:r>
              <a:rPr lang="ru-RU" sz="2400" dirty="0" smtClean="0">
                <a:solidFill>
                  <a:srgbClr val="FF0000"/>
                </a:solidFill>
              </a:rPr>
              <a:t>Пример 2</a:t>
            </a:r>
          </a:p>
        </p:txBody>
      </p:sp>
    </p:spTree>
    <p:extLst>
      <p:ext uri="{BB962C8B-B14F-4D97-AF65-F5344CB8AC3E}">
        <p14:creationId xmlns:p14="http://schemas.microsoft.com/office/powerpoint/2010/main" val="2911226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ru-RU" dirty="0" smtClean="0"/>
              <a:t>	</a:t>
            </a:r>
            <a:r>
              <a:rPr lang="ru-RU" sz="2800" dirty="0" smtClean="0">
                <a:solidFill>
                  <a:srgbClr val="FF0000"/>
                </a:solidFill>
              </a:rPr>
              <a:t>Авторский сайт: </a:t>
            </a:r>
            <a:r>
              <a:rPr lang="en-US" sz="2800" dirty="0" smtClean="0">
                <a:solidFill>
                  <a:srgbClr val="FF0000"/>
                </a:solidFill>
              </a:rPr>
              <a:t>vasmirnov.ru</a:t>
            </a:r>
            <a:r>
              <a:rPr lang="ru-RU" sz="2800" dirty="0">
                <a:solidFill>
                  <a:srgbClr val="FF0000"/>
                </a:solidFill>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17" y="515584"/>
            <a:ext cx="7369783" cy="637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20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60648"/>
            <a:ext cx="8928992" cy="461665"/>
          </a:xfrm>
          <a:prstGeom prst="rect">
            <a:avLst/>
          </a:prstGeom>
          <a:noFill/>
        </p:spPr>
        <p:txBody>
          <a:bodyPr wrap="square" rtlCol="0">
            <a:spAutoFit/>
          </a:bodyPr>
          <a:lstStyle/>
          <a:p>
            <a:pPr algn="ctr"/>
            <a:r>
              <a:rPr lang="ru-RU" dirty="0" smtClean="0">
                <a:solidFill>
                  <a:srgbClr val="FF0000"/>
                </a:solidFill>
              </a:rPr>
              <a:t>Определение выпуклого многоугольника в нашем учебнике</a:t>
            </a:r>
            <a:endParaRPr lang="ru-RU" dirty="0">
              <a:solidFill>
                <a:srgbClr val="FF000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843" y="722313"/>
            <a:ext cx="5832647" cy="343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009" y="4159899"/>
            <a:ext cx="5652120" cy="64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4941168"/>
            <a:ext cx="325221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309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0868"/>
            <a:ext cx="5715275" cy="295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46" y="2996952"/>
            <a:ext cx="5655618" cy="375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121" y="1268760"/>
            <a:ext cx="2674594" cy="244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4470065"/>
            <a:ext cx="2613531" cy="230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917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141036"/>
            <a:ext cx="1747078" cy="232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bwMode="auto">
          <a:xfrm>
            <a:off x="676275" y="116632"/>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ru-RU" sz="2800" dirty="0" smtClean="0">
                <a:solidFill>
                  <a:srgbClr val="FF3300"/>
                </a:solidFill>
              </a:rPr>
              <a:t>Первый признак равенства треугольников</a:t>
            </a:r>
            <a:endParaRPr lang="ru-RU" sz="2800" dirty="0">
              <a:solidFill>
                <a:srgbClr val="FF3300"/>
              </a:solidFill>
            </a:endParaRPr>
          </a:p>
        </p:txBody>
      </p:sp>
      <p:sp>
        <p:nvSpPr>
          <p:cNvPr id="7" name="Text Box 4"/>
          <p:cNvSpPr txBox="1">
            <a:spLocks noChangeArrowheads="1"/>
          </p:cNvSpPr>
          <p:nvPr/>
        </p:nvSpPr>
        <p:spPr bwMode="auto">
          <a:xfrm>
            <a:off x="0" y="555576"/>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a:t>
            </a:r>
            <a:r>
              <a:rPr lang="ru-RU" dirty="0" smtClean="0">
                <a:cs typeface="Times New Roman" pitchFamily="18" charset="0"/>
              </a:rPr>
              <a:t>На </a:t>
            </a:r>
            <a:r>
              <a:rPr lang="ru-RU" dirty="0">
                <a:cs typeface="Times New Roman" pitchFamily="18" charset="0"/>
              </a:rPr>
              <a:t>рисунке </a:t>
            </a:r>
            <a:r>
              <a:rPr lang="ru-RU" i="1" dirty="0">
                <a:cs typeface="Times New Roman" pitchFamily="18" charset="0"/>
              </a:rPr>
              <a:t>АВ=АС</a:t>
            </a:r>
            <a:r>
              <a:rPr lang="ru-RU" dirty="0">
                <a:cs typeface="Times New Roman" pitchFamily="18" charset="0"/>
              </a:rPr>
              <a:t>,</a:t>
            </a:r>
            <a:r>
              <a:rPr lang="ru-RU" i="1" dirty="0">
                <a:cs typeface="Times New Roman" pitchFamily="18" charset="0"/>
              </a:rPr>
              <a:t> АЕ=А</a:t>
            </a:r>
            <a:r>
              <a:rPr lang="en-US" i="1" dirty="0">
                <a:cs typeface="Times New Roman" pitchFamily="18" charset="0"/>
              </a:rPr>
              <a:t>D</a:t>
            </a:r>
            <a:r>
              <a:rPr lang="ru-RU" dirty="0">
                <a:cs typeface="Times New Roman" pitchFamily="18" charset="0"/>
              </a:rPr>
              <a:t>. Докажите, что </a:t>
            </a:r>
            <a:r>
              <a:rPr lang="en-US" i="1" dirty="0">
                <a:cs typeface="Times New Roman" pitchFamily="18" charset="0"/>
              </a:rPr>
              <a:t>BD</a:t>
            </a:r>
            <a:r>
              <a:rPr lang="ru-RU" i="1" dirty="0">
                <a:cs typeface="Times New Roman" pitchFamily="18" charset="0"/>
              </a:rPr>
              <a:t>=</a:t>
            </a:r>
            <a:r>
              <a:rPr lang="en-US" i="1" dirty="0">
                <a:cs typeface="Times New Roman" pitchFamily="18" charset="0"/>
              </a:rPr>
              <a:t>CE</a:t>
            </a:r>
            <a:r>
              <a:rPr lang="ru-RU" dirty="0">
                <a:cs typeface="Times New Roman" pitchFamily="18" charset="0"/>
              </a:rPr>
              <a:t>.</a:t>
            </a:r>
          </a:p>
        </p:txBody>
      </p:sp>
      <p:sp>
        <p:nvSpPr>
          <p:cNvPr id="5" name="Text Box 5"/>
          <p:cNvSpPr txBox="1">
            <a:spLocks noChangeArrowheads="1"/>
          </p:cNvSpPr>
          <p:nvPr/>
        </p:nvSpPr>
        <p:spPr bwMode="auto">
          <a:xfrm>
            <a:off x="32543" y="3490610"/>
            <a:ext cx="904478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sz="2800" dirty="0" smtClean="0">
                <a:cs typeface="Times New Roman" pitchFamily="18" charset="0"/>
              </a:rPr>
              <a:t>	</a:t>
            </a:r>
            <a:r>
              <a:rPr lang="ru-RU" dirty="0" smtClean="0">
                <a:cs typeface="Times New Roman" pitchFamily="18" charset="0"/>
              </a:rPr>
              <a:t>На </a:t>
            </a:r>
            <a:r>
              <a:rPr lang="ru-RU" dirty="0">
                <a:cs typeface="Times New Roman" pitchFamily="18" charset="0"/>
              </a:rPr>
              <a:t>рисунке </a:t>
            </a:r>
            <a:r>
              <a:rPr lang="en-US" i="1" dirty="0">
                <a:cs typeface="Times New Roman" pitchFamily="18" charset="0"/>
              </a:rPr>
              <a:t>BH </a:t>
            </a:r>
            <a:r>
              <a:rPr lang="ru-RU" dirty="0"/>
              <a:t>перпендикулярна</a:t>
            </a:r>
            <a:r>
              <a:rPr lang="ru-RU" i="1" dirty="0">
                <a:cs typeface="Times New Roman" pitchFamily="18" charset="0"/>
              </a:rPr>
              <a:t> </a:t>
            </a:r>
            <a:r>
              <a:rPr lang="en-US" i="1" dirty="0">
                <a:cs typeface="Times New Roman" pitchFamily="18" charset="0"/>
              </a:rPr>
              <a:t>AC </a:t>
            </a:r>
            <a:r>
              <a:rPr lang="ru-RU" dirty="0">
                <a:cs typeface="Times New Roman" pitchFamily="18" charset="0"/>
              </a:rPr>
              <a:t>и </a:t>
            </a:r>
            <a:r>
              <a:rPr lang="en-US" i="1" dirty="0">
                <a:cs typeface="Times New Roman" pitchFamily="18" charset="0"/>
              </a:rPr>
              <a:t>AH</a:t>
            </a:r>
            <a:r>
              <a:rPr lang="ru-RU" i="1" dirty="0">
                <a:cs typeface="Times New Roman" pitchFamily="18" charset="0"/>
              </a:rPr>
              <a:t> = </a:t>
            </a:r>
            <a:r>
              <a:rPr lang="en-US" i="1" dirty="0">
                <a:cs typeface="Times New Roman" pitchFamily="18" charset="0"/>
              </a:rPr>
              <a:t>CH</a:t>
            </a:r>
            <a:r>
              <a:rPr lang="ru-RU" dirty="0"/>
              <a:t>.</a:t>
            </a:r>
            <a:r>
              <a:rPr lang="en-US" dirty="0"/>
              <a:t> </a:t>
            </a:r>
            <a:r>
              <a:rPr lang="ru-RU" dirty="0"/>
              <a:t>Есть ли на этом рисунке равные треугольники?</a:t>
            </a:r>
            <a:endParaRPr lang="en-US" dirty="0"/>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466850"/>
            <a:ext cx="235151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490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225177" y="13717"/>
            <a:ext cx="8763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cs typeface="Times New Roman" pitchFamily="18" charset="0"/>
              </a:rPr>
              <a:t>	</a:t>
            </a:r>
            <a:r>
              <a:rPr lang="ru-RU" dirty="0" smtClean="0">
                <a:cs typeface="Times New Roman" pitchFamily="18" charset="0"/>
              </a:rPr>
              <a:t>На  </a:t>
            </a:r>
            <a:r>
              <a:rPr lang="ru-RU" dirty="0">
                <a:cs typeface="Times New Roman" pitchFamily="18" charset="0"/>
              </a:rPr>
              <a:t>сторонах  угла  </a:t>
            </a:r>
            <a:r>
              <a:rPr lang="ru-RU" i="1" dirty="0">
                <a:cs typeface="Times New Roman" pitchFamily="18" charset="0"/>
              </a:rPr>
              <a:t>АОВ</a:t>
            </a:r>
            <a:r>
              <a:rPr lang="ru-RU" dirty="0">
                <a:cs typeface="Times New Roman" pitchFamily="18" charset="0"/>
              </a:rPr>
              <a:t>  отложены равные отрезки </a:t>
            </a:r>
            <a:r>
              <a:rPr lang="ru-RU" i="1" dirty="0">
                <a:cs typeface="Times New Roman" pitchFamily="18" charset="0"/>
              </a:rPr>
              <a:t>ОС</a:t>
            </a:r>
            <a:r>
              <a:rPr lang="ru-RU" dirty="0">
                <a:cs typeface="Times New Roman" pitchFamily="18" charset="0"/>
              </a:rPr>
              <a:t> и </a:t>
            </a:r>
            <a:r>
              <a:rPr lang="ru-RU" i="1" dirty="0">
                <a:cs typeface="Times New Roman" pitchFamily="18" charset="0"/>
              </a:rPr>
              <a:t>О</a:t>
            </a:r>
            <a:r>
              <a:rPr lang="en-US" i="1" dirty="0">
                <a:cs typeface="Times New Roman" pitchFamily="18" charset="0"/>
              </a:rPr>
              <a:t>D</a:t>
            </a:r>
            <a:r>
              <a:rPr lang="ru-RU" dirty="0">
                <a:cs typeface="Times New Roman" pitchFamily="18" charset="0"/>
              </a:rPr>
              <a:t>. Произвольная точка </a:t>
            </a:r>
            <a:r>
              <a:rPr lang="en-US" i="1" dirty="0">
                <a:cs typeface="Times New Roman" pitchFamily="18" charset="0"/>
              </a:rPr>
              <a:t>E</a:t>
            </a:r>
            <a:r>
              <a:rPr lang="ru-RU" dirty="0">
                <a:cs typeface="Times New Roman" pitchFamily="18" charset="0"/>
              </a:rPr>
              <a:t> биссектрисы этого угла соединена с точками </a:t>
            </a:r>
            <a:r>
              <a:rPr lang="ru-RU" i="1" dirty="0">
                <a:cs typeface="Times New Roman" pitchFamily="18" charset="0"/>
              </a:rPr>
              <a:t>С</a:t>
            </a:r>
            <a:r>
              <a:rPr lang="ru-RU" dirty="0">
                <a:cs typeface="Times New Roman" pitchFamily="18" charset="0"/>
              </a:rPr>
              <a:t> и </a:t>
            </a:r>
            <a:r>
              <a:rPr lang="en-US" i="1" dirty="0">
                <a:cs typeface="Times New Roman" pitchFamily="18" charset="0"/>
              </a:rPr>
              <a:t>D</a:t>
            </a:r>
            <a:r>
              <a:rPr lang="ru-RU" dirty="0">
                <a:cs typeface="Times New Roman" pitchFamily="18" charset="0"/>
              </a:rPr>
              <a:t>. Докажите, что </a:t>
            </a:r>
            <a:r>
              <a:rPr lang="ru-RU" i="1" dirty="0">
                <a:cs typeface="Times New Roman" pitchFamily="18" charset="0"/>
              </a:rPr>
              <a:t>ЕС = Е</a:t>
            </a:r>
            <a:r>
              <a:rPr lang="en-US" i="1" dirty="0">
                <a:cs typeface="Times New Roman" pitchFamily="18" charset="0"/>
              </a:rPr>
              <a:t>D</a:t>
            </a:r>
            <a:r>
              <a:rPr lang="ru-RU" dirty="0">
                <a:cs typeface="Times New Roman" pitchFamily="18" charset="0"/>
              </a:rPr>
              <a:t>.</a:t>
            </a:r>
            <a:endParaRPr lang="en-US" dirty="0">
              <a:cs typeface="Times New Roman" pitchFamily="18" charset="0"/>
            </a:endParaRPr>
          </a:p>
        </p:txBody>
      </p:sp>
      <p:pic>
        <p:nvPicPr>
          <p:cNvPr id="471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702" y="1393255"/>
            <a:ext cx="2759621" cy="2260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18653" y="4018176"/>
            <a:ext cx="91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На </a:t>
            </a:r>
            <a:r>
              <a:rPr lang="ru-RU" dirty="0">
                <a:cs typeface="Times New Roman" pitchFamily="18" charset="0"/>
              </a:rPr>
              <a:t>рисунке </a:t>
            </a:r>
            <a:r>
              <a:rPr lang="ru-RU" i="1" dirty="0">
                <a:cs typeface="Times New Roman" pitchFamily="18" charset="0"/>
              </a:rPr>
              <a:t>АВ = </a:t>
            </a:r>
            <a:r>
              <a:rPr lang="en-US" i="1" dirty="0">
                <a:cs typeface="Times New Roman" pitchFamily="18" charset="0"/>
              </a:rPr>
              <a:t>AD</a:t>
            </a:r>
            <a:r>
              <a:rPr lang="ru-RU" dirty="0">
                <a:cs typeface="Times New Roman" pitchFamily="18" charset="0"/>
              </a:rPr>
              <a:t> и </a:t>
            </a:r>
            <a:r>
              <a:rPr lang="ru-RU" dirty="0"/>
              <a:t>угол </a:t>
            </a:r>
            <a:r>
              <a:rPr lang="en-US" i="1" dirty="0">
                <a:cs typeface="Times New Roman" pitchFamily="18" charset="0"/>
              </a:rPr>
              <a:t>BAC</a:t>
            </a:r>
            <a:r>
              <a:rPr lang="ru-RU" dirty="0">
                <a:cs typeface="Times New Roman" pitchFamily="18" charset="0"/>
              </a:rPr>
              <a:t> </a:t>
            </a:r>
            <a:r>
              <a:rPr lang="ru-RU" dirty="0"/>
              <a:t>равен углу </a:t>
            </a:r>
            <a:r>
              <a:rPr lang="en-US" i="1" dirty="0">
                <a:cs typeface="Times New Roman" pitchFamily="18" charset="0"/>
              </a:rPr>
              <a:t>DAC</a:t>
            </a:r>
            <a:r>
              <a:rPr lang="ru-RU" dirty="0">
                <a:cs typeface="Times New Roman" pitchFamily="18" charset="0"/>
              </a:rPr>
              <a:t>. Докажите, что </a:t>
            </a:r>
            <a:r>
              <a:rPr lang="en-US" i="1" dirty="0">
                <a:cs typeface="Times New Roman" pitchFamily="18" charset="0"/>
              </a:rPr>
              <a:t>BC</a:t>
            </a:r>
            <a:r>
              <a:rPr lang="ru-RU" i="1" dirty="0">
                <a:cs typeface="Times New Roman" pitchFamily="18" charset="0"/>
              </a:rPr>
              <a:t> = </a:t>
            </a:r>
            <a:r>
              <a:rPr lang="en-US" i="1" dirty="0">
                <a:cs typeface="Times New Roman" pitchFamily="18" charset="0"/>
              </a:rPr>
              <a:t>CD</a:t>
            </a:r>
            <a:r>
              <a:rPr lang="ru-RU" dirty="0">
                <a:cs typeface="Times New Roman" pitchFamily="18" charset="0"/>
              </a:rPr>
              <a:t>. </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123" y="4797152"/>
            <a:ext cx="31242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43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33908" y="22830"/>
            <a:ext cx="91100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На  </a:t>
            </a:r>
            <a:r>
              <a:rPr lang="ru-RU" dirty="0">
                <a:cs typeface="Times New Roman" pitchFamily="18" charset="0"/>
              </a:rPr>
              <a:t>сторонах  угла  </a:t>
            </a:r>
            <a:r>
              <a:rPr lang="ru-RU" i="1" dirty="0">
                <a:cs typeface="Times New Roman" pitchFamily="18" charset="0"/>
              </a:rPr>
              <a:t>CAD</a:t>
            </a:r>
            <a:r>
              <a:rPr lang="ru-RU" dirty="0">
                <a:cs typeface="Times New Roman" pitchFamily="18" charset="0"/>
              </a:rPr>
              <a:t> отмечены точки </a:t>
            </a:r>
            <a:r>
              <a:rPr lang="en-US" i="1" dirty="0">
                <a:cs typeface="Times New Roman" pitchFamily="18" charset="0"/>
              </a:rPr>
              <a:t>B </a:t>
            </a:r>
            <a:r>
              <a:rPr lang="ru-RU" dirty="0">
                <a:cs typeface="Times New Roman" pitchFamily="18" charset="0"/>
              </a:rPr>
              <a:t>и </a:t>
            </a:r>
            <a:r>
              <a:rPr lang="en-US" i="1" dirty="0">
                <a:cs typeface="Times New Roman" pitchFamily="18" charset="0"/>
              </a:rPr>
              <a:t>E </a:t>
            </a:r>
            <a:r>
              <a:rPr lang="ru-RU" dirty="0">
                <a:cs typeface="Times New Roman" pitchFamily="18" charset="0"/>
              </a:rPr>
              <a:t>так, что точка </a:t>
            </a:r>
            <a:r>
              <a:rPr lang="en-US" i="1" dirty="0">
                <a:cs typeface="Times New Roman" pitchFamily="18" charset="0"/>
              </a:rPr>
              <a:t>B </a:t>
            </a:r>
            <a:r>
              <a:rPr lang="ru-RU" dirty="0">
                <a:cs typeface="Times New Roman" pitchFamily="18" charset="0"/>
              </a:rPr>
              <a:t>лежит на стороне </a:t>
            </a:r>
            <a:r>
              <a:rPr lang="en-US" i="1" dirty="0">
                <a:cs typeface="Times New Roman" pitchFamily="18" charset="0"/>
              </a:rPr>
              <a:t>AC</a:t>
            </a:r>
            <a:r>
              <a:rPr lang="ru-RU" dirty="0">
                <a:cs typeface="Times New Roman" pitchFamily="18" charset="0"/>
              </a:rPr>
              <a:t>, а точка </a:t>
            </a:r>
            <a:r>
              <a:rPr lang="en-US" i="1" dirty="0">
                <a:cs typeface="Times New Roman" pitchFamily="18" charset="0"/>
              </a:rPr>
              <a:t>E </a:t>
            </a:r>
            <a:r>
              <a:rPr lang="ru-RU" dirty="0">
                <a:cs typeface="Times New Roman" pitchFamily="18" charset="0"/>
              </a:rPr>
              <a:t>– на стороне </a:t>
            </a:r>
            <a:r>
              <a:rPr lang="en-US" i="1" dirty="0">
                <a:cs typeface="Times New Roman" pitchFamily="18" charset="0"/>
              </a:rPr>
              <a:t>AD</a:t>
            </a:r>
            <a:r>
              <a:rPr lang="ru-RU" dirty="0">
                <a:cs typeface="Times New Roman" pitchFamily="18" charset="0"/>
              </a:rPr>
              <a:t>, причем </a:t>
            </a:r>
            <a:r>
              <a:rPr lang="en-US" i="1" dirty="0">
                <a:cs typeface="Times New Roman" pitchFamily="18" charset="0"/>
              </a:rPr>
              <a:t>AC</a:t>
            </a:r>
            <a:r>
              <a:rPr lang="ru-RU" i="1" dirty="0">
                <a:cs typeface="Times New Roman" pitchFamily="18" charset="0"/>
              </a:rPr>
              <a:t> = </a:t>
            </a:r>
            <a:r>
              <a:rPr lang="en-US" i="1" dirty="0">
                <a:cs typeface="Times New Roman" pitchFamily="18" charset="0"/>
              </a:rPr>
              <a:t>AD </a:t>
            </a:r>
            <a:r>
              <a:rPr lang="ru-RU" dirty="0">
                <a:cs typeface="Times New Roman" pitchFamily="18" charset="0"/>
              </a:rPr>
              <a:t>и </a:t>
            </a:r>
            <a:r>
              <a:rPr lang="en-US" i="1" dirty="0">
                <a:cs typeface="Times New Roman" pitchFamily="18" charset="0"/>
              </a:rPr>
              <a:t>AB</a:t>
            </a:r>
            <a:r>
              <a:rPr lang="ru-RU" i="1" dirty="0">
                <a:cs typeface="Times New Roman" pitchFamily="18" charset="0"/>
              </a:rPr>
              <a:t> = </a:t>
            </a:r>
            <a:r>
              <a:rPr lang="en-US" i="1" dirty="0">
                <a:cs typeface="Times New Roman" pitchFamily="18" charset="0"/>
              </a:rPr>
              <a:t>AE</a:t>
            </a:r>
            <a:r>
              <a:rPr lang="ru-RU" dirty="0">
                <a:cs typeface="Times New Roman" pitchFamily="18" charset="0"/>
              </a:rPr>
              <a:t>. Докажите, что </a:t>
            </a:r>
            <a:r>
              <a:rPr lang="ru-RU" dirty="0"/>
              <a:t>угол </a:t>
            </a:r>
            <a:r>
              <a:rPr lang="en-US" i="1" dirty="0">
                <a:cs typeface="Times New Roman" pitchFamily="18" charset="0"/>
              </a:rPr>
              <a:t>CBD</a:t>
            </a:r>
            <a:r>
              <a:rPr lang="ru-RU" i="1" dirty="0">
                <a:cs typeface="Times New Roman" pitchFamily="18" charset="0"/>
              </a:rPr>
              <a:t> </a:t>
            </a:r>
            <a:r>
              <a:rPr lang="ru-RU" dirty="0"/>
              <a:t>равен</a:t>
            </a:r>
            <a:r>
              <a:rPr lang="ru-RU" i="1" dirty="0">
                <a:cs typeface="Times New Roman" pitchFamily="18" charset="0"/>
              </a:rPr>
              <a:t> </a:t>
            </a:r>
            <a:r>
              <a:rPr lang="ru-RU" dirty="0"/>
              <a:t>углу </a:t>
            </a:r>
            <a:r>
              <a:rPr lang="en-US" i="1" dirty="0">
                <a:cs typeface="Times New Roman" pitchFamily="18" charset="0"/>
              </a:rPr>
              <a:t>DEC</a:t>
            </a:r>
            <a:r>
              <a:rPr lang="ru-RU" dirty="0">
                <a:cs typeface="Times New Roman" pitchFamily="18" charset="0"/>
              </a:rPr>
              <a:t>. </a:t>
            </a:r>
          </a:p>
        </p:txBody>
      </p:sp>
      <p:pic>
        <p:nvPicPr>
          <p:cNvPr id="81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741" y="1223159"/>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185192" y="3758952"/>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В </a:t>
            </a:r>
            <a:r>
              <a:rPr lang="ru-RU" dirty="0">
                <a:cs typeface="Times New Roman" pitchFamily="18" charset="0"/>
              </a:rPr>
              <a:t>четырехугольнике </a:t>
            </a:r>
            <a:r>
              <a:rPr lang="en-US" i="1" dirty="0">
                <a:cs typeface="Times New Roman" pitchFamily="18" charset="0"/>
              </a:rPr>
              <a:t>ABCD AB </a:t>
            </a:r>
            <a:r>
              <a:rPr lang="ru-RU" dirty="0">
                <a:cs typeface="Times New Roman" pitchFamily="18" charset="0"/>
              </a:rPr>
              <a:t>= </a:t>
            </a:r>
            <a:r>
              <a:rPr lang="en-US" i="1" dirty="0">
                <a:cs typeface="Times New Roman" pitchFamily="18" charset="0"/>
              </a:rPr>
              <a:t>DC</a:t>
            </a:r>
            <a:r>
              <a:rPr lang="ru-RU" dirty="0">
                <a:cs typeface="Times New Roman" pitchFamily="18" charset="0"/>
              </a:rPr>
              <a:t> и </a:t>
            </a:r>
            <a:r>
              <a:rPr lang="ru-RU" dirty="0"/>
              <a:t>угол </a:t>
            </a:r>
            <a:r>
              <a:rPr lang="en-US" i="1" dirty="0">
                <a:cs typeface="Times New Roman" pitchFamily="18" charset="0"/>
              </a:rPr>
              <a:t>BAC</a:t>
            </a:r>
            <a:r>
              <a:rPr lang="ru-RU" dirty="0">
                <a:cs typeface="Times New Roman" pitchFamily="18" charset="0"/>
              </a:rPr>
              <a:t> </a:t>
            </a:r>
            <a:r>
              <a:rPr lang="ru-RU" dirty="0"/>
              <a:t>равен углу</a:t>
            </a:r>
            <a:r>
              <a:rPr lang="ru-RU" dirty="0">
                <a:cs typeface="Times New Roman" pitchFamily="18" charset="0"/>
              </a:rPr>
              <a:t> </a:t>
            </a:r>
            <a:r>
              <a:rPr lang="en-US" i="1" dirty="0">
                <a:cs typeface="Times New Roman" pitchFamily="18" charset="0"/>
              </a:rPr>
              <a:t>ACD</a:t>
            </a:r>
            <a:r>
              <a:rPr lang="ru-RU" dirty="0">
                <a:cs typeface="Times New Roman" pitchFamily="18" charset="0"/>
              </a:rPr>
              <a:t>. Докажите, что угол  </a:t>
            </a:r>
            <a:r>
              <a:rPr lang="en-US" i="1" dirty="0">
                <a:cs typeface="Times New Roman" pitchFamily="18" charset="0"/>
              </a:rPr>
              <a:t>B</a:t>
            </a:r>
            <a:r>
              <a:rPr lang="ru-RU" dirty="0">
                <a:cs typeface="Times New Roman" pitchFamily="18" charset="0"/>
              </a:rPr>
              <a:t> равен углу </a:t>
            </a:r>
            <a:r>
              <a:rPr lang="en-US" i="1" dirty="0">
                <a:cs typeface="Times New Roman" pitchFamily="18" charset="0"/>
              </a:rPr>
              <a:t>D</a:t>
            </a:r>
            <a:r>
              <a:rPr lang="ru-RU" dirty="0">
                <a:cs typeface="Times New Roman" pitchFamily="18" charset="0"/>
              </a:rPr>
              <a:t>.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901952"/>
            <a:ext cx="4038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133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6293" y="47198"/>
            <a:ext cx="8763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cs typeface="Times New Roman" pitchFamily="18" charset="0"/>
              </a:rPr>
              <a:t>	</a:t>
            </a:r>
            <a:r>
              <a:rPr lang="ru-RU" dirty="0" smtClean="0">
                <a:cs typeface="Times New Roman" pitchFamily="18" charset="0"/>
              </a:rPr>
              <a:t>На </a:t>
            </a:r>
            <a:r>
              <a:rPr lang="ru-RU" dirty="0">
                <a:cs typeface="Times New Roman" pitchFamily="18" charset="0"/>
              </a:rPr>
              <a:t>рисунке </a:t>
            </a:r>
            <a:r>
              <a:rPr lang="ru-RU" i="1" dirty="0">
                <a:cs typeface="Times New Roman" pitchFamily="18" charset="0"/>
              </a:rPr>
              <a:t>АО = ОВ </a:t>
            </a:r>
            <a:r>
              <a:rPr lang="ru-RU" dirty="0">
                <a:cs typeface="Times New Roman" pitchFamily="18" charset="0"/>
              </a:rPr>
              <a:t>и</a:t>
            </a:r>
            <a:r>
              <a:rPr lang="ru-RU" i="1" dirty="0">
                <a:cs typeface="Times New Roman" pitchFamily="18" charset="0"/>
              </a:rPr>
              <a:t> </a:t>
            </a:r>
            <a:r>
              <a:rPr lang="en-US" i="1" dirty="0">
                <a:cs typeface="Times New Roman" pitchFamily="18" charset="0"/>
              </a:rPr>
              <a:t>DO</a:t>
            </a:r>
            <a:r>
              <a:rPr lang="ru-RU" i="1" dirty="0">
                <a:cs typeface="Times New Roman" pitchFamily="18" charset="0"/>
              </a:rPr>
              <a:t> = </a:t>
            </a:r>
            <a:r>
              <a:rPr lang="en-US" i="1" dirty="0">
                <a:cs typeface="Times New Roman" pitchFamily="18" charset="0"/>
              </a:rPr>
              <a:t>OC</a:t>
            </a:r>
            <a:r>
              <a:rPr lang="ru-RU" dirty="0">
                <a:cs typeface="Times New Roman" pitchFamily="18" charset="0"/>
              </a:rPr>
              <a:t>. Докажите равенство отрезков </a:t>
            </a:r>
            <a:r>
              <a:rPr lang="en-US" i="1" dirty="0">
                <a:cs typeface="Times New Roman" pitchFamily="18" charset="0"/>
              </a:rPr>
              <a:t>AD</a:t>
            </a:r>
            <a:r>
              <a:rPr lang="ru-RU" dirty="0">
                <a:cs typeface="Times New Roman" pitchFamily="18" charset="0"/>
              </a:rPr>
              <a:t> и </a:t>
            </a:r>
            <a:r>
              <a:rPr lang="ru-RU" i="1" dirty="0">
                <a:cs typeface="Times New Roman" pitchFamily="18" charset="0"/>
              </a:rPr>
              <a:t>ВС</a:t>
            </a:r>
            <a:r>
              <a:rPr lang="ru-RU" dirty="0">
                <a:cs typeface="Times New Roman" pitchFamily="18" charset="0"/>
              </a:rPr>
              <a:t>.</a:t>
            </a:r>
            <a:endParaRPr lang="en-US" dirty="0">
              <a:cs typeface="Times New Roman" pitchFamily="18"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293" y="932482"/>
            <a:ext cx="333375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310133" y="3505944"/>
            <a:ext cx="853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a:t>	На</a:t>
            </a:r>
            <a:r>
              <a:rPr lang="en-US" dirty="0">
                <a:cs typeface="Times New Roman" pitchFamily="18" charset="0"/>
              </a:rPr>
              <a:t> </a:t>
            </a:r>
            <a:r>
              <a:rPr lang="ru-RU" dirty="0">
                <a:cs typeface="Times New Roman" pitchFamily="18" charset="0"/>
              </a:rPr>
              <a:t>рисунке</a:t>
            </a:r>
            <a:r>
              <a:rPr lang="en-US" dirty="0">
                <a:cs typeface="Times New Roman" pitchFamily="18" charset="0"/>
              </a:rPr>
              <a:t> </a:t>
            </a:r>
            <a:r>
              <a:rPr lang="ru-RU" dirty="0"/>
              <a:t>угол </a:t>
            </a:r>
            <a:r>
              <a:rPr lang="en-US" i="1" dirty="0">
                <a:cs typeface="Times New Roman" pitchFamily="18" charset="0"/>
              </a:rPr>
              <a:t>A</a:t>
            </a:r>
            <a:r>
              <a:rPr lang="en-US" dirty="0">
                <a:cs typeface="Times New Roman" pitchFamily="18" charset="0"/>
              </a:rPr>
              <a:t> </a:t>
            </a:r>
            <a:r>
              <a:rPr lang="ru-RU" dirty="0"/>
              <a:t>равен углу</a:t>
            </a:r>
            <a:r>
              <a:rPr lang="en-US" dirty="0">
                <a:cs typeface="Times New Roman" pitchFamily="18" charset="0"/>
              </a:rPr>
              <a:t> </a:t>
            </a:r>
            <a:r>
              <a:rPr lang="en-US" i="1" dirty="0">
                <a:cs typeface="Times New Roman" pitchFamily="18" charset="0"/>
              </a:rPr>
              <a:t>B</a:t>
            </a:r>
            <a:r>
              <a:rPr lang="en-US" dirty="0">
                <a:cs typeface="Times New Roman" pitchFamily="18" charset="0"/>
              </a:rPr>
              <a:t>, </a:t>
            </a:r>
            <a:r>
              <a:rPr lang="en-US" i="1" dirty="0">
                <a:cs typeface="Times New Roman" pitchFamily="18" charset="0"/>
              </a:rPr>
              <a:t>AD = BC</a:t>
            </a:r>
            <a:r>
              <a:rPr lang="en-US" dirty="0">
                <a:cs typeface="Times New Roman" pitchFamily="18" charset="0"/>
              </a:rPr>
              <a:t>.  </a:t>
            </a:r>
            <a:r>
              <a:rPr lang="ru-RU" dirty="0">
                <a:cs typeface="Times New Roman" pitchFamily="18" charset="0"/>
              </a:rPr>
              <a:t>Докажите, что </a:t>
            </a:r>
            <a:r>
              <a:rPr lang="en-US" i="1" dirty="0">
                <a:cs typeface="Times New Roman" pitchFamily="18" charset="0"/>
              </a:rPr>
              <a:t>AC</a:t>
            </a:r>
            <a:r>
              <a:rPr lang="ru-RU" i="1" dirty="0">
                <a:cs typeface="Times New Roman" pitchFamily="18" charset="0"/>
              </a:rPr>
              <a:t> = </a:t>
            </a:r>
            <a:r>
              <a:rPr lang="en-US" i="1" dirty="0">
                <a:cs typeface="Times New Roman" pitchFamily="18" charset="0"/>
              </a:rPr>
              <a:t>BD</a:t>
            </a:r>
            <a:r>
              <a:rPr lang="ru-RU" dirty="0"/>
              <a:t>.</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933" y="4725144"/>
            <a:ext cx="32766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024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533400"/>
            <a:ext cx="60121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Точки </a:t>
            </a:r>
            <a:r>
              <a:rPr lang="en-US" i="1" dirty="0">
                <a:cs typeface="Times New Roman" pitchFamily="18" charset="0"/>
              </a:rPr>
              <a:t>A</a:t>
            </a:r>
            <a:r>
              <a:rPr lang="ru-RU" dirty="0">
                <a:cs typeface="Times New Roman" pitchFamily="18" charset="0"/>
              </a:rPr>
              <a:t>,</a:t>
            </a:r>
            <a:r>
              <a:rPr lang="ru-RU" i="1" dirty="0">
                <a:cs typeface="Times New Roman" pitchFamily="18" charset="0"/>
              </a:rPr>
              <a:t> </a:t>
            </a:r>
            <a:r>
              <a:rPr lang="en-US" i="1" dirty="0">
                <a:cs typeface="Times New Roman" pitchFamily="18" charset="0"/>
              </a:rPr>
              <a:t>B</a:t>
            </a:r>
            <a:r>
              <a:rPr lang="ru-RU" dirty="0">
                <a:cs typeface="Times New Roman" pitchFamily="18" charset="0"/>
              </a:rPr>
              <a:t>,</a:t>
            </a:r>
            <a:r>
              <a:rPr lang="ru-RU" i="1" dirty="0">
                <a:cs typeface="Times New Roman" pitchFamily="18" charset="0"/>
              </a:rPr>
              <a:t> </a:t>
            </a:r>
            <a:r>
              <a:rPr lang="en-US" i="1" dirty="0">
                <a:cs typeface="Times New Roman" pitchFamily="18" charset="0"/>
              </a:rPr>
              <a:t>C</a:t>
            </a:r>
            <a:r>
              <a:rPr lang="ru-RU" dirty="0">
                <a:cs typeface="Times New Roman" pitchFamily="18" charset="0"/>
              </a:rPr>
              <a:t> принадлежат одной прямой. Точки </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D</a:t>
            </a:r>
            <a:r>
              <a:rPr lang="ru-RU" baseline="-30000" dirty="0">
                <a:cs typeface="Times New Roman" pitchFamily="18" charset="0"/>
              </a:rPr>
              <a:t>2</a:t>
            </a:r>
            <a:r>
              <a:rPr lang="ru-RU" dirty="0">
                <a:cs typeface="Times New Roman" pitchFamily="18" charset="0"/>
              </a:rPr>
              <a:t> лежат по разные стороны от этой прямой.</a:t>
            </a:r>
            <a:r>
              <a:rPr lang="ru-RU" i="1" dirty="0">
                <a:cs typeface="Times New Roman" pitchFamily="18" charset="0"/>
              </a:rPr>
              <a:t> </a:t>
            </a:r>
            <a:r>
              <a:rPr lang="ru-RU" dirty="0">
                <a:cs typeface="Times New Roman" pitchFamily="18" charset="0"/>
              </a:rPr>
              <a:t>Докажите, что если треугольники </a:t>
            </a:r>
            <a:r>
              <a:rPr lang="en-US" i="1" dirty="0">
                <a:cs typeface="Times New Roman" pitchFamily="18" charset="0"/>
              </a:rPr>
              <a:t>ABD</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ABD</a:t>
            </a:r>
            <a:r>
              <a:rPr lang="ru-RU" baseline="-30000" dirty="0">
                <a:cs typeface="Times New Roman" pitchFamily="18" charset="0"/>
              </a:rPr>
              <a:t>2</a:t>
            </a:r>
            <a:r>
              <a:rPr lang="ru-RU" dirty="0">
                <a:cs typeface="Times New Roman" pitchFamily="18" charset="0"/>
              </a:rPr>
              <a:t> равны, то треугольники </a:t>
            </a:r>
            <a:r>
              <a:rPr lang="en-US" i="1" dirty="0">
                <a:cs typeface="Times New Roman" pitchFamily="18" charset="0"/>
              </a:rPr>
              <a:t>BCD</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BCD</a:t>
            </a:r>
            <a:r>
              <a:rPr lang="ru-RU" baseline="-30000" dirty="0">
                <a:cs typeface="Times New Roman" pitchFamily="18" charset="0"/>
              </a:rPr>
              <a:t>2</a:t>
            </a:r>
            <a:r>
              <a:rPr lang="ru-RU" dirty="0">
                <a:cs typeface="Times New Roman" pitchFamily="18" charset="0"/>
              </a:rPr>
              <a:t> тоже равны. </a:t>
            </a:r>
          </a:p>
        </p:txBody>
      </p:sp>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521" y="332656"/>
            <a:ext cx="2938889"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0" y="3645024"/>
            <a:ext cx="60935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Точки </a:t>
            </a:r>
            <a:r>
              <a:rPr lang="en-US" i="1" dirty="0">
                <a:cs typeface="Times New Roman" pitchFamily="18" charset="0"/>
              </a:rPr>
              <a:t>A</a:t>
            </a:r>
            <a:r>
              <a:rPr lang="ru-RU" dirty="0">
                <a:cs typeface="Times New Roman" pitchFamily="18" charset="0"/>
              </a:rPr>
              <a:t>,</a:t>
            </a:r>
            <a:r>
              <a:rPr lang="ru-RU" i="1" dirty="0">
                <a:cs typeface="Times New Roman" pitchFamily="18" charset="0"/>
              </a:rPr>
              <a:t> </a:t>
            </a:r>
            <a:r>
              <a:rPr lang="en-US" i="1" dirty="0">
                <a:cs typeface="Times New Roman" pitchFamily="18" charset="0"/>
              </a:rPr>
              <a:t>B</a:t>
            </a:r>
            <a:r>
              <a:rPr lang="ru-RU" dirty="0">
                <a:cs typeface="Times New Roman" pitchFamily="18" charset="0"/>
              </a:rPr>
              <a:t>,</a:t>
            </a:r>
            <a:r>
              <a:rPr lang="ru-RU" i="1" dirty="0">
                <a:cs typeface="Times New Roman" pitchFamily="18" charset="0"/>
              </a:rPr>
              <a:t> </a:t>
            </a:r>
            <a:r>
              <a:rPr lang="en-US" i="1" dirty="0">
                <a:cs typeface="Times New Roman" pitchFamily="18" charset="0"/>
              </a:rPr>
              <a:t>C</a:t>
            </a:r>
            <a:r>
              <a:rPr lang="ru-RU" dirty="0">
                <a:cs typeface="Times New Roman" pitchFamily="18" charset="0"/>
              </a:rPr>
              <a:t>,</a:t>
            </a:r>
            <a:r>
              <a:rPr lang="ru-RU" i="1" dirty="0">
                <a:cs typeface="Times New Roman" pitchFamily="18" charset="0"/>
              </a:rPr>
              <a:t> </a:t>
            </a:r>
            <a:r>
              <a:rPr lang="en-US" i="1" dirty="0">
                <a:cs typeface="Times New Roman" pitchFamily="18" charset="0"/>
              </a:rPr>
              <a:t>D</a:t>
            </a:r>
            <a:r>
              <a:rPr lang="ru-RU" dirty="0">
                <a:cs typeface="Times New Roman" pitchFamily="18" charset="0"/>
              </a:rPr>
              <a:t> принадлежат одной прямой. Точки </a:t>
            </a:r>
            <a:r>
              <a:rPr lang="en-US" i="1" dirty="0">
                <a:cs typeface="Times New Roman" pitchFamily="18" charset="0"/>
              </a:rPr>
              <a:t>E</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E</a:t>
            </a:r>
            <a:r>
              <a:rPr lang="ru-RU" baseline="-30000" dirty="0">
                <a:cs typeface="Times New Roman" pitchFamily="18" charset="0"/>
              </a:rPr>
              <a:t>2</a:t>
            </a:r>
            <a:r>
              <a:rPr lang="ru-RU" dirty="0">
                <a:cs typeface="Times New Roman" pitchFamily="18" charset="0"/>
              </a:rPr>
              <a:t> лежат по разные стороны от этой прямой. Докажите, что если треугольники </a:t>
            </a:r>
            <a:r>
              <a:rPr lang="en-US" i="1" dirty="0">
                <a:cs typeface="Times New Roman" pitchFamily="18" charset="0"/>
              </a:rPr>
              <a:t>ABE</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ABE</a:t>
            </a:r>
            <a:r>
              <a:rPr lang="ru-RU" baseline="-30000" dirty="0">
                <a:cs typeface="Times New Roman" pitchFamily="18" charset="0"/>
              </a:rPr>
              <a:t>2</a:t>
            </a:r>
            <a:r>
              <a:rPr lang="ru-RU" dirty="0">
                <a:cs typeface="Times New Roman" pitchFamily="18" charset="0"/>
              </a:rPr>
              <a:t> равны, то треугольники </a:t>
            </a:r>
            <a:r>
              <a:rPr lang="en-US" i="1" dirty="0">
                <a:cs typeface="Times New Roman" pitchFamily="18" charset="0"/>
              </a:rPr>
              <a:t>CDE</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CDE</a:t>
            </a:r>
            <a:r>
              <a:rPr lang="ru-RU" baseline="-30000" dirty="0">
                <a:cs typeface="Times New Roman" pitchFamily="18" charset="0"/>
              </a:rPr>
              <a:t>2</a:t>
            </a:r>
            <a:r>
              <a:rPr lang="ru-RU" dirty="0">
                <a:cs typeface="Times New Roman" pitchFamily="18" charset="0"/>
              </a:rPr>
              <a:t> тоже равны. </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40968"/>
            <a:ext cx="2971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148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248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smtClean="0">
                <a:cs typeface="Times New Roman" pitchFamily="18" charset="0"/>
              </a:rPr>
              <a:t>	Докажите, что медианы, проведённые к боковым сторонам равнобедренного треугольника, равны.</a:t>
            </a:r>
            <a:endParaRPr lang="ru-RU"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948898"/>
            <a:ext cx="23145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26"/>
          <p:cNvSpPr txBox="1">
            <a:spLocks noChangeArrowheads="1"/>
          </p:cNvSpPr>
          <p:nvPr/>
        </p:nvSpPr>
        <p:spPr bwMode="auto">
          <a:xfrm>
            <a:off x="0" y="3431257"/>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Докажите, что если</a:t>
            </a:r>
            <a:r>
              <a:rPr lang="ru-RU" dirty="0">
                <a:cs typeface="Times New Roman" pitchFamily="18" charset="0"/>
              </a:rPr>
              <a:t> </a:t>
            </a:r>
            <a:r>
              <a:rPr lang="ru-RU" dirty="0"/>
              <a:t>медиана треугольника является его высотой, то треугольник равнобедренный.</a:t>
            </a:r>
            <a:endParaRPr lang="ru-RU" dirty="0">
              <a:cs typeface="Times New Roman" pitchFamily="18" charset="0"/>
            </a:endParaRPr>
          </a:p>
        </p:txBody>
      </p:sp>
      <p:pic>
        <p:nvPicPr>
          <p:cNvPr id="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526374"/>
            <a:ext cx="2314575" cy="233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751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0" y="0"/>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На </a:t>
            </a:r>
            <a:r>
              <a:rPr lang="ru-RU" dirty="0">
                <a:cs typeface="Times New Roman" pitchFamily="18" charset="0"/>
              </a:rPr>
              <a:t>сторонах правильного треугольника </a:t>
            </a:r>
            <a:r>
              <a:rPr lang="ru-RU" i="1" dirty="0">
                <a:cs typeface="Times New Roman" pitchFamily="18" charset="0"/>
              </a:rPr>
              <a:t>АВС</a:t>
            </a:r>
            <a:r>
              <a:rPr lang="ru-RU" dirty="0">
                <a:cs typeface="Times New Roman" pitchFamily="18" charset="0"/>
              </a:rPr>
              <a:t> отложены равные отрезки </a:t>
            </a:r>
            <a:r>
              <a:rPr lang="en-US" i="1" dirty="0">
                <a:cs typeface="Times New Roman" pitchFamily="18" charset="0"/>
              </a:rPr>
              <a:t>AD</a:t>
            </a:r>
            <a:r>
              <a:rPr lang="ru-RU" dirty="0">
                <a:cs typeface="Times New Roman" pitchFamily="18" charset="0"/>
              </a:rPr>
              <a:t>,</a:t>
            </a:r>
            <a:r>
              <a:rPr lang="ru-RU" i="1" dirty="0">
                <a:cs typeface="Times New Roman" pitchFamily="18" charset="0"/>
              </a:rPr>
              <a:t> </a:t>
            </a:r>
            <a:r>
              <a:rPr lang="en-US" i="1" dirty="0">
                <a:cs typeface="Times New Roman" pitchFamily="18" charset="0"/>
              </a:rPr>
              <a:t>BE</a:t>
            </a:r>
            <a:r>
              <a:rPr lang="ru-RU" dirty="0">
                <a:cs typeface="Times New Roman" pitchFamily="18" charset="0"/>
              </a:rPr>
              <a:t> и </a:t>
            </a:r>
            <a:r>
              <a:rPr lang="en-US" i="1" dirty="0">
                <a:cs typeface="Times New Roman" pitchFamily="18" charset="0"/>
              </a:rPr>
              <a:t>CF</a:t>
            </a:r>
            <a:r>
              <a:rPr lang="ru-RU" dirty="0">
                <a:cs typeface="Times New Roman" pitchFamily="18" charset="0"/>
              </a:rPr>
              <a:t>. Точки </a:t>
            </a:r>
            <a:r>
              <a:rPr lang="en-US" i="1" dirty="0">
                <a:cs typeface="Times New Roman" pitchFamily="18" charset="0"/>
              </a:rPr>
              <a:t>D</a:t>
            </a:r>
            <a:r>
              <a:rPr lang="ru-RU" dirty="0">
                <a:cs typeface="Times New Roman" pitchFamily="18" charset="0"/>
              </a:rPr>
              <a:t>,</a:t>
            </a:r>
            <a:r>
              <a:rPr lang="ru-RU" i="1" dirty="0">
                <a:cs typeface="Times New Roman" pitchFamily="18" charset="0"/>
              </a:rPr>
              <a:t> </a:t>
            </a:r>
            <a:r>
              <a:rPr lang="en-US" i="1" dirty="0">
                <a:cs typeface="Times New Roman" pitchFamily="18" charset="0"/>
              </a:rPr>
              <a:t>E</a:t>
            </a:r>
            <a:r>
              <a:rPr lang="ru-RU" dirty="0">
                <a:cs typeface="Times New Roman" pitchFamily="18" charset="0"/>
              </a:rPr>
              <a:t> и </a:t>
            </a:r>
            <a:r>
              <a:rPr lang="en-US" i="1" dirty="0">
                <a:cs typeface="Times New Roman" pitchFamily="18" charset="0"/>
              </a:rPr>
              <a:t>F</a:t>
            </a:r>
            <a:r>
              <a:rPr lang="ru-RU" dirty="0">
                <a:cs typeface="Times New Roman" pitchFamily="18" charset="0"/>
              </a:rPr>
              <a:t> соединены отрезками. Докажите, что треугольник </a:t>
            </a:r>
            <a:r>
              <a:rPr lang="en-US" i="1" dirty="0">
                <a:cs typeface="Times New Roman" pitchFamily="18" charset="0"/>
              </a:rPr>
              <a:t>DEF</a:t>
            </a:r>
            <a:r>
              <a:rPr lang="ru-RU" dirty="0">
                <a:cs typeface="Times New Roman" pitchFamily="18" charset="0"/>
              </a:rPr>
              <a:t> </a:t>
            </a:r>
            <a:r>
              <a:rPr lang="ru-RU" dirty="0"/>
              <a:t>правильный</a:t>
            </a:r>
            <a:r>
              <a:rPr lang="ru-RU" dirty="0">
                <a:cs typeface="Times New Roman" pitchFamily="18" charset="0"/>
              </a:rPr>
              <a:t>.</a:t>
            </a: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668" y="1200329"/>
            <a:ext cx="2376264" cy="2155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026"/>
          <p:cNvSpPr txBox="1">
            <a:spLocks noChangeArrowheads="1"/>
          </p:cNvSpPr>
          <p:nvPr/>
        </p:nvSpPr>
        <p:spPr bwMode="auto">
          <a:xfrm>
            <a:off x="108695" y="3346388"/>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На продолжении каждой стороны правильного треугольника </a:t>
            </a:r>
            <a:r>
              <a:rPr lang="en-US" i="1" dirty="0"/>
              <a:t>ABC</a:t>
            </a:r>
            <a:r>
              <a:rPr lang="ru-RU" dirty="0"/>
              <a:t> последовательно отложены равные отрезки </a:t>
            </a:r>
            <a:r>
              <a:rPr lang="en-US" i="1" dirty="0"/>
              <a:t>BD</a:t>
            </a:r>
            <a:r>
              <a:rPr lang="ru-RU" dirty="0"/>
              <a:t>, </a:t>
            </a:r>
            <a:r>
              <a:rPr lang="en-US" i="1" dirty="0"/>
              <a:t>CE</a:t>
            </a:r>
            <a:r>
              <a:rPr lang="ru-RU" dirty="0"/>
              <a:t>, </a:t>
            </a:r>
            <a:r>
              <a:rPr lang="en-US" i="1" dirty="0"/>
              <a:t>AF</a:t>
            </a:r>
            <a:r>
              <a:rPr lang="ru-RU" dirty="0"/>
              <a:t>. Докажите, что треугольник </a:t>
            </a:r>
            <a:r>
              <a:rPr lang="en-US" i="1" dirty="0"/>
              <a:t>DEF</a:t>
            </a:r>
            <a:r>
              <a:rPr lang="ru-RU" dirty="0"/>
              <a:t> тоже правильный.</a:t>
            </a:r>
            <a:endParaRPr lang="ru-RU" dirty="0">
              <a:cs typeface="Times New Roman"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687156"/>
            <a:ext cx="2340943" cy="217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884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686361"/>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Отрезки </a:t>
            </a:r>
            <a:r>
              <a:rPr lang="ru-RU" i="1" dirty="0"/>
              <a:t>АВ</a:t>
            </a:r>
            <a:r>
              <a:rPr lang="ru-RU" dirty="0"/>
              <a:t> и </a:t>
            </a:r>
            <a:r>
              <a:rPr lang="ru-RU" i="1" dirty="0"/>
              <a:t>CD</a:t>
            </a:r>
            <a:r>
              <a:rPr lang="ru-RU" dirty="0"/>
              <a:t> пересекаются в точке </a:t>
            </a:r>
            <a:r>
              <a:rPr lang="ru-RU" i="1" dirty="0"/>
              <a:t>О</a:t>
            </a:r>
            <a:r>
              <a:rPr lang="ru-RU" dirty="0"/>
              <a:t>,  </a:t>
            </a:r>
            <a:r>
              <a:rPr lang="ru-RU" i="1" dirty="0"/>
              <a:t>ОВ = ОС</a:t>
            </a:r>
            <a:r>
              <a:rPr lang="ru-RU" dirty="0"/>
              <a:t> и </a:t>
            </a:r>
            <a:r>
              <a:rPr lang="ru-RU" i="1" dirty="0"/>
              <a:t>B = C</a:t>
            </a:r>
            <a:r>
              <a:rPr lang="ru-RU" dirty="0"/>
              <a:t>. Докажите, что </a:t>
            </a:r>
            <a:r>
              <a:rPr lang="ru-RU" i="1" dirty="0"/>
              <a:t>АО =</a:t>
            </a:r>
            <a:r>
              <a:rPr lang="ru-RU" dirty="0"/>
              <a:t> </a:t>
            </a:r>
            <a:r>
              <a:rPr lang="ru-RU" i="1" dirty="0"/>
              <a:t>DO</a:t>
            </a:r>
            <a:r>
              <a:rPr lang="ru-RU" dirty="0"/>
              <a:t>.</a:t>
            </a:r>
            <a:r>
              <a:rPr lang="ru-RU" dirty="0" smtClean="0">
                <a:cs typeface="Times New Roman" pitchFamily="18" charset="0"/>
              </a:rPr>
              <a:t> </a:t>
            </a:r>
            <a:endParaRPr lang="ru-RU" dirty="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701" y="1562542"/>
            <a:ext cx="3127254" cy="212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59632" y="188640"/>
            <a:ext cx="7200800" cy="523220"/>
          </a:xfrm>
          <a:prstGeom prst="rect">
            <a:avLst/>
          </a:prstGeom>
          <a:noFill/>
        </p:spPr>
        <p:txBody>
          <a:bodyPr wrap="square" rtlCol="0">
            <a:spAutoFit/>
          </a:bodyPr>
          <a:lstStyle/>
          <a:p>
            <a:pPr algn="ctr"/>
            <a:r>
              <a:rPr lang="ru-RU" sz="2800" dirty="0" smtClean="0">
                <a:solidFill>
                  <a:srgbClr val="FF0000"/>
                </a:solidFill>
              </a:rPr>
              <a:t>Второй признак равенства треугольников</a:t>
            </a:r>
            <a:endParaRPr lang="ru-RU" sz="2800" dirty="0">
              <a:solidFill>
                <a:srgbClr val="FF0000"/>
              </a:solidFill>
            </a:endParaRPr>
          </a:p>
        </p:txBody>
      </p:sp>
      <p:sp>
        <p:nvSpPr>
          <p:cNvPr id="5" name="Text Box 2"/>
          <p:cNvSpPr txBox="1">
            <a:spLocks noChangeArrowheads="1"/>
          </p:cNvSpPr>
          <p:nvPr/>
        </p:nvSpPr>
        <p:spPr bwMode="auto">
          <a:xfrm>
            <a:off x="304800" y="3846512"/>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На </a:t>
            </a:r>
            <a:r>
              <a:rPr lang="ru-RU" dirty="0">
                <a:cs typeface="Times New Roman" pitchFamily="18" charset="0"/>
              </a:rPr>
              <a:t>рисунке </a:t>
            </a:r>
            <a:r>
              <a:rPr lang="en-US" i="1" dirty="0">
                <a:cs typeface="Times New Roman" pitchFamily="18" charset="0"/>
              </a:rPr>
              <a:t>BC</a:t>
            </a:r>
            <a:r>
              <a:rPr lang="ru-RU" i="1" dirty="0">
                <a:cs typeface="Times New Roman" pitchFamily="18" charset="0"/>
              </a:rPr>
              <a:t> = </a:t>
            </a:r>
            <a:r>
              <a:rPr lang="en-US" i="1" dirty="0">
                <a:cs typeface="Times New Roman" pitchFamily="18" charset="0"/>
              </a:rPr>
              <a:t>CD</a:t>
            </a:r>
            <a:r>
              <a:rPr lang="ru-RU" dirty="0">
                <a:cs typeface="Times New Roman" pitchFamily="18" charset="0"/>
              </a:rPr>
              <a:t>, </a:t>
            </a:r>
            <a:r>
              <a:rPr lang="ru-RU" dirty="0"/>
              <a:t>угол </a:t>
            </a:r>
            <a:r>
              <a:rPr lang="en-US" i="1" dirty="0">
                <a:cs typeface="Times New Roman" pitchFamily="18" charset="0"/>
              </a:rPr>
              <a:t>B</a:t>
            </a:r>
            <a:r>
              <a:rPr lang="ru-RU" dirty="0">
                <a:cs typeface="Times New Roman" pitchFamily="18" charset="0"/>
              </a:rPr>
              <a:t> </a:t>
            </a:r>
            <a:r>
              <a:rPr lang="ru-RU" dirty="0"/>
              <a:t>равен углу</a:t>
            </a:r>
            <a:r>
              <a:rPr lang="ru-RU" dirty="0">
                <a:cs typeface="Times New Roman" pitchFamily="18" charset="0"/>
              </a:rPr>
              <a:t> </a:t>
            </a:r>
            <a:r>
              <a:rPr lang="en-US" i="1" dirty="0">
                <a:cs typeface="Times New Roman" pitchFamily="18" charset="0"/>
              </a:rPr>
              <a:t>D</a:t>
            </a:r>
            <a:r>
              <a:rPr lang="ru-RU" dirty="0">
                <a:cs typeface="Times New Roman" pitchFamily="18" charset="0"/>
              </a:rPr>
              <a:t>. Докажите, что </a:t>
            </a:r>
            <a:r>
              <a:rPr lang="en-US" i="1" dirty="0">
                <a:cs typeface="Times New Roman" pitchFamily="18" charset="0"/>
              </a:rPr>
              <a:t>AC</a:t>
            </a:r>
            <a:r>
              <a:rPr lang="ru-RU" i="1" dirty="0">
                <a:cs typeface="Times New Roman" pitchFamily="18" charset="0"/>
              </a:rPr>
              <a:t> = </a:t>
            </a:r>
            <a:r>
              <a:rPr lang="en-US" i="1" dirty="0">
                <a:cs typeface="Times New Roman" pitchFamily="18" charset="0"/>
              </a:rPr>
              <a:t>CE</a:t>
            </a:r>
            <a:r>
              <a:rPr lang="ru-RU" dirty="0">
                <a:cs typeface="Times New Roman" pitchFamily="18" charset="0"/>
              </a:rPr>
              <a:t>. </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365104"/>
            <a:ext cx="25908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82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54107"/>
          </a:xfrm>
          <a:prstGeom prst="rect">
            <a:avLst/>
          </a:prstGeom>
          <a:noFill/>
        </p:spPr>
        <p:txBody>
          <a:bodyPr wrap="square" rtlCol="0">
            <a:spAutoFit/>
          </a:bodyPr>
          <a:lstStyle/>
          <a:p>
            <a:pPr algn="ctr"/>
            <a:r>
              <a:rPr lang="ru-RU" sz="2800" dirty="0" smtClean="0">
                <a:solidFill>
                  <a:srgbClr val="FF0000"/>
                </a:solidFill>
              </a:rPr>
              <a:t>Уроки геометрии с </a:t>
            </a:r>
            <a:r>
              <a:rPr lang="en-US" sz="2800" dirty="0" smtClean="0">
                <a:solidFill>
                  <a:srgbClr val="FF0000"/>
                </a:solidFill>
              </a:rPr>
              <a:t>Power Point </a:t>
            </a:r>
            <a:endParaRPr lang="ru-RU" sz="2800" dirty="0" smtClean="0">
              <a:solidFill>
                <a:srgbClr val="FF0000"/>
              </a:solidFill>
            </a:endParaRPr>
          </a:p>
          <a:p>
            <a:pPr algn="ctr"/>
            <a:r>
              <a:rPr lang="en-US" sz="2800" dirty="0" smtClean="0">
                <a:solidFill>
                  <a:srgbClr val="FF0000"/>
                </a:solidFill>
              </a:rPr>
              <a:t>7 </a:t>
            </a:r>
            <a:r>
              <a:rPr lang="ru-RU" sz="2800" dirty="0" smtClean="0">
                <a:solidFill>
                  <a:srgbClr val="FF0000"/>
                </a:solidFill>
              </a:rPr>
              <a:t>класс</a:t>
            </a:r>
            <a:r>
              <a:rPr lang="ru-RU" sz="2800" dirty="0">
                <a:solidFill>
                  <a:srgbClr val="FF0000"/>
                </a:solidFill>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8" y="808409"/>
            <a:ext cx="4570441" cy="605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794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p:cNvSpPr txBox="1">
            <a:spLocks noChangeArrowheads="1"/>
          </p:cNvSpPr>
          <p:nvPr/>
        </p:nvSpPr>
        <p:spPr bwMode="auto">
          <a:xfrm>
            <a:off x="0" y="40481"/>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smtClean="0">
                <a:cs typeface="Times New Roman" pitchFamily="18" charset="0"/>
              </a:rPr>
              <a:t>	На </a:t>
            </a:r>
            <a:r>
              <a:rPr lang="ru-RU" sz="2800" dirty="0">
                <a:cs typeface="Times New Roman" pitchFamily="18" charset="0"/>
              </a:rPr>
              <a:t>рисунке</a:t>
            </a:r>
            <a:r>
              <a:rPr lang="ru-RU" sz="2800" dirty="0"/>
              <a:t> угол </a:t>
            </a:r>
            <a:r>
              <a:rPr lang="en-US" sz="2800" i="1" dirty="0">
                <a:cs typeface="Times New Roman" pitchFamily="18" charset="0"/>
              </a:rPr>
              <a:t>DBC</a:t>
            </a:r>
            <a:r>
              <a:rPr lang="ru-RU" sz="2800" i="1" dirty="0">
                <a:cs typeface="Times New Roman" pitchFamily="18" charset="0"/>
              </a:rPr>
              <a:t> </a:t>
            </a:r>
            <a:r>
              <a:rPr lang="ru-RU" sz="2800" dirty="0"/>
              <a:t>равен углу </a:t>
            </a:r>
            <a:r>
              <a:rPr lang="en-US" sz="2800" i="1" dirty="0">
                <a:cs typeface="Times New Roman" pitchFamily="18" charset="0"/>
              </a:rPr>
              <a:t>DAC</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BO</a:t>
            </a:r>
            <a:r>
              <a:rPr lang="ru-RU" sz="2800" i="1" dirty="0">
                <a:cs typeface="Times New Roman" pitchFamily="18" charset="0"/>
              </a:rPr>
              <a:t> = </a:t>
            </a:r>
            <a:r>
              <a:rPr lang="en-US" sz="2800" i="1" dirty="0">
                <a:cs typeface="Times New Roman" pitchFamily="18" charset="0"/>
              </a:rPr>
              <a:t>AO</a:t>
            </a:r>
            <a:r>
              <a:rPr lang="ru-RU" sz="2800" dirty="0">
                <a:cs typeface="Times New Roman" pitchFamily="18" charset="0"/>
              </a:rPr>
              <a:t>. Докажите, что </a:t>
            </a:r>
            <a:r>
              <a:rPr lang="ru-RU" sz="2800" dirty="0"/>
              <a:t>угол </a:t>
            </a:r>
            <a:r>
              <a:rPr lang="en-US" sz="2800" i="1" dirty="0">
                <a:cs typeface="Times New Roman" pitchFamily="18" charset="0"/>
              </a:rPr>
              <a:t>C</a:t>
            </a:r>
            <a:r>
              <a:rPr lang="ru-RU" sz="2800" dirty="0">
                <a:cs typeface="Times New Roman" pitchFamily="18" charset="0"/>
              </a:rPr>
              <a:t> </a:t>
            </a:r>
            <a:r>
              <a:rPr lang="ru-RU" sz="2800" dirty="0"/>
              <a:t>равен углу </a:t>
            </a:r>
            <a:r>
              <a:rPr lang="en-US" sz="2800" i="1" dirty="0">
                <a:cs typeface="Times New Roman" pitchFamily="18" charset="0"/>
              </a:rPr>
              <a:t>D</a:t>
            </a:r>
            <a:r>
              <a:rPr lang="ru-RU" sz="2800" dirty="0">
                <a:cs typeface="Times New Roman" pitchFamily="18" charset="0"/>
              </a:rPr>
              <a:t> и </a:t>
            </a:r>
            <a:r>
              <a:rPr lang="en-US" sz="2800" i="1" dirty="0">
                <a:cs typeface="Times New Roman" pitchFamily="18" charset="0"/>
              </a:rPr>
              <a:t>AC</a:t>
            </a:r>
            <a:r>
              <a:rPr lang="ru-RU" sz="2800" i="1" dirty="0">
                <a:cs typeface="Times New Roman" pitchFamily="18" charset="0"/>
              </a:rPr>
              <a:t> = </a:t>
            </a:r>
            <a:r>
              <a:rPr lang="en-US" sz="2800" i="1" dirty="0">
                <a:cs typeface="Times New Roman" pitchFamily="18" charset="0"/>
              </a:rPr>
              <a:t>BD</a:t>
            </a:r>
            <a:r>
              <a:rPr lang="ru-RU" sz="2800" dirty="0">
                <a:cs typeface="Times New Roman" pitchFamily="18" charset="0"/>
              </a:rPr>
              <a:t>.</a:t>
            </a:r>
          </a:p>
        </p:txBody>
      </p:sp>
      <p:pic>
        <p:nvPicPr>
          <p:cNvPr id="942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1107281"/>
            <a:ext cx="2976736" cy="188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6511" y="3212976"/>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На рисунке дана фигура, у которой </a:t>
            </a:r>
            <a:r>
              <a:rPr lang="ru-RU" i="1" dirty="0"/>
              <a:t>AD = CF</a:t>
            </a:r>
            <a:r>
              <a:rPr lang="ru-RU" dirty="0"/>
              <a:t>,</a:t>
            </a:r>
            <a:r>
              <a:rPr lang="ru-RU" i="1" dirty="0"/>
              <a:t> ВAC = EDF</a:t>
            </a:r>
            <a:r>
              <a:rPr lang="ru-RU" dirty="0"/>
              <a:t>, 1</a:t>
            </a:r>
            <a:r>
              <a:rPr lang="ru-RU" i="1" dirty="0"/>
              <a:t> = </a:t>
            </a:r>
            <a:r>
              <a:rPr lang="ru-RU" dirty="0"/>
              <a:t>2</a:t>
            </a:r>
            <a:r>
              <a:rPr lang="ru-RU" i="1" dirty="0"/>
              <a:t>.</a:t>
            </a:r>
            <a:r>
              <a:rPr lang="ru-RU" dirty="0"/>
              <a:t> Докажите, что </a:t>
            </a:r>
            <a:r>
              <a:rPr lang="ru-RU" i="1" dirty="0"/>
              <a:t>АВ =</a:t>
            </a:r>
            <a:r>
              <a:rPr lang="ru-RU" dirty="0"/>
              <a:t> </a:t>
            </a:r>
            <a:r>
              <a:rPr lang="ru-RU" i="1" dirty="0"/>
              <a:t>DE</a:t>
            </a:r>
            <a:r>
              <a:rPr lang="ru-RU" dirty="0"/>
              <a:t>.</a:t>
            </a:r>
            <a:r>
              <a:rPr lang="ru-RU" dirty="0" smtClean="0">
                <a:cs typeface="Times New Roman" pitchFamily="18" charset="0"/>
              </a:rPr>
              <a:t> </a:t>
            </a:r>
            <a:endParaRPr lang="ru-RU" dirty="0">
              <a:cs typeface="Times New Roman" pitchFamily="18"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216680"/>
            <a:ext cx="2948063"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085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0" y="238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smtClean="0">
                <a:cs typeface="Times New Roman" pitchFamily="18" charset="0"/>
              </a:rPr>
              <a:t>	Треугольники </a:t>
            </a:r>
            <a:r>
              <a:rPr lang="ru-RU" i="1" dirty="0">
                <a:cs typeface="Times New Roman" pitchFamily="18" charset="0"/>
              </a:rPr>
              <a:t>АВС</a:t>
            </a:r>
            <a:r>
              <a:rPr lang="ru-RU" dirty="0">
                <a:cs typeface="Times New Roman" pitchFamily="18" charset="0"/>
              </a:rPr>
              <a:t> и </a:t>
            </a:r>
            <a:r>
              <a:rPr lang="ru-RU" i="1" dirty="0">
                <a:cs typeface="Times New Roman" pitchFamily="18" charset="0"/>
              </a:rPr>
              <a:t>А</a:t>
            </a:r>
            <a:r>
              <a:rPr lang="ru-RU" baseline="-30000" dirty="0">
                <a:cs typeface="Times New Roman" pitchFamily="18" charset="0"/>
              </a:rPr>
              <a:t>1</a:t>
            </a:r>
            <a:r>
              <a:rPr lang="ru-RU" i="1" dirty="0">
                <a:cs typeface="Times New Roman" pitchFamily="18" charset="0"/>
              </a:rPr>
              <a:t>В</a:t>
            </a:r>
            <a:r>
              <a:rPr lang="ru-RU" baseline="-30000" dirty="0">
                <a:cs typeface="Times New Roman" pitchFamily="18" charset="0"/>
              </a:rPr>
              <a:t>1</a:t>
            </a:r>
            <a:r>
              <a:rPr lang="ru-RU" i="1" dirty="0">
                <a:cs typeface="Times New Roman" pitchFamily="18" charset="0"/>
              </a:rPr>
              <a:t>С</a:t>
            </a:r>
            <a:r>
              <a:rPr lang="ru-RU" baseline="-30000" dirty="0">
                <a:cs typeface="Times New Roman" pitchFamily="18" charset="0"/>
              </a:rPr>
              <a:t>1</a:t>
            </a:r>
            <a:r>
              <a:rPr lang="ru-RU" dirty="0">
                <a:cs typeface="Times New Roman" pitchFamily="18" charset="0"/>
              </a:rPr>
              <a:t> равны. Отрезки </a:t>
            </a:r>
            <a:r>
              <a:rPr lang="en-US" i="1" dirty="0">
                <a:cs typeface="Times New Roman" pitchFamily="18" charset="0"/>
              </a:rPr>
              <a:t>CD</a:t>
            </a:r>
            <a:r>
              <a:rPr lang="ru-RU" dirty="0">
                <a:cs typeface="Times New Roman" pitchFamily="18" charset="0"/>
              </a:rPr>
              <a:t> и </a:t>
            </a:r>
            <a:r>
              <a:rPr lang="en-US" i="1" dirty="0">
                <a:cs typeface="Times New Roman" pitchFamily="18" charset="0"/>
              </a:rPr>
              <a:t>C</a:t>
            </a:r>
            <a:r>
              <a:rPr lang="ru-RU" baseline="-30000" dirty="0">
                <a:cs typeface="Times New Roman" pitchFamily="18" charset="0"/>
              </a:rPr>
              <a:t>1</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 образуют со сторонами соответственно </a:t>
            </a:r>
            <a:r>
              <a:rPr lang="ru-RU" i="1" dirty="0">
                <a:cs typeface="Times New Roman" pitchFamily="18" charset="0"/>
              </a:rPr>
              <a:t>СВ</a:t>
            </a:r>
            <a:r>
              <a:rPr lang="ru-RU" dirty="0">
                <a:cs typeface="Times New Roman" pitchFamily="18" charset="0"/>
              </a:rPr>
              <a:t> и </a:t>
            </a:r>
            <a:r>
              <a:rPr lang="ru-RU" i="1" dirty="0">
                <a:cs typeface="Times New Roman" pitchFamily="18" charset="0"/>
              </a:rPr>
              <a:t>С</a:t>
            </a:r>
            <a:r>
              <a:rPr lang="ru-RU" baseline="-30000" dirty="0">
                <a:cs typeface="Times New Roman" pitchFamily="18" charset="0"/>
              </a:rPr>
              <a:t>1</a:t>
            </a:r>
            <a:r>
              <a:rPr lang="ru-RU" i="1" dirty="0">
                <a:cs typeface="Times New Roman" pitchFamily="18" charset="0"/>
              </a:rPr>
              <a:t>В</a:t>
            </a:r>
            <a:r>
              <a:rPr lang="ru-RU" baseline="-30000" dirty="0">
                <a:cs typeface="Times New Roman" pitchFamily="18" charset="0"/>
              </a:rPr>
              <a:t>1</a:t>
            </a:r>
            <a:r>
              <a:rPr lang="ru-RU" dirty="0">
                <a:cs typeface="Times New Roman" pitchFamily="18" charset="0"/>
              </a:rPr>
              <a:t> равные углы. Докажите, что </a:t>
            </a:r>
            <a:r>
              <a:rPr lang="en-US" i="1" dirty="0">
                <a:cs typeface="Times New Roman" pitchFamily="18" charset="0"/>
              </a:rPr>
              <a:t>AD</a:t>
            </a:r>
            <a:r>
              <a:rPr lang="ru-RU" i="1" dirty="0">
                <a:cs typeface="Times New Roman" pitchFamily="18" charset="0"/>
              </a:rPr>
              <a:t> =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a:t>
            </a:r>
          </a:p>
        </p:txBody>
      </p:sp>
      <p:pic>
        <p:nvPicPr>
          <p:cNvPr id="6759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1" y="1202710"/>
            <a:ext cx="5140548" cy="2022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a:spLocks noChangeArrowheads="1"/>
          </p:cNvSpPr>
          <p:nvPr/>
        </p:nvSpPr>
        <p:spPr bwMode="auto">
          <a:xfrm>
            <a:off x="0" y="3189287"/>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Докажите, что если</a:t>
            </a:r>
            <a:r>
              <a:rPr lang="ru-RU" dirty="0">
                <a:cs typeface="Times New Roman" pitchFamily="18" charset="0"/>
              </a:rPr>
              <a:t> треугольниках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a:t>
            </a:r>
            <a:r>
              <a:rPr lang="ru-RU" dirty="0"/>
              <a:t>угол </a:t>
            </a:r>
            <a:r>
              <a:rPr lang="en-US" i="1" dirty="0">
                <a:cs typeface="Times New Roman" pitchFamily="18" charset="0"/>
              </a:rPr>
              <a:t>A</a:t>
            </a:r>
            <a:r>
              <a:rPr lang="ru-RU" i="1" dirty="0">
                <a:cs typeface="Times New Roman" pitchFamily="18" charset="0"/>
              </a:rPr>
              <a:t> </a:t>
            </a:r>
            <a:r>
              <a:rPr lang="ru-RU" dirty="0"/>
              <a:t>равен углу</a:t>
            </a:r>
            <a:r>
              <a:rPr lang="ru-RU" i="1" dirty="0">
                <a:cs typeface="Times New Roman" pitchFamily="18" charset="0"/>
              </a:rPr>
              <a:t> </a:t>
            </a:r>
            <a:r>
              <a:rPr lang="en-US" i="1" dirty="0">
                <a:cs typeface="Times New Roman" pitchFamily="18" charset="0"/>
              </a:rPr>
              <a:t>A</a:t>
            </a:r>
            <a:r>
              <a:rPr lang="ru-RU" baseline="-30000" dirty="0">
                <a:cs typeface="Times New Roman" pitchFamily="18" charset="0"/>
              </a:rPr>
              <a:t>1</a:t>
            </a:r>
            <a:r>
              <a:rPr lang="ru-RU" dirty="0">
                <a:cs typeface="Times New Roman" pitchFamily="18" charset="0"/>
              </a:rPr>
              <a:t>, </a:t>
            </a:r>
            <a:r>
              <a:rPr lang="en-US" i="1" dirty="0">
                <a:cs typeface="Times New Roman" pitchFamily="18" charset="0"/>
              </a:rPr>
              <a:t>AB</a:t>
            </a:r>
            <a:r>
              <a:rPr lang="ru-RU" i="1" dirty="0">
                <a:cs typeface="Times New Roman" pitchFamily="18" charset="0"/>
              </a:rPr>
              <a:t> =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ru-RU" dirty="0">
                <a:cs typeface="Times New Roman" pitchFamily="18" charset="0"/>
              </a:rPr>
              <a:t>, биссектриса </a:t>
            </a:r>
            <a:r>
              <a:rPr lang="en-US" i="1" dirty="0">
                <a:cs typeface="Times New Roman" pitchFamily="18" charset="0"/>
              </a:rPr>
              <a:t>AD </a:t>
            </a:r>
            <a:r>
              <a:rPr lang="ru-RU" dirty="0">
                <a:cs typeface="Times New Roman" pitchFamily="18" charset="0"/>
              </a:rPr>
              <a:t>равна биссектрисе </a:t>
            </a:r>
            <a:r>
              <a:rPr lang="ru-RU" i="1" dirty="0">
                <a:cs typeface="Times New Roman" pitchFamily="18" charset="0"/>
              </a:rPr>
              <a:t>A</a:t>
            </a:r>
            <a:r>
              <a:rPr lang="ru-RU" baseline="-30000" dirty="0">
                <a:cs typeface="Times New Roman" pitchFamily="18" charset="0"/>
              </a:rPr>
              <a:t>1</a:t>
            </a:r>
            <a:r>
              <a:rPr lang="ru-RU" i="1" dirty="0">
                <a:cs typeface="Times New Roman" pitchFamily="18" charset="0"/>
              </a:rPr>
              <a:t>D</a:t>
            </a:r>
            <a:r>
              <a:rPr lang="ru-RU" baseline="-30000" dirty="0">
                <a:cs typeface="Times New Roman" pitchFamily="18" charset="0"/>
              </a:rPr>
              <a:t>1</a:t>
            </a:r>
            <a:r>
              <a:rPr lang="ru-RU" dirty="0"/>
              <a:t>, то</a:t>
            </a:r>
            <a:r>
              <a:rPr lang="ru-RU" dirty="0">
                <a:cs typeface="Times New Roman" pitchFamily="18" charset="0"/>
              </a:rPr>
              <a:t> треугольники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равны. </a:t>
            </a:r>
          </a:p>
        </p:txBody>
      </p:sp>
      <p:pic>
        <p:nvPicPr>
          <p:cNvPr id="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458762"/>
            <a:ext cx="5407496" cy="186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78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 </a:t>
            </a:r>
            <a:r>
              <a:rPr lang="ru-RU" sz="2800" dirty="0"/>
              <a:t>Докажите, что если</a:t>
            </a:r>
            <a:r>
              <a:rPr lang="ru-RU" sz="2800" dirty="0">
                <a:cs typeface="Times New Roman" pitchFamily="18" charset="0"/>
              </a:rPr>
              <a:t> </a:t>
            </a:r>
            <a:r>
              <a:rPr lang="ru-RU" sz="2800" dirty="0"/>
              <a:t>биссектриса треугольника является его высотой, то треугольник равнобедренный.</a:t>
            </a:r>
            <a:endParaRPr lang="ru-RU" sz="2800" dirty="0">
              <a:cs typeface="Times New Roman" pitchFamily="18"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54107"/>
            <a:ext cx="2252464" cy="229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0" y="3429000"/>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cs typeface="Times New Roman" pitchFamily="18" charset="0"/>
              </a:rPr>
              <a:t>Докажите, что биссектрисы равнобедренного треугольника, проведенные к боковым сторонам, равны. </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437112"/>
            <a:ext cx="2548880" cy="221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76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457200"/>
          </a:xfrm>
        </p:spPr>
        <p:txBody>
          <a:bodyPr/>
          <a:lstStyle/>
          <a:p>
            <a:pPr eaLnBrk="1" hangingPunct="1"/>
            <a:r>
              <a:rPr lang="ru-RU" sz="3600" dirty="0" smtClean="0">
                <a:solidFill>
                  <a:srgbClr val="FF3300"/>
                </a:solidFill>
              </a:rPr>
              <a:t>Равнобедренные треугольники</a:t>
            </a:r>
          </a:p>
        </p:txBody>
      </p:sp>
      <p:sp>
        <p:nvSpPr>
          <p:cNvPr id="10244" name="Text Box 4"/>
          <p:cNvSpPr txBox="1">
            <a:spLocks noChangeArrowheads="1"/>
          </p:cNvSpPr>
          <p:nvPr/>
        </p:nvSpPr>
        <p:spPr bwMode="auto">
          <a:xfrm>
            <a:off x="152400" y="1018302"/>
            <a:ext cx="528369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a:t>
            </a:r>
            <a:r>
              <a:rPr lang="ru-RU" dirty="0" smtClean="0">
                <a:cs typeface="Times New Roman" pitchFamily="18" charset="0"/>
              </a:rPr>
              <a:t>Докажите</a:t>
            </a:r>
            <a:r>
              <a:rPr lang="ru-RU" dirty="0">
                <a:cs typeface="Times New Roman" pitchFamily="18" charset="0"/>
              </a:rPr>
              <a:t>, что середины сторон равнобедренного треугольника являются вершинами также равнобедренного треугольника.</a:t>
            </a: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704697"/>
            <a:ext cx="2731120" cy="225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172591" y="3645024"/>
            <a:ext cx="53016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В </a:t>
            </a:r>
            <a:r>
              <a:rPr lang="ru-RU" dirty="0">
                <a:cs typeface="Times New Roman" pitchFamily="18" charset="0"/>
              </a:rPr>
              <a:t>треугольнике </a:t>
            </a:r>
            <a:r>
              <a:rPr lang="ru-RU" i="1" dirty="0">
                <a:cs typeface="Times New Roman" pitchFamily="18" charset="0"/>
              </a:rPr>
              <a:t>АВС АВ = АС</a:t>
            </a:r>
            <a:r>
              <a:rPr lang="ru-RU" dirty="0">
                <a:cs typeface="Times New Roman" pitchFamily="18" charset="0"/>
              </a:rPr>
              <a:t> и</a:t>
            </a:r>
            <a:r>
              <a:rPr lang="ru-RU" dirty="0"/>
              <a:t> угол </a:t>
            </a:r>
            <a:r>
              <a:rPr lang="ru-RU" dirty="0">
                <a:cs typeface="Times New Roman" pitchFamily="18" charset="0"/>
              </a:rPr>
              <a:t>1</a:t>
            </a:r>
            <a:r>
              <a:rPr lang="ru-RU" dirty="0"/>
              <a:t> равен углу</a:t>
            </a:r>
            <a:r>
              <a:rPr lang="ru-RU" i="1" dirty="0"/>
              <a:t> </a:t>
            </a:r>
            <a:r>
              <a:rPr lang="ru-RU" dirty="0">
                <a:cs typeface="Times New Roman" pitchFamily="18" charset="0"/>
              </a:rPr>
              <a:t>2</a:t>
            </a:r>
            <a:r>
              <a:rPr lang="en-US" dirty="0">
                <a:cs typeface="Times New Roman" pitchFamily="18" charset="0"/>
              </a:rPr>
              <a:t>.</a:t>
            </a:r>
            <a:r>
              <a:rPr lang="en-US" i="1" dirty="0">
                <a:cs typeface="Times New Roman" pitchFamily="18" charset="0"/>
              </a:rPr>
              <a:t> </a:t>
            </a:r>
            <a:r>
              <a:rPr lang="ru-RU" dirty="0">
                <a:cs typeface="Times New Roman" pitchFamily="18" charset="0"/>
              </a:rPr>
              <a:t>Докажите, что</a:t>
            </a:r>
            <a:r>
              <a:rPr lang="en-US" dirty="0">
                <a:cs typeface="Times New Roman" pitchFamily="18" charset="0"/>
              </a:rPr>
              <a:t> </a:t>
            </a:r>
            <a:r>
              <a:rPr lang="ru-RU" dirty="0"/>
              <a:t>угол </a:t>
            </a:r>
            <a:r>
              <a:rPr lang="ru-RU" dirty="0">
                <a:cs typeface="Times New Roman" pitchFamily="18" charset="0"/>
              </a:rPr>
              <a:t>3</a:t>
            </a:r>
            <a:r>
              <a:rPr lang="ru-RU" i="1" dirty="0"/>
              <a:t> </a:t>
            </a:r>
            <a:r>
              <a:rPr lang="ru-RU" dirty="0"/>
              <a:t>равен углу</a:t>
            </a:r>
            <a:r>
              <a:rPr lang="ru-RU" i="1" dirty="0"/>
              <a:t> </a:t>
            </a:r>
            <a:r>
              <a:rPr lang="ru-RU" i="1" dirty="0">
                <a:cs typeface="Times New Roman" pitchFamily="18" charset="0"/>
              </a:rPr>
              <a:t> </a:t>
            </a:r>
            <a:r>
              <a:rPr lang="ru-RU" dirty="0">
                <a:cs typeface="Times New Roman" pitchFamily="18" charset="0"/>
              </a:rPr>
              <a:t>4.</a:t>
            </a:r>
          </a:p>
        </p:txBody>
      </p:sp>
      <p:pic>
        <p:nvPicPr>
          <p:cNvPr id="6"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614142"/>
            <a:ext cx="2851369" cy="275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9802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76200" y="-24755"/>
            <a:ext cx="906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На </a:t>
            </a:r>
            <a:r>
              <a:rPr lang="ru-RU" dirty="0">
                <a:cs typeface="Times New Roman" pitchFamily="18" charset="0"/>
              </a:rPr>
              <a:t>рисунке </a:t>
            </a:r>
            <a:r>
              <a:rPr lang="en-US" i="1" dirty="0">
                <a:cs typeface="Times New Roman" pitchFamily="18" charset="0"/>
              </a:rPr>
              <a:t>AB</a:t>
            </a:r>
            <a:r>
              <a:rPr lang="ru-RU" i="1" dirty="0">
                <a:cs typeface="Times New Roman" pitchFamily="18" charset="0"/>
              </a:rPr>
              <a:t> = </a:t>
            </a:r>
            <a:r>
              <a:rPr lang="en-US" i="1" dirty="0">
                <a:cs typeface="Times New Roman" pitchFamily="18" charset="0"/>
              </a:rPr>
              <a:t>BC</a:t>
            </a:r>
            <a:r>
              <a:rPr lang="ru-RU" dirty="0">
                <a:cs typeface="Times New Roman" pitchFamily="18" charset="0"/>
              </a:rPr>
              <a:t>, </a:t>
            </a:r>
            <a:r>
              <a:rPr lang="ru-RU" dirty="0"/>
              <a:t>угол </a:t>
            </a:r>
            <a:r>
              <a:rPr lang="ru-RU" dirty="0">
                <a:cs typeface="Times New Roman" pitchFamily="18" charset="0"/>
              </a:rPr>
              <a:t>1 </a:t>
            </a:r>
            <a:r>
              <a:rPr lang="ru-RU" dirty="0"/>
              <a:t>равен углу</a:t>
            </a:r>
            <a:r>
              <a:rPr lang="ru-RU" dirty="0">
                <a:cs typeface="Times New Roman" pitchFamily="18" charset="0"/>
              </a:rPr>
              <a:t> 2. Докажите, что </a:t>
            </a:r>
            <a:r>
              <a:rPr lang="en-US" i="1" dirty="0">
                <a:cs typeface="Times New Roman" pitchFamily="18" charset="0"/>
              </a:rPr>
              <a:t>AD</a:t>
            </a:r>
            <a:r>
              <a:rPr lang="ru-RU" i="1" dirty="0">
                <a:cs typeface="Times New Roman" pitchFamily="18" charset="0"/>
              </a:rPr>
              <a:t> = </a:t>
            </a:r>
            <a:r>
              <a:rPr lang="en-US" i="1" dirty="0">
                <a:cs typeface="Times New Roman" pitchFamily="18" charset="0"/>
              </a:rPr>
              <a:t>CD</a:t>
            </a:r>
            <a:r>
              <a:rPr lang="ru-RU" dirty="0">
                <a:cs typeface="Times New Roman" pitchFamily="18" charset="0"/>
              </a:rPr>
              <a:t>. </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848" y="548680"/>
            <a:ext cx="2825104" cy="19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04774" y="2996952"/>
            <a:ext cx="90037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На </a:t>
            </a:r>
            <a:r>
              <a:rPr lang="ru-RU" dirty="0">
                <a:cs typeface="Times New Roman" pitchFamily="18" charset="0"/>
              </a:rPr>
              <a:t>рисунке </a:t>
            </a:r>
            <a:r>
              <a:rPr lang="ru-RU" i="1" dirty="0">
                <a:cs typeface="Times New Roman" pitchFamily="18" charset="0"/>
              </a:rPr>
              <a:t>АВ = </a:t>
            </a:r>
            <a:r>
              <a:rPr lang="en-US" i="1" dirty="0">
                <a:cs typeface="Times New Roman" pitchFamily="18" charset="0"/>
              </a:rPr>
              <a:t>AD</a:t>
            </a:r>
            <a:r>
              <a:rPr lang="ru-RU" dirty="0">
                <a:cs typeface="Times New Roman" pitchFamily="18" charset="0"/>
              </a:rPr>
              <a:t> и </a:t>
            </a:r>
            <a:r>
              <a:rPr lang="en-US" i="1" dirty="0">
                <a:cs typeface="Times New Roman" pitchFamily="18" charset="0"/>
              </a:rPr>
              <a:t>DC</a:t>
            </a:r>
            <a:r>
              <a:rPr lang="ru-RU" i="1" dirty="0">
                <a:cs typeface="Times New Roman" pitchFamily="18" charset="0"/>
              </a:rPr>
              <a:t> = </a:t>
            </a:r>
            <a:r>
              <a:rPr lang="en-US" i="1" dirty="0">
                <a:cs typeface="Times New Roman" pitchFamily="18" charset="0"/>
              </a:rPr>
              <a:t>BC</a:t>
            </a:r>
            <a:r>
              <a:rPr lang="ru-RU" dirty="0">
                <a:cs typeface="Times New Roman" pitchFamily="18" charset="0"/>
              </a:rPr>
              <a:t>. Докажите, что </a:t>
            </a:r>
            <a:r>
              <a:rPr lang="ru-RU" dirty="0"/>
              <a:t>угол </a:t>
            </a:r>
            <a:r>
              <a:rPr lang="en-US" i="1" dirty="0">
                <a:cs typeface="Times New Roman" pitchFamily="18" charset="0"/>
              </a:rPr>
              <a:t>ABC</a:t>
            </a:r>
            <a:r>
              <a:rPr lang="ru-RU" dirty="0">
                <a:cs typeface="Times New Roman" pitchFamily="18" charset="0"/>
              </a:rPr>
              <a:t> </a:t>
            </a:r>
            <a:r>
              <a:rPr lang="ru-RU" dirty="0"/>
              <a:t>равен углу</a:t>
            </a:r>
            <a:r>
              <a:rPr lang="ru-RU" dirty="0">
                <a:cs typeface="Times New Roman" pitchFamily="18" charset="0"/>
              </a:rPr>
              <a:t> </a:t>
            </a:r>
            <a:r>
              <a:rPr lang="en-US" i="1" dirty="0">
                <a:cs typeface="Times New Roman" pitchFamily="18" charset="0"/>
              </a:rPr>
              <a:t>ADC</a:t>
            </a:r>
            <a:r>
              <a:rPr lang="ru-RU" dirty="0">
                <a:cs typeface="Times New Roman" pitchFamily="18" charset="0"/>
              </a:rPr>
              <a:t>.</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946" y="3827949"/>
            <a:ext cx="165768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730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0" y="609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На </a:t>
            </a:r>
            <a:r>
              <a:rPr lang="ru-RU" sz="2800" dirty="0">
                <a:cs typeface="Times New Roman" pitchFamily="18" charset="0"/>
              </a:rPr>
              <a:t>рисунке </a:t>
            </a:r>
            <a:r>
              <a:rPr lang="ru-RU" sz="2800" i="1" dirty="0">
                <a:cs typeface="Times New Roman" pitchFamily="18" charset="0"/>
              </a:rPr>
              <a:t>АВ = </a:t>
            </a:r>
            <a:r>
              <a:rPr lang="en-US" sz="2800" i="1" dirty="0">
                <a:cs typeface="Times New Roman" pitchFamily="18" charset="0"/>
              </a:rPr>
              <a:t>AD</a:t>
            </a:r>
            <a:r>
              <a:rPr lang="ru-RU" sz="2800" dirty="0">
                <a:cs typeface="Times New Roman" pitchFamily="18" charset="0"/>
              </a:rPr>
              <a:t> и </a:t>
            </a:r>
            <a:r>
              <a:rPr lang="en-US" sz="2800" i="1" dirty="0">
                <a:cs typeface="Times New Roman" pitchFamily="18" charset="0"/>
              </a:rPr>
              <a:t>DC</a:t>
            </a:r>
            <a:r>
              <a:rPr lang="ru-RU" sz="2800" i="1" dirty="0">
                <a:cs typeface="Times New Roman" pitchFamily="18" charset="0"/>
              </a:rPr>
              <a:t> = </a:t>
            </a:r>
            <a:r>
              <a:rPr lang="en-US" sz="2800" i="1" dirty="0">
                <a:cs typeface="Times New Roman" pitchFamily="18" charset="0"/>
              </a:rPr>
              <a:t>BC</a:t>
            </a:r>
            <a:r>
              <a:rPr lang="ru-RU" sz="2800" dirty="0">
                <a:cs typeface="Times New Roman" pitchFamily="18" charset="0"/>
              </a:rPr>
              <a:t>. Докажите, что отрезок </a:t>
            </a:r>
            <a:r>
              <a:rPr lang="ru-RU" sz="2800" i="1" dirty="0">
                <a:cs typeface="Times New Roman" pitchFamily="18" charset="0"/>
              </a:rPr>
              <a:t>АС</a:t>
            </a:r>
            <a:r>
              <a:rPr lang="ru-RU" sz="2800" dirty="0">
                <a:cs typeface="Times New Roman" pitchFamily="18" charset="0"/>
              </a:rPr>
              <a:t> является биссектрисой угла </a:t>
            </a:r>
            <a:r>
              <a:rPr lang="en-US" sz="2800" i="1" dirty="0">
                <a:cs typeface="Times New Roman" pitchFamily="18" charset="0"/>
              </a:rPr>
              <a:t>BAD</a:t>
            </a:r>
            <a:r>
              <a:rPr lang="ru-RU" sz="2800" dirty="0">
                <a:cs typeface="Times New Roman" pitchFamily="18" charset="0"/>
              </a:rPr>
              <a:t>.</a:t>
            </a:r>
          </a:p>
        </p:txBody>
      </p:sp>
      <p:pic>
        <p:nvPicPr>
          <p:cNvPr id="81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0"/>
            <a:ext cx="2287588"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0" y="863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ru-RU" sz="2800" dirty="0"/>
              <a:t>	</a:t>
            </a:r>
            <a:r>
              <a:rPr lang="ru-RU" sz="2800" dirty="0" smtClean="0">
                <a:solidFill>
                  <a:srgbClr val="FF0000"/>
                </a:solidFill>
              </a:rPr>
              <a:t>Третий признак равенства треугольников</a:t>
            </a:r>
            <a:endParaRPr lang="en-US" sz="3200" dirty="0">
              <a:solidFill>
                <a:srgbClr val="FF0000"/>
              </a:solidFill>
              <a:cs typeface="Times New Roman" pitchFamily="18" charset="0"/>
            </a:endParaRPr>
          </a:p>
        </p:txBody>
      </p:sp>
    </p:spTree>
    <p:extLst>
      <p:ext uri="{BB962C8B-B14F-4D97-AF65-F5344CB8AC3E}">
        <p14:creationId xmlns:p14="http://schemas.microsoft.com/office/powerpoint/2010/main" val="1283909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04800" y="34498"/>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В </a:t>
            </a:r>
            <a:r>
              <a:rPr lang="ru-RU" dirty="0">
                <a:cs typeface="Times New Roman" pitchFamily="18" charset="0"/>
              </a:rPr>
              <a:t>четырехугольнике </a:t>
            </a:r>
            <a:r>
              <a:rPr lang="en-US" i="1" dirty="0">
                <a:cs typeface="Times New Roman" pitchFamily="18" charset="0"/>
              </a:rPr>
              <a:t>ABCD AD </a:t>
            </a:r>
            <a:r>
              <a:rPr lang="ru-RU" dirty="0">
                <a:cs typeface="Times New Roman" pitchFamily="18" charset="0"/>
              </a:rPr>
              <a:t>= </a:t>
            </a:r>
            <a:r>
              <a:rPr lang="en-US" i="1" dirty="0">
                <a:cs typeface="Times New Roman" pitchFamily="18" charset="0"/>
              </a:rPr>
              <a:t>BC</a:t>
            </a:r>
            <a:r>
              <a:rPr lang="ru-RU" dirty="0">
                <a:cs typeface="Times New Roman" pitchFamily="18" charset="0"/>
              </a:rPr>
              <a:t> и </a:t>
            </a:r>
            <a:r>
              <a:rPr lang="en-US" i="1" dirty="0">
                <a:cs typeface="Times New Roman" pitchFamily="18" charset="0"/>
              </a:rPr>
              <a:t>AC </a:t>
            </a:r>
            <a:r>
              <a:rPr lang="ru-RU" dirty="0">
                <a:cs typeface="Times New Roman" pitchFamily="18" charset="0"/>
              </a:rPr>
              <a:t>= </a:t>
            </a:r>
            <a:r>
              <a:rPr lang="en-US" i="1" dirty="0">
                <a:cs typeface="Times New Roman" pitchFamily="18" charset="0"/>
              </a:rPr>
              <a:t>BD</a:t>
            </a:r>
            <a:r>
              <a:rPr lang="ru-RU" dirty="0">
                <a:cs typeface="Times New Roman" pitchFamily="18" charset="0"/>
              </a:rPr>
              <a:t>. Докажите, что угол  </a:t>
            </a:r>
            <a:r>
              <a:rPr lang="en-US" i="1" dirty="0">
                <a:cs typeface="Times New Roman" pitchFamily="18" charset="0"/>
              </a:rPr>
              <a:t>BAD</a:t>
            </a:r>
            <a:r>
              <a:rPr lang="ru-RU" dirty="0">
                <a:cs typeface="Times New Roman" pitchFamily="18" charset="0"/>
              </a:rPr>
              <a:t> равен углу </a:t>
            </a:r>
            <a:r>
              <a:rPr lang="en-US" i="1" dirty="0">
                <a:cs typeface="Times New Roman" pitchFamily="18" charset="0"/>
              </a:rPr>
              <a:t>ABC</a:t>
            </a:r>
            <a:r>
              <a:rPr lang="ru-RU" dirty="0">
                <a:cs typeface="Times New Roman" pitchFamily="18" charset="0"/>
              </a:rPr>
              <a:t>. </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25098"/>
            <a:ext cx="35052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304800" y="3518520"/>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На </a:t>
            </a:r>
            <a:r>
              <a:rPr lang="ru-RU" dirty="0">
                <a:cs typeface="Times New Roman" pitchFamily="18" charset="0"/>
              </a:rPr>
              <a:t>рисунке </a:t>
            </a:r>
            <a:r>
              <a:rPr lang="en-US" i="1" dirty="0">
                <a:cs typeface="Times New Roman" pitchFamily="18" charset="0"/>
              </a:rPr>
              <a:t>AB</a:t>
            </a:r>
            <a:r>
              <a:rPr lang="ru-RU" i="1" dirty="0">
                <a:cs typeface="Times New Roman" pitchFamily="18" charset="0"/>
              </a:rPr>
              <a:t> = </a:t>
            </a:r>
            <a:r>
              <a:rPr lang="en-US" i="1" dirty="0">
                <a:cs typeface="Times New Roman" pitchFamily="18" charset="0"/>
              </a:rPr>
              <a:t>BC</a:t>
            </a:r>
            <a:r>
              <a:rPr lang="ru-RU" dirty="0">
                <a:cs typeface="Times New Roman" pitchFamily="18" charset="0"/>
              </a:rPr>
              <a:t>,</a:t>
            </a:r>
            <a:r>
              <a:rPr lang="ru-RU" i="1" dirty="0">
                <a:cs typeface="Times New Roman" pitchFamily="18" charset="0"/>
              </a:rPr>
              <a:t> </a:t>
            </a:r>
            <a:r>
              <a:rPr lang="en-US" i="1" dirty="0">
                <a:cs typeface="Times New Roman" pitchFamily="18" charset="0"/>
              </a:rPr>
              <a:t>AD</a:t>
            </a:r>
            <a:r>
              <a:rPr lang="ru-RU" i="1" dirty="0">
                <a:cs typeface="Times New Roman" pitchFamily="18" charset="0"/>
              </a:rPr>
              <a:t> = </a:t>
            </a:r>
            <a:r>
              <a:rPr lang="en-US" i="1" dirty="0">
                <a:cs typeface="Times New Roman" pitchFamily="18" charset="0"/>
              </a:rPr>
              <a:t>CD</a:t>
            </a:r>
            <a:r>
              <a:rPr lang="ru-RU" dirty="0">
                <a:cs typeface="Times New Roman" pitchFamily="18" charset="0"/>
              </a:rPr>
              <a:t>. Докажите, что </a:t>
            </a:r>
            <a:r>
              <a:rPr lang="ru-RU" dirty="0"/>
              <a:t>угол </a:t>
            </a:r>
            <a:r>
              <a:rPr lang="ru-RU" dirty="0">
                <a:cs typeface="Times New Roman" pitchFamily="18" charset="0"/>
              </a:rPr>
              <a:t>1 </a:t>
            </a:r>
            <a:r>
              <a:rPr lang="ru-RU" dirty="0"/>
              <a:t>равен углу</a:t>
            </a:r>
            <a:r>
              <a:rPr lang="ru-RU" dirty="0">
                <a:cs typeface="Times New Roman" pitchFamily="18" charset="0"/>
              </a:rPr>
              <a:t> 2. </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09120"/>
            <a:ext cx="31242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749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07504" y="5715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На </a:t>
            </a:r>
            <a:r>
              <a:rPr lang="ru-RU" dirty="0">
                <a:cs typeface="Times New Roman" pitchFamily="18" charset="0"/>
              </a:rPr>
              <a:t>рисунке </a:t>
            </a:r>
            <a:r>
              <a:rPr lang="en-US" i="1" dirty="0">
                <a:cs typeface="Times New Roman" pitchFamily="18" charset="0"/>
              </a:rPr>
              <a:t>AD</a:t>
            </a:r>
            <a:r>
              <a:rPr lang="ru-RU" i="1" dirty="0">
                <a:cs typeface="Times New Roman" pitchFamily="18" charset="0"/>
              </a:rPr>
              <a:t> = </a:t>
            </a:r>
            <a:r>
              <a:rPr lang="en-US" i="1" dirty="0">
                <a:cs typeface="Times New Roman" pitchFamily="18" charset="0"/>
              </a:rPr>
              <a:t>CD</a:t>
            </a:r>
            <a:r>
              <a:rPr lang="ru-RU" dirty="0">
                <a:cs typeface="Times New Roman" pitchFamily="18" charset="0"/>
              </a:rPr>
              <a:t>, </a:t>
            </a:r>
            <a:r>
              <a:rPr lang="en-US" i="1" dirty="0">
                <a:cs typeface="Times New Roman" pitchFamily="18" charset="0"/>
              </a:rPr>
              <a:t>AO</a:t>
            </a:r>
            <a:r>
              <a:rPr lang="ru-RU" i="1" dirty="0">
                <a:cs typeface="Times New Roman" pitchFamily="18" charset="0"/>
              </a:rPr>
              <a:t> = </a:t>
            </a:r>
            <a:r>
              <a:rPr lang="en-US" i="1" dirty="0">
                <a:cs typeface="Times New Roman" pitchFamily="18" charset="0"/>
              </a:rPr>
              <a:t>OC</a:t>
            </a:r>
            <a:r>
              <a:rPr lang="ru-RU" dirty="0">
                <a:cs typeface="Times New Roman" pitchFamily="18" charset="0"/>
              </a:rPr>
              <a:t>. Докажите, что </a:t>
            </a:r>
            <a:r>
              <a:rPr lang="en-US" i="1" dirty="0">
                <a:cs typeface="Times New Roman" pitchFamily="18" charset="0"/>
              </a:rPr>
              <a:t>AB</a:t>
            </a:r>
            <a:r>
              <a:rPr lang="ru-RU" i="1" dirty="0">
                <a:cs typeface="Times New Roman" pitchFamily="18" charset="0"/>
              </a:rPr>
              <a:t> = </a:t>
            </a:r>
            <a:r>
              <a:rPr lang="en-US" i="1" dirty="0">
                <a:cs typeface="Times New Roman" pitchFamily="18" charset="0"/>
              </a:rPr>
              <a:t>BC</a:t>
            </a:r>
            <a:r>
              <a:rPr lang="ru-RU" dirty="0">
                <a:cs typeface="Times New Roman" pitchFamily="18" charset="0"/>
              </a:rPr>
              <a:t>. </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804" y="522362"/>
            <a:ext cx="2971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57858" y="2967608"/>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cs typeface="Times New Roman" pitchFamily="18" charset="0"/>
              </a:rPr>
              <a:t>	На </a:t>
            </a:r>
            <a:r>
              <a:rPr lang="ru-RU" dirty="0">
                <a:cs typeface="Times New Roman" pitchFamily="18" charset="0"/>
              </a:rPr>
              <a:t>рисунке </a:t>
            </a:r>
            <a:r>
              <a:rPr lang="en-US" i="1" dirty="0">
                <a:cs typeface="Times New Roman" pitchFamily="18" charset="0"/>
              </a:rPr>
              <a:t>AB</a:t>
            </a:r>
            <a:r>
              <a:rPr lang="ru-RU" i="1" dirty="0">
                <a:cs typeface="Times New Roman" pitchFamily="18" charset="0"/>
              </a:rPr>
              <a:t> = </a:t>
            </a:r>
            <a:r>
              <a:rPr lang="en-US" i="1" dirty="0">
                <a:cs typeface="Times New Roman" pitchFamily="18" charset="0"/>
              </a:rPr>
              <a:t>BC</a:t>
            </a:r>
            <a:r>
              <a:rPr lang="ru-RU" dirty="0">
                <a:cs typeface="Times New Roman" pitchFamily="18" charset="0"/>
              </a:rPr>
              <a:t>, </a:t>
            </a:r>
            <a:r>
              <a:rPr lang="en-US" i="1" dirty="0">
                <a:cs typeface="Times New Roman" pitchFamily="18" charset="0"/>
              </a:rPr>
              <a:t>AD</a:t>
            </a:r>
            <a:r>
              <a:rPr lang="ru-RU" i="1" dirty="0">
                <a:cs typeface="Times New Roman" pitchFamily="18" charset="0"/>
              </a:rPr>
              <a:t> = </a:t>
            </a:r>
            <a:r>
              <a:rPr lang="en-US" i="1" dirty="0">
                <a:cs typeface="Times New Roman" pitchFamily="18" charset="0"/>
              </a:rPr>
              <a:t>CD</a:t>
            </a:r>
            <a:r>
              <a:rPr lang="ru-RU" dirty="0">
                <a:cs typeface="Times New Roman" pitchFamily="18" charset="0"/>
              </a:rPr>
              <a:t>. Докажите, что </a:t>
            </a:r>
            <a:r>
              <a:rPr lang="en-US" i="1" dirty="0">
                <a:cs typeface="Times New Roman" pitchFamily="18" charset="0"/>
              </a:rPr>
              <a:t>AO</a:t>
            </a:r>
            <a:r>
              <a:rPr lang="ru-RU" i="1" dirty="0">
                <a:cs typeface="Times New Roman" pitchFamily="18" charset="0"/>
              </a:rPr>
              <a:t> = </a:t>
            </a:r>
            <a:r>
              <a:rPr lang="en-US" i="1" dirty="0">
                <a:cs typeface="Times New Roman" pitchFamily="18" charset="0"/>
              </a:rPr>
              <a:t>OC</a:t>
            </a:r>
            <a:r>
              <a:rPr lang="ru-RU" dirty="0">
                <a:cs typeface="Times New Roman" pitchFamily="18" charset="0"/>
              </a:rPr>
              <a:t>. </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458" y="3501008"/>
            <a:ext cx="28956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0934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238270"/>
            <a:ext cx="5040560" cy="187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0" y="-4192"/>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Докажите, что если</a:t>
            </a:r>
            <a:r>
              <a:rPr lang="ru-RU" dirty="0">
                <a:cs typeface="Times New Roman" pitchFamily="18" charset="0"/>
              </a:rPr>
              <a:t> в треугольниках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a:t>
            </a:r>
            <a:r>
              <a:rPr lang="en-US" i="1" dirty="0">
                <a:cs typeface="Times New Roman" pitchFamily="18" charset="0"/>
              </a:rPr>
              <a:t>AB</a:t>
            </a:r>
            <a:r>
              <a:rPr lang="ru-RU" i="1" dirty="0">
                <a:cs typeface="Times New Roman" pitchFamily="18" charset="0"/>
              </a:rPr>
              <a:t> =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ru-RU" dirty="0">
                <a:cs typeface="Times New Roman" pitchFamily="18" charset="0"/>
              </a:rPr>
              <a:t>, </a:t>
            </a:r>
            <a:r>
              <a:rPr lang="en-US" i="1" dirty="0">
                <a:cs typeface="Times New Roman" pitchFamily="18" charset="0"/>
              </a:rPr>
              <a:t>AC</a:t>
            </a:r>
            <a:r>
              <a:rPr lang="ru-RU" i="1" dirty="0">
                <a:cs typeface="Times New Roman" pitchFamily="18" charset="0"/>
              </a:rPr>
              <a:t> =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медиана </a:t>
            </a:r>
            <a:r>
              <a:rPr lang="ru-RU" i="1" dirty="0">
                <a:cs typeface="Times New Roman" pitchFamily="18" charset="0"/>
              </a:rPr>
              <a:t>С</a:t>
            </a:r>
            <a:r>
              <a:rPr lang="en-US" i="1" dirty="0">
                <a:cs typeface="Times New Roman" pitchFamily="18" charset="0"/>
              </a:rPr>
              <a:t>M </a:t>
            </a:r>
            <a:r>
              <a:rPr lang="ru-RU" dirty="0">
                <a:cs typeface="Times New Roman" pitchFamily="18" charset="0"/>
              </a:rPr>
              <a:t>равна медиане </a:t>
            </a:r>
            <a:r>
              <a:rPr lang="ru-RU" i="1" dirty="0">
                <a:cs typeface="Times New Roman" pitchFamily="18" charset="0"/>
              </a:rPr>
              <a:t>С</a:t>
            </a:r>
            <a:r>
              <a:rPr lang="ru-RU" baseline="-30000" dirty="0">
                <a:cs typeface="Times New Roman" pitchFamily="18" charset="0"/>
              </a:rPr>
              <a:t>1</a:t>
            </a:r>
            <a:r>
              <a:rPr lang="en-US" i="1" dirty="0">
                <a:cs typeface="Times New Roman" pitchFamily="18" charset="0"/>
              </a:rPr>
              <a:t>M</a:t>
            </a:r>
            <a:r>
              <a:rPr lang="ru-RU" baseline="-30000" dirty="0">
                <a:cs typeface="Times New Roman" pitchFamily="18" charset="0"/>
              </a:rPr>
              <a:t>1</a:t>
            </a:r>
            <a:r>
              <a:rPr lang="ru-RU" dirty="0"/>
              <a:t>, то</a:t>
            </a:r>
            <a:r>
              <a:rPr lang="ru-RU" dirty="0">
                <a:cs typeface="Times New Roman" pitchFamily="18" charset="0"/>
              </a:rPr>
              <a:t> треугольники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равны. </a:t>
            </a:r>
            <a:endParaRPr lang="en-US" dirty="0">
              <a:cs typeface="Times New Roman" pitchFamily="18" charset="0"/>
            </a:endParaRPr>
          </a:p>
        </p:txBody>
      </p:sp>
      <p:sp>
        <p:nvSpPr>
          <p:cNvPr id="4" name="Text Box 2"/>
          <p:cNvSpPr txBox="1">
            <a:spLocks noChangeArrowheads="1"/>
          </p:cNvSpPr>
          <p:nvPr/>
        </p:nvSpPr>
        <p:spPr bwMode="auto">
          <a:xfrm>
            <a:off x="0" y="3284984"/>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Докажите, что если</a:t>
            </a:r>
            <a:r>
              <a:rPr lang="ru-RU" dirty="0">
                <a:cs typeface="Times New Roman" pitchFamily="18" charset="0"/>
              </a:rPr>
              <a:t> в треугольниках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a:t>
            </a:r>
            <a:r>
              <a:rPr lang="en-US" i="1" dirty="0">
                <a:cs typeface="Times New Roman" pitchFamily="18" charset="0"/>
              </a:rPr>
              <a:t>AC</a:t>
            </a:r>
            <a:r>
              <a:rPr lang="ru-RU" i="1" dirty="0">
                <a:cs typeface="Times New Roman" pitchFamily="18" charset="0"/>
              </a:rPr>
              <a:t> =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a:t>
            </a:r>
            <a:r>
              <a:rPr lang="en-US" i="1" dirty="0">
                <a:cs typeface="Times New Roman" pitchFamily="18" charset="0"/>
              </a:rPr>
              <a:t>BC</a:t>
            </a:r>
            <a:r>
              <a:rPr lang="ru-RU" i="1" dirty="0">
                <a:cs typeface="Times New Roman" pitchFamily="18" charset="0"/>
              </a:rPr>
              <a:t> = </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медиана </a:t>
            </a:r>
            <a:r>
              <a:rPr lang="ru-RU" i="1" dirty="0">
                <a:cs typeface="Times New Roman" pitchFamily="18" charset="0"/>
              </a:rPr>
              <a:t>С</a:t>
            </a:r>
            <a:r>
              <a:rPr lang="en-US" i="1" dirty="0">
                <a:cs typeface="Times New Roman" pitchFamily="18" charset="0"/>
              </a:rPr>
              <a:t>M </a:t>
            </a:r>
            <a:r>
              <a:rPr lang="ru-RU" dirty="0">
                <a:cs typeface="Times New Roman" pitchFamily="18" charset="0"/>
              </a:rPr>
              <a:t>равна медиане </a:t>
            </a:r>
            <a:r>
              <a:rPr lang="ru-RU" i="1" dirty="0">
                <a:cs typeface="Times New Roman" pitchFamily="18" charset="0"/>
              </a:rPr>
              <a:t>С</a:t>
            </a:r>
            <a:r>
              <a:rPr lang="ru-RU" baseline="-30000" dirty="0">
                <a:cs typeface="Times New Roman" pitchFamily="18" charset="0"/>
              </a:rPr>
              <a:t>1</a:t>
            </a:r>
            <a:r>
              <a:rPr lang="en-US" i="1" dirty="0">
                <a:cs typeface="Times New Roman" pitchFamily="18" charset="0"/>
              </a:rPr>
              <a:t>M</a:t>
            </a:r>
            <a:r>
              <a:rPr lang="ru-RU" baseline="-30000" dirty="0">
                <a:cs typeface="Times New Roman" pitchFamily="18" charset="0"/>
              </a:rPr>
              <a:t>1</a:t>
            </a:r>
            <a:r>
              <a:rPr lang="ru-RU" dirty="0"/>
              <a:t>, то</a:t>
            </a:r>
            <a:r>
              <a:rPr lang="ru-RU" baseline="-30000" dirty="0"/>
              <a:t> </a:t>
            </a:r>
            <a:r>
              <a:rPr lang="ru-RU" dirty="0">
                <a:cs typeface="Times New Roman" pitchFamily="18" charset="0"/>
              </a:rPr>
              <a:t>треугольники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равны.</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4579376"/>
            <a:ext cx="5264971" cy="187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6040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01" name="Text Box 5"/>
              <p:cNvSpPr txBox="1">
                <a:spLocks noChangeArrowheads="1"/>
              </p:cNvSpPr>
              <p:nvPr/>
            </p:nvSpPr>
            <p:spPr bwMode="auto">
              <a:xfrm>
                <a:off x="8087" y="4653136"/>
                <a:ext cx="9144000" cy="163195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solidFill>
                      <a:srgbClr val="FF3300"/>
                    </a:solidFill>
                  </a:rPr>
                  <a:t>	</a:t>
                </a:r>
                <a:r>
                  <a:rPr lang="ru-RU" dirty="0">
                    <a:cs typeface="Times New Roman" pitchFamily="18" charset="0"/>
                  </a:rPr>
                  <a:t>Следовательно, </a:t>
                </a:r>
                <a14:m>
                  <m:oMath xmlns:m="http://schemas.openxmlformats.org/officeDocument/2006/math">
                    <m:r>
                      <a:rPr lang="ru-RU" i="1" smtClean="0">
                        <a:latin typeface="Cambria Math"/>
                        <a:ea typeface="Cambria Math"/>
                        <a:cs typeface="Times New Roman" pitchFamily="18" charset="0"/>
                      </a:rPr>
                      <m:t>∠</m:t>
                    </m:r>
                  </m:oMath>
                </a14:m>
                <a:r>
                  <a:rPr lang="en-US" i="1" dirty="0" smtClean="0">
                    <a:cs typeface="Times New Roman" pitchFamily="18" charset="0"/>
                  </a:rPr>
                  <a:t>ACD</a:t>
                </a:r>
                <a:r>
                  <a:rPr lang="ru-RU" i="1" dirty="0" smtClean="0">
                    <a:cs typeface="Times New Roman" pitchFamily="18" charset="0"/>
                  </a:rPr>
                  <a:t> </a:t>
                </a:r>
                <a:r>
                  <a:rPr lang="ru-RU" i="1" dirty="0">
                    <a:cs typeface="Times New Roman" pitchFamily="18" charset="0"/>
                  </a:rPr>
                  <a:t>= </a:t>
                </a:r>
                <a14:m>
                  <m:oMath xmlns:m="http://schemas.openxmlformats.org/officeDocument/2006/math">
                    <m:r>
                      <a:rPr lang="ru-RU" i="1">
                        <a:latin typeface="Cambria Math"/>
                        <a:ea typeface="Cambria Math"/>
                        <a:cs typeface="Times New Roman" pitchFamily="18" charset="0"/>
                      </a:rPr>
                      <m:t>∠</m:t>
                    </m:r>
                  </m:oMath>
                </a14:m>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 Аналогично, треугольники </a:t>
                </a:r>
                <a:r>
                  <a:rPr lang="en-US" i="1" dirty="0">
                    <a:cs typeface="Times New Roman" pitchFamily="18" charset="0"/>
                  </a:rPr>
                  <a:t>BCD </a:t>
                </a:r>
                <a:r>
                  <a:rPr lang="ru-RU" dirty="0">
                    <a:cs typeface="Times New Roman" pitchFamily="18" charset="0"/>
                  </a:rPr>
                  <a:t>и </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 равны по трем сторонам. Следовательно, </a:t>
                </a:r>
                <a14:m>
                  <m:oMath xmlns:m="http://schemas.openxmlformats.org/officeDocument/2006/math">
                    <m:r>
                      <a:rPr lang="ru-RU" i="1">
                        <a:latin typeface="Cambria Math"/>
                        <a:ea typeface="Cambria Math"/>
                        <a:cs typeface="Times New Roman" pitchFamily="18" charset="0"/>
                      </a:rPr>
                      <m:t>∠ </m:t>
                    </m:r>
                  </m:oMath>
                </a14:m>
                <a:r>
                  <a:rPr lang="en-US" i="1" dirty="0" smtClean="0">
                    <a:cs typeface="Times New Roman" pitchFamily="18" charset="0"/>
                  </a:rPr>
                  <a:t>BCD</a:t>
                </a:r>
                <a:r>
                  <a:rPr lang="ru-RU" i="1" dirty="0" smtClean="0">
                    <a:cs typeface="Times New Roman" pitchFamily="18" charset="0"/>
                  </a:rPr>
                  <a:t> = </a:t>
                </a:r>
                <a14:m>
                  <m:oMath xmlns:m="http://schemas.openxmlformats.org/officeDocument/2006/math">
                    <m:r>
                      <a:rPr lang="ru-RU" i="1">
                        <a:latin typeface="Cambria Math"/>
                        <a:ea typeface="Cambria Math"/>
                        <a:cs typeface="Times New Roman" pitchFamily="18" charset="0"/>
                      </a:rPr>
                      <m:t>∠</m:t>
                    </m:r>
                  </m:oMath>
                </a14:m>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 Значит, </a:t>
                </a:r>
                <a14:m>
                  <m:oMath xmlns:m="http://schemas.openxmlformats.org/officeDocument/2006/math">
                    <m:r>
                      <a:rPr lang="ru-RU" i="1">
                        <a:latin typeface="Cambria Math"/>
                        <a:ea typeface="Cambria Math"/>
                        <a:cs typeface="Times New Roman" pitchFamily="18" charset="0"/>
                      </a:rPr>
                      <m:t>∠ </m:t>
                    </m:r>
                  </m:oMath>
                </a14:m>
                <a:r>
                  <a:rPr lang="ru-RU" i="1" dirty="0" smtClean="0">
                    <a:cs typeface="Times New Roman" pitchFamily="18" charset="0"/>
                  </a:rPr>
                  <a:t>С = </a:t>
                </a:r>
                <a14:m>
                  <m:oMath xmlns:m="http://schemas.openxmlformats.org/officeDocument/2006/math">
                    <m:r>
                      <a:rPr lang="ru-RU" i="1">
                        <a:latin typeface="Cambria Math"/>
                        <a:ea typeface="Cambria Math"/>
                        <a:cs typeface="Times New Roman" pitchFamily="18" charset="0"/>
                      </a:rPr>
                      <m:t>∠ </m:t>
                    </m:r>
                  </m:oMath>
                </a14:m>
                <a:r>
                  <a:rPr lang="ru-RU" i="1" dirty="0" smtClean="0">
                    <a:cs typeface="Times New Roman" pitchFamily="18" charset="0"/>
                  </a:rPr>
                  <a:t>С</a:t>
                </a:r>
                <a:r>
                  <a:rPr lang="ru-RU" baseline="-30000" dirty="0" smtClean="0">
                    <a:cs typeface="Times New Roman" pitchFamily="18" charset="0"/>
                  </a:rPr>
                  <a:t>1</a:t>
                </a:r>
                <a:r>
                  <a:rPr lang="ru-RU" dirty="0" smtClean="0">
                    <a:cs typeface="Times New Roman" pitchFamily="18" charset="0"/>
                  </a:rPr>
                  <a:t> </a:t>
                </a:r>
                <a:r>
                  <a:rPr lang="ru-RU" dirty="0">
                    <a:cs typeface="Times New Roman" pitchFamily="18" charset="0"/>
                  </a:rPr>
                  <a:t>и треугольники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равны по двум сторонам и углу между ними.</a:t>
                </a:r>
                <a:endParaRPr lang="en-US" dirty="0">
                  <a:cs typeface="Times New Roman" pitchFamily="18" charset="0"/>
                </a:endParaRPr>
              </a:p>
            </p:txBody>
          </p:sp>
        </mc:Choice>
        <mc:Fallback xmlns="">
          <p:sp>
            <p:nvSpPr>
              <p:cNvPr id="4101" name="Text Box 5"/>
              <p:cNvSpPr txBox="1">
                <a:spLocks noRot="1" noChangeAspect="1" noMove="1" noResize="1" noEditPoints="1" noAdjustHandles="1" noChangeArrowheads="1" noChangeShapeType="1" noTextEdit="1"/>
              </p:cNvSpPr>
              <p:nvPr/>
            </p:nvSpPr>
            <p:spPr bwMode="auto">
              <a:xfrm>
                <a:off x="8087" y="4653136"/>
                <a:ext cx="9144000" cy="1631950"/>
              </a:xfrm>
              <a:prstGeom prst="rect">
                <a:avLst/>
              </a:prstGeom>
              <a:blipFill rotWithShape="1">
                <a:blip r:embed="rId3"/>
                <a:stretch>
                  <a:fillRect l="-1000" r="-1067" b="-74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4102" name="Text Box 6"/>
          <p:cNvSpPr txBox="1">
            <a:spLocks noChangeArrowheads="1"/>
          </p:cNvSpPr>
          <p:nvPr/>
        </p:nvSpPr>
        <p:spPr bwMode="auto">
          <a:xfrm>
            <a:off x="-19769" y="620688"/>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Решение.</a:t>
            </a:r>
            <a:r>
              <a:rPr lang="ru-RU" dirty="0" smtClean="0">
                <a:cs typeface="Times New Roman" pitchFamily="18" charset="0"/>
              </a:rPr>
              <a:t> </a:t>
            </a:r>
            <a:r>
              <a:rPr lang="ru-RU" dirty="0">
                <a:cs typeface="Times New Roman" pitchFamily="18" charset="0"/>
              </a:rPr>
              <a:t>Продолжим медианы и отложим отрезки </a:t>
            </a:r>
            <a:r>
              <a:rPr lang="en-US" i="1" dirty="0">
                <a:cs typeface="Times New Roman" pitchFamily="18" charset="0"/>
              </a:rPr>
              <a:t>MD</a:t>
            </a:r>
            <a:r>
              <a:rPr lang="ru-RU" i="1" dirty="0">
                <a:cs typeface="Times New Roman" pitchFamily="18" charset="0"/>
              </a:rPr>
              <a:t>=</a:t>
            </a:r>
            <a:r>
              <a:rPr lang="en-US" i="1" dirty="0">
                <a:cs typeface="Times New Roman" pitchFamily="18" charset="0"/>
              </a:rPr>
              <a:t>CM </a:t>
            </a:r>
            <a:r>
              <a:rPr lang="ru-RU" dirty="0">
                <a:cs typeface="Times New Roman" pitchFamily="18" charset="0"/>
              </a:rPr>
              <a:t>и </a:t>
            </a:r>
            <a:r>
              <a:rPr lang="en-US" i="1" dirty="0">
                <a:cs typeface="Times New Roman" pitchFamily="18" charset="0"/>
              </a:rPr>
              <a:t>M</a:t>
            </a:r>
            <a:r>
              <a:rPr lang="ru-RU" baseline="-30000" dirty="0">
                <a:cs typeface="Times New Roman" pitchFamily="18" charset="0"/>
              </a:rPr>
              <a:t>1</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a:t>
            </a:r>
            <a:r>
              <a:rPr lang="en-US" i="1" dirty="0">
                <a:cs typeface="Times New Roman" pitchFamily="18" charset="0"/>
              </a:rPr>
              <a:t>C</a:t>
            </a:r>
            <a:r>
              <a:rPr lang="ru-RU" baseline="-30000" dirty="0">
                <a:cs typeface="Times New Roman" pitchFamily="18" charset="0"/>
              </a:rPr>
              <a:t>1</a:t>
            </a:r>
            <a:r>
              <a:rPr lang="en-US" i="1" dirty="0">
                <a:cs typeface="Times New Roman" pitchFamily="18" charset="0"/>
              </a:rPr>
              <a:t>M</a:t>
            </a:r>
            <a:r>
              <a:rPr lang="ru-RU" baseline="-30000" dirty="0">
                <a:cs typeface="Times New Roman" pitchFamily="18" charset="0"/>
              </a:rPr>
              <a:t>1</a:t>
            </a:r>
            <a:r>
              <a:rPr lang="ru-RU" dirty="0">
                <a:cs typeface="Times New Roman" pitchFamily="18" charset="0"/>
              </a:rPr>
              <a:t>. Тогда </a:t>
            </a:r>
            <a:r>
              <a:rPr lang="ru-RU" dirty="0" smtClean="0">
                <a:cs typeface="Times New Roman" pitchFamily="18" charset="0"/>
              </a:rPr>
              <a:t>треугольники </a:t>
            </a:r>
            <a:r>
              <a:rPr lang="en-US" i="1" dirty="0">
                <a:cs typeface="Times New Roman" pitchFamily="18" charset="0"/>
              </a:rPr>
              <a:t>ACD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en-US" i="1" dirty="0">
                <a:cs typeface="Times New Roman" pitchFamily="18" charset="0"/>
              </a:rPr>
              <a:t>D</a:t>
            </a:r>
            <a:r>
              <a:rPr lang="ru-RU" baseline="-30000" dirty="0">
                <a:cs typeface="Times New Roman" pitchFamily="18" charset="0"/>
              </a:rPr>
              <a:t>1</a:t>
            </a:r>
            <a:r>
              <a:rPr lang="ru-RU" dirty="0">
                <a:cs typeface="Times New Roman" pitchFamily="18" charset="0"/>
              </a:rPr>
              <a:t> равны по трем сторонам. </a:t>
            </a:r>
            <a:endParaRPr lang="en-US" dirty="0">
              <a:cs typeface="Times New Roman" pitchFamily="18" charset="0"/>
            </a:endParaRPr>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811" y="1700808"/>
            <a:ext cx="4552950" cy="283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027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026"/>
          <p:cNvSpPr txBox="1">
            <a:spLocks noChangeArrowheads="1"/>
          </p:cNvSpPr>
          <p:nvPr/>
        </p:nvSpPr>
        <p:spPr bwMode="auto">
          <a:xfrm>
            <a:off x="152400" y="0"/>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dirty="0"/>
              <a:t>Рабочие тетради для подготовки к </a:t>
            </a:r>
            <a:r>
              <a:rPr lang="ru-RU" dirty="0" smtClean="0"/>
              <a:t>ОГЭ</a:t>
            </a:r>
            <a:endParaRPr lang="ru-RU" dirty="0"/>
          </a:p>
        </p:txBody>
      </p:sp>
      <p:pic>
        <p:nvPicPr>
          <p:cNvPr id="63491" name="Picture 1027" descr="C:\Documents and Settings\Администратор\Мои документы\PICTURE\jpg\Тетради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35311"/>
            <a:ext cx="7338392" cy="631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21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6200" y="404664"/>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Докажите, что если</a:t>
            </a:r>
            <a:r>
              <a:rPr lang="ru-RU" dirty="0">
                <a:cs typeface="Times New Roman" pitchFamily="18" charset="0"/>
              </a:rPr>
              <a:t> равнобедренных треугольниках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равны основания </a:t>
            </a:r>
            <a:r>
              <a:rPr lang="en-US" i="1" dirty="0">
                <a:cs typeface="Times New Roman" pitchFamily="18" charset="0"/>
              </a:rPr>
              <a:t>AB</a:t>
            </a:r>
            <a:r>
              <a:rPr lang="ru-RU" dirty="0">
                <a:cs typeface="Times New Roman" pitchFamily="18" charset="0"/>
              </a:rPr>
              <a:t>,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ru-RU" dirty="0">
                <a:cs typeface="Times New Roman" pitchFamily="18" charset="0"/>
              </a:rPr>
              <a:t> и высоты </a:t>
            </a:r>
            <a:r>
              <a:rPr lang="en-US" i="1" dirty="0">
                <a:cs typeface="Times New Roman" pitchFamily="18" charset="0"/>
              </a:rPr>
              <a:t>CH</a:t>
            </a:r>
            <a:r>
              <a:rPr lang="ru-RU" dirty="0">
                <a:cs typeface="Times New Roman" pitchFamily="18" charset="0"/>
              </a:rPr>
              <a:t>, </a:t>
            </a:r>
            <a:r>
              <a:rPr lang="en-US" i="1" dirty="0">
                <a:cs typeface="Times New Roman" pitchFamily="18" charset="0"/>
              </a:rPr>
              <a:t>C</a:t>
            </a:r>
            <a:r>
              <a:rPr lang="ru-RU" baseline="-30000" dirty="0">
                <a:cs typeface="Times New Roman" pitchFamily="18" charset="0"/>
              </a:rPr>
              <a:t>1</a:t>
            </a:r>
            <a:r>
              <a:rPr lang="en-US" i="1" dirty="0">
                <a:cs typeface="Times New Roman" pitchFamily="18" charset="0"/>
              </a:rPr>
              <a:t>H</a:t>
            </a:r>
            <a:r>
              <a:rPr lang="ru-RU" baseline="-30000" dirty="0">
                <a:cs typeface="Times New Roman" pitchFamily="18" charset="0"/>
              </a:rPr>
              <a:t>1</a:t>
            </a:r>
            <a:r>
              <a:rPr lang="ru-RU" dirty="0"/>
              <a:t>, т</a:t>
            </a:r>
            <a:r>
              <a:rPr lang="ru-RU" dirty="0">
                <a:cs typeface="Times New Roman" pitchFamily="18" charset="0"/>
              </a:rPr>
              <a:t>о треугольники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равны. </a:t>
            </a:r>
          </a:p>
        </p:txBody>
      </p:sp>
      <p:pic>
        <p:nvPicPr>
          <p:cNvPr id="5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684829"/>
            <a:ext cx="4608512" cy="214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0"/>
            <a:ext cx="9067800" cy="523220"/>
          </a:xfrm>
          <a:prstGeom prst="rect">
            <a:avLst/>
          </a:prstGeom>
          <a:noFill/>
        </p:spPr>
        <p:txBody>
          <a:bodyPr wrap="square" rtlCol="0">
            <a:spAutoFit/>
          </a:bodyPr>
          <a:lstStyle/>
          <a:p>
            <a:pPr algn="ctr"/>
            <a:r>
              <a:rPr lang="ru-RU" sz="2800" dirty="0" smtClean="0">
                <a:solidFill>
                  <a:srgbClr val="FF0000"/>
                </a:solidFill>
              </a:rPr>
              <a:t>Признаки равенства прямоугольных треугольников</a:t>
            </a:r>
            <a:endParaRPr lang="ru-RU" sz="2800" dirty="0">
              <a:solidFill>
                <a:srgbClr val="FF0000"/>
              </a:solidFill>
            </a:endParaRPr>
          </a:p>
        </p:txBody>
      </p:sp>
      <p:sp>
        <p:nvSpPr>
          <p:cNvPr id="6" name="Text Box 2"/>
          <p:cNvSpPr txBox="1">
            <a:spLocks noChangeArrowheads="1"/>
          </p:cNvSpPr>
          <p:nvPr/>
        </p:nvSpPr>
        <p:spPr bwMode="auto">
          <a:xfrm>
            <a:off x="-25152" y="3817340"/>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cs typeface="Times New Roman" pitchFamily="18" charset="0"/>
              </a:rPr>
              <a:t>Докажите, что высоты </a:t>
            </a:r>
            <a:r>
              <a:rPr lang="ru-RU" dirty="0"/>
              <a:t>равнобедренного </a:t>
            </a:r>
            <a:r>
              <a:rPr lang="ru-RU" dirty="0">
                <a:cs typeface="Times New Roman" pitchFamily="18" charset="0"/>
              </a:rPr>
              <a:t>треугольника</a:t>
            </a:r>
            <a:r>
              <a:rPr lang="ru-RU" dirty="0"/>
              <a:t>, проведенные к боковым сторонам, </a:t>
            </a:r>
            <a:r>
              <a:rPr lang="ru-RU" dirty="0">
                <a:cs typeface="Times New Roman" pitchFamily="18" charset="0"/>
              </a:rPr>
              <a:t>равны.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4797151"/>
            <a:ext cx="2232248" cy="193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058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dirty="0" smtClean="0"/>
              <a:t>Докажите, что два </a:t>
            </a:r>
            <a:r>
              <a:rPr lang="ru-RU" dirty="0"/>
              <a:t>треугольника равны, если две стороны и высота, опущенная на одну из них, одного треугольника соответственно равны двум сторонам и высоте другого треугольника.</a:t>
            </a:r>
            <a:endParaRPr lang="ru-RU" dirty="0">
              <a:cs typeface="Times New Roman"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4896544" cy="1779960"/>
          </a:xfrm>
          <a:prstGeom prst="rect">
            <a:avLst/>
          </a:prstGeom>
          <a:noFill/>
          <a:ln>
            <a:noFill/>
          </a:ln>
        </p:spPr>
      </p:pic>
      <p:sp>
        <p:nvSpPr>
          <p:cNvPr id="4" name="Text Box 2"/>
          <p:cNvSpPr txBox="1">
            <a:spLocks noChangeArrowheads="1"/>
          </p:cNvSpPr>
          <p:nvPr/>
        </p:nvSpPr>
        <p:spPr bwMode="auto">
          <a:xfrm>
            <a:off x="-1" y="3269705"/>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dirty="0" smtClean="0"/>
              <a:t>Докажите, что два </a:t>
            </a:r>
            <a:r>
              <a:rPr lang="ru-RU" dirty="0"/>
              <a:t>треугольника равны, если две стороны и высота, опущенная на третью сторону, одного треугольника соответственно равны двум сторонам и высоте другого треугольника.</a:t>
            </a:r>
            <a:endParaRPr lang="ru-RU" dirty="0">
              <a:cs typeface="Times New Roman" pitchFamily="18" charset="0"/>
            </a:endParaRPr>
          </a:p>
        </p:txBody>
      </p:sp>
      <p:pic>
        <p:nvPicPr>
          <p:cNvPr id="6" name="Рисунок 5"/>
          <p:cNvPicPr/>
          <p:nvPr/>
        </p:nvPicPr>
        <p:blipFill>
          <a:blip r:embed="rId4">
            <a:extLst>
              <a:ext uri="{28A0092B-C50C-407E-A947-70E740481C1C}">
                <a14:useLocalDpi xmlns:a14="http://schemas.microsoft.com/office/drawing/2010/main" val="0"/>
              </a:ext>
            </a:extLst>
          </a:blip>
          <a:srcRect/>
          <a:stretch>
            <a:fillRect/>
          </a:stretch>
        </p:blipFill>
        <p:spPr bwMode="auto">
          <a:xfrm>
            <a:off x="1619671" y="4797152"/>
            <a:ext cx="4824537" cy="1753479"/>
          </a:xfrm>
          <a:prstGeom prst="rect">
            <a:avLst/>
          </a:prstGeom>
          <a:noFill/>
          <a:ln>
            <a:noFill/>
          </a:ln>
        </p:spPr>
      </p:pic>
    </p:spTree>
    <p:extLst>
      <p:ext uri="{BB962C8B-B14F-4D97-AF65-F5344CB8AC3E}">
        <p14:creationId xmlns:p14="http://schemas.microsoft.com/office/powerpoint/2010/main" val="4741969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dirty="0" smtClean="0"/>
              <a:t>Докажите, что </a:t>
            </a:r>
            <a:r>
              <a:rPr lang="ru-RU" dirty="0"/>
              <a:t>е</a:t>
            </a:r>
            <a:r>
              <a:rPr lang="ru-RU" dirty="0" smtClean="0"/>
              <a:t>сли </a:t>
            </a:r>
            <a:r>
              <a:rPr lang="ru-RU" dirty="0"/>
              <a:t>угол, сторона, прилежащая к этому углу, и высота, опущенная на эту сторону, одного треугольника соответственно равны углу, стороне и высоте другого треугольника, то эти треугольники равны.</a:t>
            </a:r>
            <a:endParaRPr lang="ru-RU" dirty="0">
              <a:cs typeface="Times New Roman"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331641" y="1569660"/>
            <a:ext cx="5184576" cy="1881341"/>
          </a:xfrm>
          <a:prstGeom prst="rect">
            <a:avLst/>
          </a:prstGeom>
          <a:noFill/>
          <a:ln>
            <a:noFill/>
          </a:ln>
        </p:spPr>
      </p:pic>
      <p:sp>
        <p:nvSpPr>
          <p:cNvPr id="4" name="Text Box 2"/>
          <p:cNvSpPr txBox="1">
            <a:spLocks noChangeArrowheads="1"/>
          </p:cNvSpPr>
          <p:nvPr/>
        </p:nvSpPr>
        <p:spPr bwMode="auto">
          <a:xfrm>
            <a:off x="19050" y="3451001"/>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dirty="0" smtClean="0"/>
              <a:t>Докажите, что </a:t>
            </a:r>
            <a:r>
              <a:rPr lang="ru-RU" dirty="0"/>
              <a:t>е</a:t>
            </a:r>
            <a:r>
              <a:rPr lang="ru-RU" dirty="0" smtClean="0"/>
              <a:t>сли </a:t>
            </a:r>
            <a:r>
              <a:rPr lang="ru-RU" dirty="0"/>
              <a:t>угол, сторона, прилежащая к этому углу, и высота, опущенная на сторону, противоположную данному углу, одного треугольника соответственно равны углу, стороне и высоте другого треугольника, то эти треугольники равны.</a:t>
            </a:r>
            <a:endParaRPr lang="ru-RU" dirty="0">
              <a:cs typeface="Times New Roman" pitchFamily="18" charset="0"/>
            </a:endParaRPr>
          </a:p>
        </p:txBody>
      </p:sp>
      <p:pic>
        <p:nvPicPr>
          <p:cNvPr id="6" name="Рисунок 5"/>
          <p:cNvPicPr/>
          <p:nvPr/>
        </p:nvPicPr>
        <p:blipFill>
          <a:blip r:embed="rId4">
            <a:extLst>
              <a:ext uri="{28A0092B-C50C-407E-A947-70E740481C1C}">
                <a14:useLocalDpi xmlns:a14="http://schemas.microsoft.com/office/drawing/2010/main" val="0"/>
              </a:ext>
            </a:extLst>
          </a:blip>
          <a:srcRect/>
          <a:stretch>
            <a:fillRect/>
          </a:stretch>
        </p:blipFill>
        <p:spPr bwMode="auto">
          <a:xfrm>
            <a:off x="1691680" y="4941168"/>
            <a:ext cx="5256585" cy="1809922"/>
          </a:xfrm>
          <a:prstGeom prst="rect">
            <a:avLst/>
          </a:prstGeom>
          <a:noFill/>
          <a:ln>
            <a:noFill/>
          </a:ln>
        </p:spPr>
      </p:pic>
    </p:spTree>
    <p:extLst>
      <p:ext uri="{BB962C8B-B14F-4D97-AF65-F5344CB8AC3E}">
        <p14:creationId xmlns:p14="http://schemas.microsoft.com/office/powerpoint/2010/main" val="3036378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lgn="just" eaLnBrk="1" hangingPunct="1">
              <a:spcBef>
                <a:spcPct val="50000"/>
              </a:spcBef>
            </a:pPr>
            <a:r>
              <a:rPr lang="ru-RU" dirty="0"/>
              <a:t>	</a:t>
            </a:r>
            <a:r>
              <a:rPr lang="ru-RU" dirty="0" smtClean="0"/>
              <a:t>Докажите, что </a:t>
            </a:r>
            <a:r>
              <a:rPr lang="ru-RU" dirty="0"/>
              <a:t>д</a:t>
            </a:r>
            <a:r>
              <a:rPr lang="ru-RU" dirty="0" smtClean="0"/>
              <a:t>ва </a:t>
            </a:r>
            <a:r>
              <a:rPr lang="ru-RU" dirty="0"/>
              <a:t>треугольника равны, если два угла и высота, проведенная из вершины одного из них, соответственно равны двум углам и высоте другого треугольника</a:t>
            </a:r>
            <a:r>
              <a:rPr lang="ru-RU" dirty="0" smtClean="0"/>
              <a:t>.</a:t>
            </a:r>
            <a:endParaRPr lang="ru-RU" dirty="0">
              <a:cs typeface="Times New Roman"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268760"/>
            <a:ext cx="5256584" cy="1809584"/>
          </a:xfrm>
          <a:prstGeom prst="rect">
            <a:avLst/>
          </a:prstGeom>
          <a:noFill/>
          <a:ln>
            <a:noFill/>
          </a:ln>
        </p:spPr>
      </p:pic>
      <p:sp>
        <p:nvSpPr>
          <p:cNvPr id="4" name="Text Box 2"/>
          <p:cNvSpPr txBox="1">
            <a:spLocks noChangeArrowheads="1"/>
          </p:cNvSpPr>
          <p:nvPr/>
        </p:nvSpPr>
        <p:spPr bwMode="auto">
          <a:xfrm>
            <a:off x="38100" y="3103868"/>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t>	</a:t>
            </a:r>
            <a:r>
              <a:rPr lang="ru-RU" dirty="0"/>
              <a:t>Докажите, что если</a:t>
            </a:r>
            <a:r>
              <a:rPr lang="ru-RU" dirty="0">
                <a:cs typeface="Times New Roman" pitchFamily="18" charset="0"/>
              </a:rPr>
              <a:t> </a:t>
            </a:r>
            <a:r>
              <a:rPr lang="ru-RU" dirty="0"/>
              <a:t>в остроугольных </a:t>
            </a:r>
            <a:r>
              <a:rPr lang="ru-RU" dirty="0">
                <a:cs typeface="Times New Roman" pitchFamily="18" charset="0"/>
              </a:rPr>
              <a:t>треугольниках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a:t>
            </a:r>
            <a:r>
              <a:rPr lang="en-US" i="1" dirty="0">
                <a:cs typeface="Times New Roman" pitchFamily="18" charset="0"/>
              </a:rPr>
              <a:t>AB</a:t>
            </a:r>
            <a:r>
              <a:rPr lang="ru-RU" i="1" dirty="0">
                <a:cs typeface="Times New Roman" pitchFamily="18" charset="0"/>
              </a:rPr>
              <a:t> =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ru-RU" dirty="0">
                <a:cs typeface="Times New Roman" pitchFamily="18" charset="0"/>
              </a:rPr>
              <a:t>, высота </a:t>
            </a:r>
            <a:r>
              <a:rPr lang="en-US" i="1" dirty="0">
                <a:cs typeface="Times New Roman" pitchFamily="18" charset="0"/>
              </a:rPr>
              <a:t>AH </a:t>
            </a:r>
            <a:r>
              <a:rPr lang="ru-RU" dirty="0">
                <a:cs typeface="Times New Roman" pitchFamily="18" charset="0"/>
              </a:rPr>
              <a:t>равна высоте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H</a:t>
            </a:r>
            <a:r>
              <a:rPr lang="ru-RU" baseline="-30000" dirty="0">
                <a:cs typeface="Times New Roman" pitchFamily="18" charset="0"/>
              </a:rPr>
              <a:t>1</a:t>
            </a:r>
            <a:r>
              <a:rPr lang="ru-RU" dirty="0">
                <a:cs typeface="Times New Roman" pitchFamily="18" charset="0"/>
              </a:rPr>
              <a:t>, высота </a:t>
            </a:r>
            <a:r>
              <a:rPr lang="en-US" i="1" dirty="0">
                <a:cs typeface="Times New Roman" pitchFamily="18" charset="0"/>
              </a:rPr>
              <a:t>BG </a:t>
            </a:r>
            <a:r>
              <a:rPr lang="ru-RU" dirty="0">
                <a:cs typeface="Times New Roman" pitchFamily="18" charset="0"/>
              </a:rPr>
              <a:t>равна высоте </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G</a:t>
            </a:r>
            <a:r>
              <a:rPr lang="ru-RU" baseline="-30000" dirty="0">
                <a:cs typeface="Times New Roman" pitchFamily="18" charset="0"/>
              </a:rPr>
              <a:t>1</a:t>
            </a:r>
            <a:r>
              <a:rPr lang="ru-RU" dirty="0"/>
              <a:t>, </a:t>
            </a:r>
            <a:r>
              <a:rPr lang="ru-RU" dirty="0">
                <a:cs typeface="Times New Roman" pitchFamily="18" charset="0"/>
              </a:rPr>
              <a:t>то треугольники </a:t>
            </a:r>
            <a:r>
              <a:rPr lang="en-US" i="1" dirty="0">
                <a:cs typeface="Times New Roman" pitchFamily="18" charset="0"/>
              </a:rPr>
              <a:t>ABC </a:t>
            </a:r>
            <a:r>
              <a:rPr lang="ru-RU" dirty="0">
                <a:cs typeface="Times New Roman" pitchFamily="18" charset="0"/>
              </a:rPr>
              <a:t>и </a:t>
            </a:r>
            <a:r>
              <a:rPr lang="en-US" i="1" dirty="0">
                <a:cs typeface="Times New Roman" pitchFamily="18" charset="0"/>
              </a:rPr>
              <a:t>A</a:t>
            </a:r>
            <a:r>
              <a:rPr lang="ru-RU" baseline="-30000" dirty="0">
                <a:cs typeface="Times New Roman" pitchFamily="18" charset="0"/>
              </a:rPr>
              <a:t>1</a:t>
            </a:r>
            <a:r>
              <a:rPr lang="en-US" i="1" dirty="0">
                <a:cs typeface="Times New Roman" pitchFamily="18" charset="0"/>
              </a:rPr>
              <a:t>B</a:t>
            </a:r>
            <a:r>
              <a:rPr lang="ru-RU" baseline="-30000" dirty="0">
                <a:cs typeface="Times New Roman" pitchFamily="18" charset="0"/>
              </a:rPr>
              <a:t>1</a:t>
            </a:r>
            <a:r>
              <a:rPr lang="en-US" i="1" dirty="0">
                <a:cs typeface="Times New Roman" pitchFamily="18" charset="0"/>
              </a:rPr>
              <a:t>C</a:t>
            </a:r>
            <a:r>
              <a:rPr lang="ru-RU" baseline="-30000" dirty="0">
                <a:cs typeface="Times New Roman" pitchFamily="18" charset="0"/>
              </a:rPr>
              <a:t>1</a:t>
            </a:r>
            <a:r>
              <a:rPr lang="ru-RU" dirty="0">
                <a:cs typeface="Times New Roman" pitchFamily="18" charset="0"/>
              </a:rPr>
              <a:t> равны. </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437112"/>
            <a:ext cx="5472608" cy="201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1905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28156"/>
            <a:ext cx="4591445" cy="594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98" y="908720"/>
            <a:ext cx="4248022" cy="544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754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42048"/>
            <a:ext cx="4365305" cy="563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764704"/>
            <a:ext cx="4371595" cy="557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11905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03759"/>
            <a:ext cx="4435456" cy="567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106" y="919783"/>
            <a:ext cx="4442894" cy="572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648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850528"/>
            <a:ext cx="4242824" cy="545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830" y="902742"/>
            <a:ext cx="4588170" cy="515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6591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764704"/>
            <a:ext cx="4380334" cy="56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908720"/>
            <a:ext cx="4248472" cy="539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8658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0" y="5334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t>	Вершины </a:t>
            </a:r>
            <a:r>
              <a:rPr lang="ru-RU" sz="2800" dirty="0"/>
              <a:t>треугольника </a:t>
            </a:r>
            <a:r>
              <a:rPr lang="en-US" sz="2800" i="1" dirty="0"/>
              <a:t>ABC</a:t>
            </a:r>
            <a:r>
              <a:rPr lang="ru-RU" sz="2800" dirty="0"/>
              <a:t> соединены отрезками с точкой </a:t>
            </a:r>
            <a:r>
              <a:rPr lang="en-US" sz="2800" i="1" dirty="0"/>
              <a:t>D</a:t>
            </a:r>
            <a:r>
              <a:rPr lang="ru-RU" sz="2800" dirty="0"/>
              <a:t>, лежащей внутри этого треугольника,</a:t>
            </a:r>
            <a:r>
              <a:rPr lang="en-US" sz="2800" i="1" dirty="0"/>
              <a:t> </a:t>
            </a:r>
            <a:r>
              <a:rPr lang="ru-RU" sz="2800" dirty="0">
                <a:cs typeface="Times New Roman" pitchFamily="18" charset="0"/>
              </a:rPr>
              <a:t>  </a:t>
            </a:r>
            <a:r>
              <a:rPr lang="en-US" sz="2800" i="1" dirty="0">
                <a:cs typeface="Times New Roman" pitchFamily="18" charset="0"/>
              </a:rPr>
              <a:t>AC</a:t>
            </a:r>
            <a:r>
              <a:rPr lang="ru-RU" sz="2800" i="1" dirty="0">
                <a:cs typeface="Times New Roman" pitchFamily="18" charset="0"/>
              </a:rPr>
              <a:t> &gt; </a:t>
            </a:r>
            <a:r>
              <a:rPr lang="en-US" sz="2800" i="1" dirty="0">
                <a:cs typeface="Times New Roman" pitchFamily="18" charset="0"/>
              </a:rPr>
              <a:t>AB</a:t>
            </a:r>
            <a:r>
              <a:rPr lang="ru-RU" sz="2800" dirty="0">
                <a:cs typeface="Times New Roman" pitchFamily="18" charset="0"/>
              </a:rPr>
              <a:t>,</a:t>
            </a:r>
            <a:r>
              <a:rPr lang="ru-RU" sz="2800" i="1" dirty="0">
                <a:cs typeface="Times New Roman" pitchFamily="18" charset="0"/>
              </a:rPr>
              <a:t> </a:t>
            </a:r>
            <a:r>
              <a:rPr lang="en-US" sz="2800" i="1" dirty="0">
                <a:cs typeface="Times New Roman" pitchFamily="18" charset="0"/>
              </a:rPr>
              <a:t>CD</a:t>
            </a:r>
            <a:r>
              <a:rPr lang="ru-RU" sz="2800" i="1" dirty="0">
                <a:cs typeface="Times New Roman" pitchFamily="18" charset="0"/>
              </a:rPr>
              <a:t> = </a:t>
            </a:r>
            <a:r>
              <a:rPr lang="en-US" sz="2800" i="1" dirty="0">
                <a:cs typeface="Times New Roman" pitchFamily="18" charset="0"/>
              </a:rPr>
              <a:t>BD</a:t>
            </a:r>
            <a:r>
              <a:rPr lang="ru-RU" sz="2800" dirty="0">
                <a:cs typeface="Times New Roman" pitchFamily="18" charset="0"/>
              </a:rPr>
              <a:t>. Докажите, что </a:t>
            </a:r>
            <a:r>
              <a:rPr lang="ru-RU" sz="2800" dirty="0"/>
              <a:t>угол </a:t>
            </a:r>
            <a:r>
              <a:rPr lang="en-US" sz="2800" i="1" dirty="0">
                <a:cs typeface="Times New Roman" pitchFamily="18" charset="0"/>
              </a:rPr>
              <a:t>ACD</a:t>
            </a:r>
            <a:r>
              <a:rPr lang="ru-RU" sz="2800" i="1" dirty="0">
                <a:cs typeface="Times New Roman" pitchFamily="18" charset="0"/>
              </a:rPr>
              <a:t> </a:t>
            </a:r>
            <a:r>
              <a:rPr lang="ru-RU" sz="2800" dirty="0"/>
              <a:t>меньше угла</a:t>
            </a:r>
            <a:r>
              <a:rPr lang="ru-RU" sz="2800" i="1" dirty="0">
                <a:cs typeface="Times New Roman" pitchFamily="18" charset="0"/>
              </a:rPr>
              <a:t> </a:t>
            </a:r>
            <a:r>
              <a:rPr lang="en-US" sz="2800" i="1" dirty="0">
                <a:cs typeface="Times New Roman" pitchFamily="18" charset="0"/>
              </a:rPr>
              <a:t>ABD</a:t>
            </a:r>
            <a:r>
              <a:rPr lang="ru-RU" sz="2800" i="1" dirty="0">
                <a:cs typeface="Times New Roman" pitchFamily="18" charset="0"/>
              </a:rPr>
              <a:t>.</a:t>
            </a:r>
          </a:p>
        </p:txBody>
      </p:sp>
      <p:pic>
        <p:nvPicPr>
          <p:cNvPr id="2253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2856"/>
            <a:ext cx="276210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 y="34429"/>
            <a:ext cx="9153525" cy="523220"/>
          </a:xfrm>
          <a:prstGeom prst="rect">
            <a:avLst/>
          </a:prstGeom>
          <a:noFill/>
        </p:spPr>
        <p:txBody>
          <a:bodyPr wrap="square" rtlCol="0">
            <a:spAutoFit/>
          </a:bodyPr>
          <a:lstStyle/>
          <a:p>
            <a:pPr algn="ctr"/>
            <a:r>
              <a:rPr lang="ru-RU" sz="2800" dirty="0" smtClean="0">
                <a:solidFill>
                  <a:srgbClr val="FF0000"/>
                </a:solidFill>
              </a:rPr>
              <a:t>Соотношения между сторонами и углами треугольника</a:t>
            </a:r>
            <a:endParaRPr lang="ru-RU" sz="2800" dirty="0">
              <a:solidFill>
                <a:srgbClr val="FF0000"/>
              </a:solidFill>
            </a:endParaRPr>
          </a:p>
        </p:txBody>
      </p:sp>
    </p:spTree>
    <p:extLst>
      <p:ext uri="{BB962C8B-B14F-4D97-AF65-F5344CB8AC3E}">
        <p14:creationId xmlns:p14="http://schemas.microsoft.com/office/powerpoint/2010/main" val="2401234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2400" y="228600"/>
            <a:ext cx="883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t>Пособия для подготовки к ЕГЭ</a:t>
            </a:r>
          </a:p>
        </p:txBody>
      </p:sp>
      <p:pic>
        <p:nvPicPr>
          <p:cNvPr id="52235" name="Picture 11" descr="C:\Documents and Settings\Администратор\Мои документы\PICTURE\Учебники\УМК\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77300" cy="599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734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0" y="533400"/>
            <a:ext cx="91440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sz="3600" dirty="0"/>
              <a:t>	</a:t>
            </a:r>
            <a:r>
              <a:rPr lang="ru-RU" sz="2800" dirty="0"/>
              <a:t>В треугольнике </a:t>
            </a:r>
            <a:r>
              <a:rPr lang="en-US" sz="2800" i="1" dirty="0"/>
              <a:t>ABC </a:t>
            </a:r>
            <a:r>
              <a:rPr lang="ru-RU" sz="2800" dirty="0"/>
              <a:t>выполняется неравенство </a:t>
            </a:r>
            <a:r>
              <a:rPr lang="en-US" sz="2800" i="1" dirty="0"/>
              <a:t>AC </a:t>
            </a:r>
            <a:r>
              <a:rPr lang="en-US" sz="2800" dirty="0"/>
              <a:t>&gt; </a:t>
            </a:r>
            <a:r>
              <a:rPr lang="en-US" sz="2800" i="1" dirty="0"/>
              <a:t>BC</a:t>
            </a:r>
            <a:r>
              <a:rPr lang="en-US" sz="2800" dirty="0"/>
              <a:t>, </a:t>
            </a:r>
            <a:r>
              <a:rPr lang="en-US" sz="2800" i="1" dirty="0"/>
              <a:t>CD </a:t>
            </a:r>
            <a:r>
              <a:rPr lang="ru-RU" sz="2800" dirty="0"/>
              <a:t>– медиана. Докажите, что угол</a:t>
            </a:r>
            <a:r>
              <a:rPr lang="en-US" sz="2800" dirty="0"/>
              <a:t> </a:t>
            </a:r>
            <a:r>
              <a:rPr lang="en-US" sz="2800" i="1" dirty="0"/>
              <a:t>BCD</a:t>
            </a:r>
            <a:r>
              <a:rPr lang="ru-RU" sz="2800" dirty="0"/>
              <a:t> больше угла </a:t>
            </a:r>
            <a:r>
              <a:rPr lang="en-US" sz="2800" i="1" dirty="0"/>
              <a:t>ACD</a:t>
            </a:r>
            <a:r>
              <a:rPr lang="ru-RU" sz="2800" dirty="0"/>
              <a:t>.</a:t>
            </a:r>
            <a:r>
              <a:rPr lang="ru-RU" sz="2800" dirty="0">
                <a:cs typeface="Times New Roman" pitchFamily="18" charset="0"/>
              </a:rPr>
              <a:t> </a:t>
            </a:r>
          </a:p>
        </p:txBody>
      </p:sp>
      <p:pic>
        <p:nvPicPr>
          <p:cNvPr id="2662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7" y="2028825"/>
            <a:ext cx="3070921" cy="262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4586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4"/>
          <p:cNvSpPr txBox="1">
            <a:spLocks noChangeArrowheads="1"/>
          </p:cNvSpPr>
          <p:nvPr/>
        </p:nvSpPr>
        <p:spPr bwMode="auto">
          <a:xfrm>
            <a:off x="28575" y="97666"/>
            <a:ext cx="8991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3300"/>
                </a:solidFill>
              </a:rPr>
              <a:t>	</a:t>
            </a:r>
            <a:r>
              <a:rPr lang="ru-RU" sz="2800" dirty="0" smtClean="0"/>
              <a:t>Решение</a:t>
            </a:r>
            <a:r>
              <a:rPr lang="ru-RU" sz="2800" dirty="0"/>
              <a:t>.</a:t>
            </a:r>
            <a:r>
              <a:rPr lang="ru-RU" sz="2800" dirty="0">
                <a:solidFill>
                  <a:srgbClr val="FF3300"/>
                </a:solidFill>
              </a:rPr>
              <a:t> </a:t>
            </a:r>
            <a:r>
              <a:rPr lang="ru-RU" sz="2800" dirty="0"/>
              <a:t>Отложим на продолжении медианы </a:t>
            </a:r>
            <a:r>
              <a:rPr lang="en-US" sz="2800" i="1" dirty="0"/>
              <a:t>CD</a:t>
            </a:r>
            <a:r>
              <a:rPr lang="ru-RU" sz="2800" i="1" dirty="0"/>
              <a:t> </a:t>
            </a:r>
            <a:r>
              <a:rPr lang="ru-RU" sz="2800" dirty="0"/>
              <a:t>отрезок </a:t>
            </a:r>
            <a:r>
              <a:rPr lang="en-US" sz="2800" i="1" dirty="0"/>
              <a:t>DE</a:t>
            </a:r>
            <a:r>
              <a:rPr lang="ru-RU" sz="2800" dirty="0"/>
              <a:t>, равный отрезку </a:t>
            </a:r>
            <a:r>
              <a:rPr lang="en-US" sz="2800" i="1" dirty="0"/>
              <a:t>CD</a:t>
            </a:r>
            <a:r>
              <a:rPr lang="en-US" sz="2800" dirty="0"/>
              <a:t>. </a:t>
            </a:r>
            <a:r>
              <a:rPr lang="ru-RU" sz="2800" dirty="0"/>
              <a:t>Треугольники </a:t>
            </a:r>
            <a:r>
              <a:rPr lang="en-US" sz="2800" i="1" dirty="0"/>
              <a:t>BCD </a:t>
            </a:r>
            <a:r>
              <a:rPr lang="ru-RU" sz="2800" dirty="0"/>
              <a:t>и </a:t>
            </a:r>
            <a:r>
              <a:rPr lang="en-US" sz="2800" i="1" dirty="0"/>
              <a:t>AED </a:t>
            </a:r>
            <a:r>
              <a:rPr lang="ru-RU" sz="2800" dirty="0"/>
              <a:t>равны по двум сторонам и углу между ними. Следовательно, </a:t>
            </a:r>
            <a:r>
              <a:rPr lang="en-US" sz="2800" i="1" dirty="0"/>
              <a:t>BC = AE </a:t>
            </a:r>
            <a:r>
              <a:rPr lang="ru-RU" sz="2800" dirty="0"/>
              <a:t>и угол </a:t>
            </a:r>
            <a:r>
              <a:rPr lang="en-US" sz="2800" i="1" dirty="0"/>
              <a:t>BCD </a:t>
            </a:r>
            <a:r>
              <a:rPr lang="ru-RU" sz="2800" dirty="0"/>
              <a:t>равен углу </a:t>
            </a:r>
            <a:r>
              <a:rPr lang="en-US" sz="2800" i="1" dirty="0"/>
              <a:t>AED</a:t>
            </a:r>
            <a:r>
              <a:rPr lang="ru-RU" sz="2800" dirty="0"/>
              <a:t>. В треугольнике </a:t>
            </a:r>
            <a:r>
              <a:rPr lang="en-US" sz="2800" i="1" dirty="0"/>
              <a:t>ACE </a:t>
            </a:r>
            <a:r>
              <a:rPr lang="ru-RU" sz="2800" dirty="0"/>
              <a:t>сторона </a:t>
            </a:r>
            <a:r>
              <a:rPr lang="en-US" sz="2800" i="1" dirty="0"/>
              <a:t>AC </a:t>
            </a:r>
            <a:r>
              <a:rPr lang="ru-RU" sz="2800" dirty="0"/>
              <a:t>больше стороны </a:t>
            </a:r>
            <a:r>
              <a:rPr lang="en-US" sz="2800" i="1" dirty="0"/>
              <a:t>AE</a:t>
            </a:r>
            <a:r>
              <a:rPr lang="ru-RU" sz="2800" dirty="0"/>
              <a:t>, следовательно, угол </a:t>
            </a:r>
            <a:r>
              <a:rPr lang="en-US" sz="2800" i="1" dirty="0"/>
              <a:t>E </a:t>
            </a:r>
            <a:r>
              <a:rPr lang="ru-RU" sz="2800" dirty="0"/>
              <a:t>больше угла </a:t>
            </a:r>
            <a:r>
              <a:rPr lang="ru-RU" sz="2800" i="1" dirty="0"/>
              <a:t>С</a:t>
            </a:r>
            <a:r>
              <a:rPr lang="en-US" sz="2800" i="1" dirty="0"/>
              <a:t>. </a:t>
            </a:r>
            <a:r>
              <a:rPr lang="ru-RU" sz="2800" dirty="0"/>
              <a:t>Значит, угол</a:t>
            </a:r>
            <a:r>
              <a:rPr lang="en-US" sz="2800" dirty="0"/>
              <a:t> </a:t>
            </a:r>
            <a:r>
              <a:rPr lang="en-US" sz="2800" i="1" dirty="0"/>
              <a:t>BCD</a:t>
            </a:r>
            <a:r>
              <a:rPr lang="ru-RU" sz="2800" dirty="0"/>
              <a:t> больше угла </a:t>
            </a:r>
            <a:r>
              <a:rPr lang="en-US" sz="2800" i="1" dirty="0"/>
              <a:t>ACD</a:t>
            </a:r>
            <a:r>
              <a:rPr lang="ru-RU" sz="2800" dirty="0"/>
              <a:t>.</a:t>
            </a:r>
            <a:r>
              <a:rPr lang="ru-RU" sz="3200" dirty="0">
                <a:cs typeface="Times New Roman" pitchFamily="18" charset="0"/>
              </a:rPr>
              <a:t> </a:t>
            </a:r>
          </a:p>
        </p:txBody>
      </p:sp>
      <p:pic>
        <p:nvPicPr>
          <p:cNvPr id="2663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863542"/>
            <a:ext cx="2554288" cy="370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2587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0" y="11435"/>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sz="3600" dirty="0"/>
              <a:t>	</a:t>
            </a:r>
            <a:r>
              <a:rPr lang="ru-RU" dirty="0"/>
              <a:t>В треугольнике </a:t>
            </a:r>
            <a:r>
              <a:rPr lang="en-US" i="1" dirty="0"/>
              <a:t>ABC </a:t>
            </a:r>
            <a:r>
              <a:rPr lang="ru-RU" dirty="0"/>
              <a:t>выполняется неравенство </a:t>
            </a:r>
            <a:r>
              <a:rPr lang="en-US" i="1" dirty="0"/>
              <a:t>AC </a:t>
            </a:r>
            <a:r>
              <a:rPr lang="en-US" dirty="0"/>
              <a:t>&gt; </a:t>
            </a:r>
            <a:r>
              <a:rPr lang="en-US" i="1" dirty="0"/>
              <a:t>BC</a:t>
            </a:r>
            <a:r>
              <a:rPr lang="en-US" dirty="0"/>
              <a:t>, </a:t>
            </a:r>
            <a:r>
              <a:rPr lang="en-US" i="1" dirty="0"/>
              <a:t>CD </a:t>
            </a:r>
            <a:r>
              <a:rPr lang="ru-RU" dirty="0"/>
              <a:t>– биссектриса. Докажите, что </a:t>
            </a:r>
            <a:r>
              <a:rPr lang="en-US" i="1" dirty="0"/>
              <a:t>AD</a:t>
            </a:r>
            <a:r>
              <a:rPr lang="ru-RU" dirty="0"/>
              <a:t> больше </a:t>
            </a:r>
            <a:r>
              <a:rPr lang="en-US" i="1" dirty="0"/>
              <a:t>BD</a:t>
            </a:r>
            <a:r>
              <a:rPr lang="ru-RU" dirty="0"/>
              <a:t>.</a:t>
            </a:r>
            <a:r>
              <a:rPr lang="ru-RU" dirty="0">
                <a:cs typeface="Times New Roman" pitchFamily="18" charset="0"/>
              </a:rPr>
              <a:t> </a:t>
            </a:r>
          </a:p>
        </p:txBody>
      </p:sp>
      <p:pic>
        <p:nvPicPr>
          <p:cNvPr id="276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079823"/>
            <a:ext cx="2808312" cy="232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177924" y="333322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3200" dirty="0" smtClean="0">
                <a:cs typeface="Times New Roman" pitchFamily="18" charset="0"/>
              </a:rPr>
              <a:t>	</a:t>
            </a:r>
            <a:r>
              <a:rPr lang="ru-RU" dirty="0" smtClean="0">
                <a:cs typeface="Times New Roman" pitchFamily="18" charset="0"/>
              </a:rPr>
              <a:t>Докажите</a:t>
            </a:r>
            <a:r>
              <a:rPr lang="ru-RU" dirty="0">
                <a:cs typeface="Times New Roman" pitchFamily="18" charset="0"/>
              </a:rPr>
              <a:t>, что каждая сторона треугольника меньше его полупериметра.</a:t>
            </a:r>
            <a:r>
              <a:rPr lang="ru-RU" dirty="0"/>
              <a:t> </a:t>
            </a:r>
          </a:p>
        </p:txBody>
      </p:sp>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309777"/>
            <a:ext cx="2952328" cy="213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1723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0" y="-377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3200" dirty="0" smtClean="0">
                <a:cs typeface="Times New Roman" pitchFamily="18" charset="0"/>
              </a:rPr>
              <a:t>	</a:t>
            </a:r>
            <a:r>
              <a:rPr lang="ru-RU" dirty="0" smtClean="0">
                <a:cs typeface="Times New Roman" pitchFamily="18" charset="0"/>
              </a:rPr>
              <a:t>Докажите</a:t>
            </a:r>
            <a:r>
              <a:rPr lang="ru-RU" dirty="0">
                <a:cs typeface="Times New Roman" pitchFamily="18" charset="0"/>
              </a:rPr>
              <a:t>, что для любой внутренней точки </a:t>
            </a:r>
            <a:r>
              <a:rPr lang="en-US" i="1" dirty="0">
                <a:cs typeface="Times New Roman" pitchFamily="18" charset="0"/>
              </a:rPr>
              <a:t>O </a:t>
            </a:r>
            <a:r>
              <a:rPr lang="ru-RU" dirty="0">
                <a:cs typeface="Times New Roman" pitchFamily="18" charset="0"/>
              </a:rPr>
              <a:t>треугольника </a:t>
            </a:r>
            <a:r>
              <a:rPr lang="en-US" i="1" dirty="0">
                <a:cs typeface="Times New Roman" pitchFamily="18" charset="0"/>
              </a:rPr>
              <a:t>ABC</a:t>
            </a:r>
            <a:r>
              <a:rPr lang="ru-RU" dirty="0">
                <a:cs typeface="Times New Roman" pitchFamily="18" charset="0"/>
              </a:rPr>
              <a:t> выполняется неравенство </a:t>
            </a:r>
            <a:r>
              <a:rPr lang="en-US" i="1" dirty="0">
                <a:cs typeface="Times New Roman" pitchFamily="18" charset="0"/>
              </a:rPr>
              <a:t>AO + BO &lt; AC + BC</a:t>
            </a:r>
            <a:r>
              <a:rPr lang="ru-RU" dirty="0">
                <a:cs typeface="Times New Roman" pitchFamily="18" charset="0"/>
              </a:rPr>
              <a:t>.</a:t>
            </a:r>
            <a:r>
              <a:rPr lang="ru-RU" dirty="0"/>
              <a:t> </a:t>
            </a: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52736"/>
            <a:ext cx="2361106" cy="158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1052736"/>
            <a:ext cx="2361106" cy="157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22473" y="2955629"/>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cs typeface="Times New Roman" pitchFamily="18" charset="0"/>
              </a:rPr>
              <a:t>	</a:t>
            </a:r>
            <a:r>
              <a:rPr lang="ru-RU" dirty="0" smtClean="0">
                <a:cs typeface="Times New Roman" pitchFamily="18" charset="0"/>
              </a:rPr>
              <a:t>Докажите</a:t>
            </a:r>
            <a:r>
              <a:rPr lang="ru-RU" dirty="0">
                <a:cs typeface="Times New Roman" pitchFamily="18" charset="0"/>
              </a:rPr>
              <a:t>, что сумма расстояний от любой внутренней точки треугольника до его вершин больше </a:t>
            </a:r>
            <a:r>
              <a:rPr lang="ru-RU" dirty="0" err="1">
                <a:cs typeface="Times New Roman" pitchFamily="18" charset="0"/>
              </a:rPr>
              <a:t>полумериметра</a:t>
            </a:r>
            <a:r>
              <a:rPr lang="ru-RU" dirty="0">
                <a:cs typeface="Times New Roman" pitchFamily="18" charset="0"/>
              </a:rPr>
              <a:t> и меньше периметра этого треугольника.</a:t>
            </a:r>
            <a:endParaRPr lang="ru-RU" dirty="0"/>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496" y="4207194"/>
            <a:ext cx="2935262" cy="196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1437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5"/>
          <p:cNvSpPr txBox="1">
            <a:spLocks noChangeArrowheads="1"/>
          </p:cNvSpPr>
          <p:nvPr/>
        </p:nvSpPr>
        <p:spPr bwMode="auto">
          <a:xfrm>
            <a:off x="0" y="0"/>
            <a:ext cx="9134475"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3300"/>
                </a:solidFill>
              </a:rPr>
              <a:t>	</a:t>
            </a:r>
            <a:r>
              <a:rPr lang="ru-RU" dirty="0" smtClean="0"/>
              <a:t>Решение</a:t>
            </a:r>
            <a:r>
              <a:rPr lang="ru-RU" dirty="0"/>
              <a:t>.</a:t>
            </a:r>
            <a:r>
              <a:rPr lang="ru-RU" dirty="0" smtClean="0">
                <a:solidFill>
                  <a:srgbClr val="FF3300"/>
                </a:solidFill>
              </a:rPr>
              <a:t> </a:t>
            </a:r>
            <a:r>
              <a:rPr lang="ru-RU" dirty="0" smtClean="0">
                <a:solidFill>
                  <a:schemeClr val="accent1"/>
                </a:solidFill>
                <a:cs typeface="Times New Roman" pitchFamily="18" charset="0"/>
              </a:rPr>
              <a:t> </a:t>
            </a:r>
            <a:r>
              <a:rPr lang="ru-RU" dirty="0">
                <a:cs typeface="Times New Roman" pitchFamily="18" charset="0"/>
              </a:rPr>
              <a:t>Пусть </a:t>
            </a:r>
            <a:r>
              <a:rPr lang="en-US" i="1" dirty="0">
                <a:cs typeface="Times New Roman" pitchFamily="18" charset="0"/>
              </a:rPr>
              <a:t>O </a:t>
            </a:r>
            <a:r>
              <a:rPr lang="ru-RU" dirty="0">
                <a:cs typeface="Times New Roman" pitchFamily="18" charset="0"/>
              </a:rPr>
              <a:t>– внутренняя точка треугольника </a:t>
            </a:r>
            <a:r>
              <a:rPr lang="en-US" i="1" dirty="0">
                <a:cs typeface="Times New Roman" pitchFamily="18" charset="0"/>
              </a:rPr>
              <a:t>ABC</a:t>
            </a:r>
            <a:r>
              <a:rPr lang="en-US" dirty="0">
                <a:cs typeface="Times New Roman" pitchFamily="18" charset="0"/>
              </a:rPr>
              <a:t>. </a:t>
            </a:r>
            <a:r>
              <a:rPr lang="ru-RU" dirty="0">
                <a:cs typeface="Times New Roman" pitchFamily="18" charset="0"/>
              </a:rPr>
              <a:t>Тогда </a:t>
            </a:r>
            <a:r>
              <a:rPr lang="en-US" i="1" dirty="0">
                <a:cs typeface="Times New Roman" pitchFamily="18" charset="0"/>
              </a:rPr>
              <a:t>AO + BO &gt; AB, BO + CO &gt; AC, AO + CO &gt; AC. </a:t>
            </a:r>
            <a:r>
              <a:rPr lang="ru-RU" dirty="0">
                <a:cs typeface="Times New Roman" pitchFamily="18" charset="0"/>
              </a:rPr>
              <a:t>Складывая эти неравенства, получим </a:t>
            </a:r>
            <a:r>
              <a:rPr lang="en-US" i="1" dirty="0">
                <a:cs typeface="Times New Roman" pitchFamily="18" charset="0"/>
              </a:rPr>
              <a:t>AO + BO + CO &gt; (AB + BC + AC</a:t>
            </a:r>
            <a:r>
              <a:rPr lang="en-US" dirty="0">
                <a:cs typeface="Times New Roman" pitchFamily="18" charset="0"/>
              </a:rPr>
              <a:t>)/2.</a:t>
            </a:r>
            <a:r>
              <a:rPr lang="en-US" i="1" dirty="0">
                <a:cs typeface="Times New Roman" pitchFamily="18" charset="0"/>
              </a:rPr>
              <a:t> </a:t>
            </a:r>
            <a:r>
              <a:rPr lang="ru-RU" dirty="0">
                <a:cs typeface="Times New Roman" pitchFamily="18" charset="0"/>
              </a:rPr>
              <a:t>По доказанному ранее </a:t>
            </a:r>
            <a:r>
              <a:rPr lang="en-US" i="1" dirty="0">
                <a:cs typeface="Times New Roman" pitchFamily="18" charset="0"/>
              </a:rPr>
              <a:t>AO + BO &lt; AC + BC, BO + CO &lt; AB + AC, AO + CO &lt; AB + BC.</a:t>
            </a:r>
            <a:r>
              <a:rPr lang="en-US" dirty="0">
                <a:cs typeface="Times New Roman" pitchFamily="18" charset="0"/>
              </a:rPr>
              <a:t> </a:t>
            </a:r>
            <a:r>
              <a:rPr lang="ru-RU" dirty="0">
                <a:cs typeface="Times New Roman" pitchFamily="18" charset="0"/>
              </a:rPr>
              <a:t>Складывая эти неравенства, получим </a:t>
            </a:r>
            <a:r>
              <a:rPr lang="en-US" i="1" dirty="0">
                <a:cs typeface="Times New Roman" pitchFamily="18" charset="0"/>
              </a:rPr>
              <a:t>AO + BO + CO &lt;AB + BC + AC.</a:t>
            </a:r>
            <a:endParaRPr lang="ru-RU" dirty="0">
              <a:cs typeface="Times New Roman" pitchFamily="18" charset="0"/>
            </a:endParaRPr>
          </a:p>
        </p:txBody>
      </p:sp>
      <p:pic>
        <p:nvPicPr>
          <p:cNvPr id="15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341676"/>
            <a:ext cx="3776864" cy="252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4913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0" y="1340768"/>
                <a:ext cx="9144000" cy="1755352"/>
              </a:xfrm>
              <a:prstGeom prst="rect">
                <a:avLst/>
              </a:prstGeom>
              <a:noFill/>
            </p:spPr>
            <p:txBody>
              <a:bodyPr wrap="square" rtlCol="0">
                <a:spAutoFit/>
              </a:bodyPr>
              <a:lstStyle/>
              <a:p>
                <a:pPr algn="just"/>
                <a:r>
                  <a:rPr lang="ru-RU" dirty="0" smtClean="0"/>
                  <a:t>	Решение. В треугольнике </a:t>
                </a:r>
                <a:r>
                  <a:rPr lang="en-US" i="1" dirty="0" smtClean="0"/>
                  <a:t>ABC </a:t>
                </a:r>
                <a:r>
                  <a:rPr lang="ru-RU" dirty="0" smtClean="0"/>
                  <a:t>отложим на продолжении медианы </a:t>
                </a:r>
                <a:r>
                  <a:rPr lang="en-US" i="1" dirty="0" smtClean="0"/>
                  <a:t>CM </a:t>
                </a:r>
                <a:r>
                  <a:rPr lang="ru-RU" dirty="0" smtClean="0"/>
                  <a:t>отрезок </a:t>
                </a:r>
                <a:r>
                  <a:rPr lang="en-US" i="1" dirty="0" smtClean="0"/>
                  <a:t>MD</a:t>
                </a:r>
                <a:r>
                  <a:rPr lang="en-US" dirty="0" smtClean="0"/>
                  <a:t>, </a:t>
                </a:r>
                <a:r>
                  <a:rPr lang="ru-RU" dirty="0" smtClean="0"/>
                  <a:t>равный </a:t>
                </a:r>
                <a:r>
                  <a:rPr lang="en-US" i="1" dirty="0" smtClean="0"/>
                  <a:t>CM</a:t>
                </a:r>
                <a:r>
                  <a:rPr lang="en-US" dirty="0" smtClean="0"/>
                  <a:t>. </a:t>
                </a:r>
                <a:r>
                  <a:rPr lang="ru-RU" dirty="0" smtClean="0"/>
                  <a:t>Треугольник </a:t>
                </a:r>
                <a:r>
                  <a:rPr lang="en-US" i="1" dirty="0" smtClean="0"/>
                  <a:t>AMD </a:t>
                </a:r>
                <a:r>
                  <a:rPr lang="ru-RU" dirty="0" smtClean="0"/>
                  <a:t>равен треугольнику </a:t>
                </a:r>
                <a:r>
                  <a:rPr lang="en-US" i="1" dirty="0" smtClean="0"/>
                  <a:t>BMC</a:t>
                </a:r>
                <a:r>
                  <a:rPr lang="ru-RU" dirty="0" smtClean="0"/>
                  <a:t>. Следовательно, </a:t>
                </a:r>
                <a:r>
                  <a:rPr lang="en-US" i="1" dirty="0" smtClean="0"/>
                  <a:t>AD = BC</a:t>
                </a:r>
                <a:r>
                  <a:rPr lang="ru-RU" dirty="0" smtClean="0"/>
                  <a:t>. В треугольнике </a:t>
                </a:r>
                <a:r>
                  <a:rPr lang="en-US" i="1" dirty="0" smtClean="0"/>
                  <a:t>ACD CD &lt; AC + AD. </a:t>
                </a:r>
                <a:r>
                  <a:rPr lang="ru-RU" dirty="0" smtClean="0"/>
                  <a:t>Следовательно, </a:t>
                </a:r>
                <a:r>
                  <a:rPr lang="en-US" i="1" dirty="0" smtClean="0"/>
                  <a:t>CM &lt; </a:t>
                </a:r>
                <a14:m>
                  <m:oMath xmlns:m="http://schemas.openxmlformats.org/officeDocument/2006/math">
                    <m:f>
                      <m:fPr>
                        <m:ctrlPr>
                          <a:rPr lang="en-US" i="1" smtClean="0">
                            <a:latin typeface="Cambria Math"/>
                          </a:rPr>
                        </m:ctrlPr>
                      </m:fPr>
                      <m:num>
                        <m:r>
                          <a:rPr lang="en-US" b="0" i="1" smtClean="0">
                            <a:latin typeface="Cambria Math"/>
                          </a:rPr>
                          <m:t>1</m:t>
                        </m:r>
                      </m:num>
                      <m:den>
                        <m:r>
                          <a:rPr lang="en-US" b="0" i="1" smtClean="0">
                            <a:latin typeface="Cambria Math"/>
                          </a:rPr>
                          <m:t>2</m:t>
                        </m:r>
                      </m:den>
                    </m:f>
                  </m:oMath>
                </a14:m>
                <a:r>
                  <a:rPr lang="en-US" dirty="0" smtClean="0"/>
                  <a:t>(</a:t>
                </a:r>
                <a:r>
                  <a:rPr lang="en-US" i="1" dirty="0" smtClean="0"/>
                  <a:t>AC + BC</a:t>
                </a:r>
                <a:r>
                  <a:rPr lang="en-US" dirty="0" smtClean="0"/>
                  <a:t>).</a:t>
                </a:r>
                <a:endParaRPr lang="ru-RU" dirty="0"/>
              </a:p>
            </p:txBody>
          </p:sp>
        </mc:Choice>
        <mc:Fallback xmlns="">
          <p:sp>
            <p:nvSpPr>
              <p:cNvPr id="2" name="TextBox 1"/>
              <p:cNvSpPr txBox="1">
                <a:spLocks noRot="1" noChangeAspect="1" noMove="1" noResize="1" noEditPoints="1" noAdjustHandles="1" noChangeArrowheads="1" noChangeShapeType="1" noTextEdit="1"/>
              </p:cNvSpPr>
              <p:nvPr/>
            </p:nvSpPr>
            <p:spPr>
              <a:xfrm>
                <a:off x="0" y="1340768"/>
                <a:ext cx="9144000" cy="1755352"/>
              </a:xfrm>
              <a:prstGeom prst="rect">
                <a:avLst/>
              </a:prstGeom>
              <a:blipFill rotWithShape="1">
                <a:blip r:embed="rId3"/>
                <a:stretch>
                  <a:fillRect l="-1000" t="-2778" r="-1000" b="-694"/>
                </a:stretch>
              </a:blipFill>
            </p:spPr>
            <p:txBody>
              <a:bodyPr/>
              <a:lstStyle/>
              <a:p>
                <a:r>
                  <a:rPr lang="ru-RU">
                    <a:noFill/>
                  </a:rPr>
                  <a:t> </a:t>
                </a:r>
              </a:p>
            </p:txBody>
          </p:sp>
        </mc:Fallback>
      </mc:AlternateContent>
      <p:sp>
        <p:nvSpPr>
          <p:cNvPr id="3" name="TextBox 2"/>
          <p:cNvSpPr txBox="1"/>
          <p:nvPr/>
        </p:nvSpPr>
        <p:spPr>
          <a:xfrm>
            <a:off x="0" y="404664"/>
            <a:ext cx="9144000" cy="830997"/>
          </a:xfrm>
          <a:prstGeom prst="rect">
            <a:avLst/>
          </a:prstGeom>
          <a:noFill/>
        </p:spPr>
        <p:txBody>
          <a:bodyPr wrap="square" rtlCol="0">
            <a:spAutoFit/>
          </a:bodyPr>
          <a:lstStyle/>
          <a:p>
            <a:pPr algn="just"/>
            <a:r>
              <a:rPr lang="en-US" dirty="0" smtClean="0"/>
              <a:t>	</a:t>
            </a:r>
            <a:r>
              <a:rPr lang="ru-RU" dirty="0" smtClean="0"/>
              <a:t>Докажите</a:t>
            </a:r>
            <a:r>
              <a:rPr lang="ru-RU" dirty="0"/>
              <a:t>, что медиана треугольника меньше </a:t>
            </a:r>
            <a:r>
              <a:rPr lang="ru-RU" dirty="0" err="1" smtClean="0"/>
              <a:t>полусуммы</a:t>
            </a:r>
            <a:r>
              <a:rPr lang="ru-RU" dirty="0" smtClean="0"/>
              <a:t> сторон, между которыми она заключена.</a:t>
            </a:r>
            <a:endParaRPr lang="ru-RU"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140968"/>
            <a:ext cx="2376264" cy="315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2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 y="0"/>
            <a:ext cx="9144000" cy="830997"/>
          </a:xfrm>
          <a:prstGeom prst="rect">
            <a:avLst/>
          </a:prstGeom>
          <a:noFill/>
        </p:spPr>
        <p:txBody>
          <a:bodyPr wrap="square" rtlCol="0">
            <a:spAutoFit/>
          </a:bodyPr>
          <a:lstStyle/>
          <a:p>
            <a:pPr algn="just"/>
            <a:r>
              <a:rPr lang="ru-RU" dirty="0" smtClean="0"/>
              <a:t>	Докажите, что диагональ четырёхугольника меньше его полупериметра.</a:t>
            </a: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3" y="692696"/>
            <a:ext cx="286729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525" y="2708920"/>
            <a:ext cx="9144000" cy="830997"/>
          </a:xfrm>
          <a:prstGeom prst="rect">
            <a:avLst/>
          </a:prstGeom>
          <a:noFill/>
        </p:spPr>
        <p:txBody>
          <a:bodyPr wrap="square" rtlCol="0">
            <a:spAutoFit/>
          </a:bodyPr>
          <a:lstStyle/>
          <a:p>
            <a:pPr algn="just"/>
            <a:r>
              <a:rPr lang="ru-RU" dirty="0" smtClean="0"/>
              <a:t>	Докажите, что сумма двух противолежащих сторон четырёхугольника меньше суммы его диагоналей.</a:t>
            </a:r>
            <a:endParaRPr lang="ru-RU"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932" y="3717032"/>
            <a:ext cx="3359075" cy="242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9590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9144000" cy="830997"/>
          </a:xfrm>
          <a:prstGeom prst="rect">
            <a:avLst/>
          </a:prstGeom>
          <a:noFill/>
        </p:spPr>
        <p:txBody>
          <a:bodyPr wrap="square" rtlCol="0">
            <a:spAutoFit/>
          </a:bodyPr>
          <a:lstStyle/>
          <a:p>
            <a:pPr algn="just"/>
            <a:r>
              <a:rPr lang="ru-RU" dirty="0" smtClean="0"/>
              <a:t>	Докажите, что сумма внешних углов выпуклого многоугольника, взятых по одному при каждой вершине, равна 360</a:t>
            </a:r>
            <a:r>
              <a:rPr lang="ru-RU" baseline="30000" dirty="0" smtClean="0"/>
              <a:t>о</a:t>
            </a:r>
            <a:r>
              <a:rPr lang="en-US" dirty="0" smtClean="0"/>
              <a:t>.</a:t>
            </a:r>
            <a:endParaRPr lang="ru-RU" dirty="0"/>
          </a:p>
        </p:txBody>
      </p:sp>
      <p:sp>
        <p:nvSpPr>
          <p:cNvPr id="4" name="Text Box 4"/>
          <p:cNvSpPr txBox="1">
            <a:spLocks noChangeArrowheads="1"/>
          </p:cNvSpPr>
          <p:nvPr/>
        </p:nvSpPr>
        <p:spPr bwMode="auto">
          <a:xfrm>
            <a:off x="-36512" y="3789040"/>
            <a:ext cx="91805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solidFill>
                  <a:srgbClr val="FF3300"/>
                </a:solidFill>
              </a:rPr>
              <a:t>	</a:t>
            </a:r>
            <a:r>
              <a:rPr lang="ru-RU" dirty="0" smtClean="0"/>
              <a:t>Решение. </a:t>
            </a:r>
            <a:r>
              <a:rPr lang="ru-RU" dirty="0"/>
              <a:t>Внешний угол выпуклого многоугольника равен 180</a:t>
            </a:r>
            <a:r>
              <a:rPr lang="ru-RU" baseline="30000" dirty="0"/>
              <a:t>о</a:t>
            </a:r>
            <a:r>
              <a:rPr lang="ru-RU" dirty="0"/>
              <a:t> минус соответствующий внутренний угол. Следовательно, сумма внешних углов выпуклого </a:t>
            </a:r>
            <a:r>
              <a:rPr lang="en-US" i="1" dirty="0"/>
              <a:t>n</a:t>
            </a:r>
            <a:r>
              <a:rPr lang="ru-RU" i="1" dirty="0"/>
              <a:t>-</a:t>
            </a:r>
            <a:r>
              <a:rPr lang="ru-RU" dirty="0"/>
              <a:t>угольника</a:t>
            </a:r>
            <a:r>
              <a:rPr lang="en-US" i="1" dirty="0"/>
              <a:t> </a:t>
            </a:r>
            <a:r>
              <a:rPr lang="ru-RU" dirty="0"/>
              <a:t>равна </a:t>
            </a:r>
            <a:r>
              <a:rPr lang="en-US" dirty="0"/>
              <a:t>180</a:t>
            </a:r>
            <a:r>
              <a:rPr lang="ru-RU" baseline="30000" dirty="0"/>
              <a:t>о</a:t>
            </a:r>
            <a:r>
              <a:rPr lang="en-US" i="1" dirty="0"/>
              <a:t>n </a:t>
            </a:r>
            <a:r>
              <a:rPr lang="ru-RU" dirty="0"/>
              <a:t>минус сумма внутренних углов. Так как сумма внутренних углов выпуклого </a:t>
            </a:r>
            <a:r>
              <a:rPr lang="en-US" i="1" dirty="0"/>
              <a:t>n</a:t>
            </a:r>
            <a:r>
              <a:rPr lang="ru-RU" dirty="0"/>
              <a:t>-угольника равна 180</a:t>
            </a:r>
            <a:r>
              <a:rPr lang="ru-RU" baseline="30000" dirty="0"/>
              <a:t>о</a:t>
            </a:r>
            <a:r>
              <a:rPr lang="ru-RU" dirty="0"/>
              <a:t>(</a:t>
            </a:r>
            <a:r>
              <a:rPr lang="en-US" i="1" dirty="0"/>
              <a:t>n</a:t>
            </a:r>
            <a:r>
              <a:rPr lang="ru-RU" dirty="0"/>
              <a:t>-2), то сумма внешних углов будет равна </a:t>
            </a:r>
            <a:r>
              <a:rPr lang="en-US" dirty="0"/>
              <a:t>180</a:t>
            </a:r>
            <a:r>
              <a:rPr lang="ru-RU" baseline="30000" dirty="0"/>
              <a:t>о</a:t>
            </a:r>
            <a:r>
              <a:rPr lang="en-US" i="1" dirty="0"/>
              <a:t>n</a:t>
            </a:r>
            <a:r>
              <a:rPr lang="ru-RU" i="1" dirty="0"/>
              <a:t> - </a:t>
            </a:r>
            <a:r>
              <a:rPr lang="ru-RU" dirty="0"/>
              <a:t>180</a:t>
            </a:r>
            <a:r>
              <a:rPr lang="ru-RU" baseline="30000" dirty="0"/>
              <a:t>о</a:t>
            </a:r>
            <a:r>
              <a:rPr lang="ru-RU" dirty="0"/>
              <a:t>(</a:t>
            </a:r>
            <a:r>
              <a:rPr lang="en-US" i="1" dirty="0"/>
              <a:t>n</a:t>
            </a:r>
            <a:r>
              <a:rPr lang="ru-RU" dirty="0"/>
              <a:t>-2) = 360</a:t>
            </a:r>
            <a:r>
              <a:rPr lang="ru-RU" baseline="30000" dirty="0"/>
              <a:t>о</a:t>
            </a:r>
            <a:r>
              <a:rPr lang="ru-RU" dirty="0"/>
              <a:t>. </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587" y="1052736"/>
            <a:ext cx="30448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3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755576" y="-16444"/>
            <a:ext cx="7772400" cy="997171"/>
          </a:xfrm>
        </p:spPr>
        <p:txBody>
          <a:bodyPr>
            <a:normAutofit fontScale="90000"/>
          </a:bodyPr>
          <a:lstStyle/>
          <a:p>
            <a:r>
              <a:rPr lang="ru-RU" sz="2400" dirty="0" smtClean="0">
                <a:solidFill>
                  <a:srgbClr val="FF0000"/>
                </a:solidFill>
                <a:latin typeface="Times New Roman" pitchFamily="18" charset="0"/>
                <a:cs typeface="Times New Roman" pitchFamily="18" charset="0"/>
              </a:rPr>
              <a:t>Задачи на развитие критического мышления</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smtClean="0">
                <a:latin typeface="Times New Roman" pitchFamily="18" charset="0"/>
                <a:cs typeface="Times New Roman" pitchFamily="18" charset="0"/>
              </a:rPr>
              <a:t>Найдите </a:t>
            </a:r>
            <a:r>
              <a:rPr lang="ru-RU" sz="2400" dirty="0">
                <a:latin typeface="Times New Roman" pitchFamily="18" charset="0"/>
                <a:cs typeface="Times New Roman" pitchFamily="18" charset="0"/>
              </a:rPr>
              <a:t>ошибки в доказательствах следующих утверждений.</a:t>
            </a:r>
          </a:p>
        </p:txBody>
      </p:sp>
      <p:sp>
        <p:nvSpPr>
          <p:cNvPr id="6" name="TextBox 5"/>
          <p:cNvSpPr txBox="1"/>
          <p:nvPr/>
        </p:nvSpPr>
        <p:spPr>
          <a:xfrm>
            <a:off x="-866" y="1086416"/>
            <a:ext cx="9144000" cy="1046440"/>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Утверждение 1.</a:t>
            </a:r>
            <a:r>
              <a:rPr lang="ru-RU" sz="2000" dirty="0">
                <a:latin typeface="Times New Roman" pitchFamily="18" charset="0"/>
                <a:cs typeface="Times New Roman" pitchFamily="18" charset="0"/>
              </a:rPr>
              <a:t> Если две стороны и угол, лежащий против одной из них, одного треугольника соответственно равны двум сторонам и углу, лежащему против одной из них, другого треугольника, то такие треугольники равны</a:t>
            </a:r>
            <a:r>
              <a:rPr lang="ru-RU" sz="2000"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27709" y="3606696"/>
                <a:ext cx="6560515" cy="2893100"/>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Из равенства сторон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следует, что треугольник </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А</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равнобедренный, значит,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Из этого и равенства углов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следует равенство углов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Значит, треугольник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равнобедренный. Следовательно, его стороны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равны. Треугольники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равны по двум сторонам и углу между ними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a:t>
                </a:r>
                <a14:m>
                  <m:oMath xmlns:m="http://schemas.openxmlformats.org/officeDocument/2006/math">
                    <m:r>
                      <a:rPr lang="ru-RU" sz="2000" i="1">
                        <a:latin typeface="Cambria Math"/>
                      </a:rPr>
                      <m:t>∠</m:t>
                    </m:r>
                    <m:sSub>
                      <m:sSubPr>
                        <m:ctrlPr>
                          <a:rPr lang="ru-RU" sz="2000" i="1">
                            <a:latin typeface="Cambria Math"/>
                          </a:rPr>
                        </m:ctrlPr>
                      </m:sSubPr>
                      <m:e>
                        <m:r>
                          <a:rPr lang="ru-RU" sz="2000" i="1">
                            <a:latin typeface="Cambria Math"/>
                          </a:rPr>
                          <m:t>𝐶</m:t>
                        </m:r>
                      </m:e>
                      <m:sub>
                        <m:r>
                          <a:rPr lang="ru-RU" sz="2000" i="1">
                            <a:latin typeface="Cambria Math"/>
                          </a:rPr>
                          <m:t>1</m:t>
                        </m:r>
                      </m:sub>
                    </m:sSub>
                    <m:r>
                      <a:rPr lang="ru-RU" sz="2000" i="1">
                        <a:latin typeface="Cambria Math"/>
                      </a:rPr>
                      <m:t>=∠</m:t>
                    </m:r>
                    <m:sSub>
                      <m:sSubPr>
                        <m:ctrlPr>
                          <a:rPr lang="ru-RU" sz="2000" i="1">
                            <a:latin typeface="Cambria Math"/>
                          </a:rPr>
                        </m:ctrlPr>
                      </m:sSubPr>
                      <m:e>
                        <m:r>
                          <a:rPr lang="ru-RU" sz="2000" i="1">
                            <a:latin typeface="Cambria Math"/>
                          </a:rPr>
                          <m:t>𝐶</m:t>
                        </m:r>
                      </m:e>
                      <m:sub>
                        <m:r>
                          <a:rPr lang="ru-RU" sz="2000" i="1">
                            <a:latin typeface="Cambria Math"/>
                          </a:rPr>
                          <m:t>2</m:t>
                        </m:r>
                      </m:sub>
                    </m:sSub>
                  </m:oMath>
                </a14:m>
                <a:r>
                  <a:rPr lang="ru-RU" sz="2000" dirty="0">
                    <a:latin typeface="Times New Roman" pitchFamily="18" charset="0"/>
                    <a:cs typeface="Times New Roman" pitchFamily="18" charset="0"/>
                  </a:rPr>
                  <a:t>).</a:t>
                </a:r>
                <a:r>
                  <a:rPr lang="ru-RU" sz="2000" i="1" dirty="0">
                    <a:latin typeface="Times New Roman" pitchFamily="18" charset="0"/>
                    <a:cs typeface="Times New Roman" pitchFamily="18" charset="0"/>
                  </a:rPr>
                  <a:t> </a:t>
                </a:r>
                <a:r>
                  <a:rPr lang="ru-RU" sz="2000" dirty="0">
                    <a:latin typeface="Times New Roman" pitchFamily="18" charset="0"/>
                    <a:cs typeface="Times New Roman" pitchFamily="18" charset="0"/>
                  </a:rPr>
                  <a:t>Следовательно, равны и треугольники </a:t>
                </a:r>
                <a:r>
                  <a:rPr lang="ru-RU" sz="2000" i="1" dirty="0">
                    <a:latin typeface="Times New Roman" pitchFamily="18" charset="0"/>
                    <a:cs typeface="Times New Roman" pitchFamily="18" charset="0"/>
                  </a:rPr>
                  <a:t>АВС</a:t>
                </a:r>
                <a:r>
                  <a:rPr lang="ru-RU" sz="2000" dirty="0">
                    <a:latin typeface="Times New Roman" pitchFamily="18" charset="0"/>
                    <a:cs typeface="Times New Roman" pitchFamily="18" charset="0"/>
                  </a:rPr>
                  <a:t> и </a:t>
                </a:r>
                <a:r>
                  <a:rPr lang="ru-RU" sz="2000" i="1" dirty="0">
                    <a:latin typeface="Times New Roman" pitchFamily="18" charset="0"/>
                    <a:cs typeface="Times New Roman" pitchFamily="18" charset="0"/>
                  </a:rPr>
                  <a:t>А</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В</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ru-RU" sz="2000" b="1"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7709" y="3606696"/>
                <a:ext cx="6560515" cy="2893100"/>
              </a:xfrm>
              <a:prstGeom prst="rect">
                <a:avLst/>
              </a:prstGeom>
              <a:blipFill rotWithShape="1">
                <a:blip r:embed="rId2"/>
                <a:stretch>
                  <a:fillRect l="-1022" t="-211" r="-929" b="-2954"/>
                </a:stretch>
              </a:blipFill>
            </p:spPr>
            <p:txBody>
              <a:bodyPr/>
              <a:lstStyle/>
              <a:p>
                <a:r>
                  <a:rPr lang="ru-RU">
                    <a:noFill/>
                  </a:rPr>
                  <a:t> </a:t>
                </a:r>
              </a:p>
            </p:txBody>
          </p:sp>
        </mc:Fallback>
      </mc:AlternateContent>
      <p:pic>
        <p:nvPicPr>
          <p:cNvPr id="8" name="Рисунок 7"/>
          <p:cNvPicPr/>
          <p:nvPr/>
        </p:nvPicPr>
        <p:blipFill>
          <a:blip r:embed="rId3"/>
          <a:stretch>
            <a:fillRect/>
          </a:stretch>
        </p:blipFill>
        <p:spPr>
          <a:xfrm>
            <a:off x="6919182" y="2132856"/>
            <a:ext cx="2220479" cy="2841258"/>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27709" y="2022520"/>
                <a:ext cx="6516216" cy="1723549"/>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в треугольниках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AB</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AC</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14:m>
                  <m:oMath xmlns:m="http://schemas.openxmlformats.org/officeDocument/2006/math">
                    <m:r>
                      <a:rPr lang="ru-RU" sz="2000" i="1">
                        <a:latin typeface="Cambria Math"/>
                      </a:rPr>
                      <m:t>∠</m:t>
                    </m:r>
                    <m:r>
                      <a:rPr lang="ru-RU" sz="2000" i="1">
                        <a:latin typeface="Cambria Math"/>
                      </a:rPr>
                      <m:t>𝐶</m:t>
                    </m:r>
                    <m:r>
                      <a:rPr lang="ru-RU" sz="2000" i="1">
                        <a:latin typeface="Cambria Math"/>
                      </a:rPr>
                      <m:t>=∠</m:t>
                    </m:r>
                    <m:sSub>
                      <m:sSubPr>
                        <m:ctrlPr>
                          <a:rPr lang="ru-RU" sz="2000" i="1">
                            <a:latin typeface="Cambria Math"/>
                          </a:rPr>
                        </m:ctrlPr>
                      </m:sSubPr>
                      <m:e>
                        <m:r>
                          <a:rPr lang="ru-RU" sz="2000" i="1">
                            <a:latin typeface="Cambria Math"/>
                          </a:rPr>
                          <m:t>𝐶</m:t>
                        </m:r>
                      </m:e>
                      <m:sub>
                        <m:r>
                          <a:rPr lang="ru-RU" sz="2000" i="1">
                            <a:latin typeface="Cambria Math"/>
                          </a:rPr>
                          <m:t>1</m:t>
                        </m:r>
                      </m:sub>
                    </m:sSub>
                  </m:oMath>
                </a14:m>
                <a:r>
                  <a:rPr lang="ru-RU" sz="2000" dirty="0">
                    <a:latin typeface="Times New Roman" pitchFamily="18" charset="0"/>
                    <a:cs typeface="Times New Roman" pitchFamily="18" charset="0"/>
                  </a:rPr>
                  <a:t>. Отложим треугольник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от луча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так, чтобы вершина </a:t>
                </a:r>
                <a:r>
                  <a:rPr lang="ru-RU" sz="2000" i="1" dirty="0">
                    <a:latin typeface="Times New Roman" pitchFamily="18" charset="0"/>
                    <a:cs typeface="Times New Roman" pitchFamily="18" charset="0"/>
                  </a:rPr>
                  <a:t>С</a:t>
                </a:r>
                <a:r>
                  <a:rPr lang="ru-RU" sz="2000" dirty="0">
                    <a:latin typeface="Times New Roman" pitchFamily="18" charset="0"/>
                    <a:cs typeface="Times New Roman" pitchFamily="18" charset="0"/>
                  </a:rPr>
                  <a:t> перешла в точку </a:t>
                </a:r>
                <a:r>
                  <a:rPr lang="ru-RU" sz="2000" i="1" dirty="0">
                    <a:latin typeface="Times New Roman" pitchFamily="18" charset="0"/>
                    <a:cs typeface="Times New Roman" pitchFamily="18" charset="0"/>
                  </a:rPr>
                  <a:t>С</a:t>
                </a:r>
                <a:r>
                  <a:rPr lang="ru-RU" sz="2000" i="1"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лежащую по другую сторону от точки </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относительно прямой </a:t>
                </a:r>
                <a:r>
                  <a:rPr lang="ru-RU" sz="2000" i="1" dirty="0">
                    <a:latin typeface="Times New Roman" pitchFamily="18" charset="0"/>
                    <a:cs typeface="Times New Roman" pitchFamily="18" charset="0"/>
                  </a:rPr>
                  <a:t>А</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В</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(рис. 50).</a:t>
                </a:r>
              </a:p>
            </p:txBody>
          </p:sp>
        </mc:Choice>
        <mc:Fallback xmlns="">
          <p:sp>
            <p:nvSpPr>
              <p:cNvPr id="9" name="TextBox 8"/>
              <p:cNvSpPr txBox="1">
                <a:spLocks noRot="1" noChangeAspect="1" noMove="1" noResize="1" noEditPoints="1" noAdjustHandles="1" noChangeArrowheads="1" noChangeShapeType="1" noTextEdit="1"/>
              </p:cNvSpPr>
              <p:nvPr/>
            </p:nvSpPr>
            <p:spPr>
              <a:xfrm>
                <a:off x="27709" y="2022520"/>
                <a:ext cx="6516216" cy="1723549"/>
              </a:xfrm>
              <a:prstGeom prst="rect">
                <a:avLst/>
              </a:prstGeom>
              <a:blipFill rotWithShape="1">
                <a:blip r:embed="rId4"/>
                <a:stretch>
                  <a:fillRect l="-1030" t="-353" r="-1030" b="-1767"/>
                </a:stretch>
              </a:blipFill>
            </p:spPr>
            <p:txBody>
              <a:bodyPr/>
              <a:lstStyle/>
              <a:p>
                <a:r>
                  <a:rPr lang="ru-RU">
                    <a:noFill/>
                  </a:rPr>
                  <a:t> </a:t>
                </a:r>
              </a:p>
            </p:txBody>
          </p:sp>
        </mc:Fallback>
      </mc:AlternateContent>
    </p:spTree>
    <p:extLst>
      <p:ext uri="{BB962C8B-B14F-4D97-AF65-F5344CB8AC3E}">
        <p14:creationId xmlns:p14="http://schemas.microsoft.com/office/powerpoint/2010/main" val="12145197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333674"/>
            <a:ext cx="9144000" cy="1046440"/>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Утверждение 2.</a:t>
            </a:r>
            <a:r>
              <a:rPr lang="ru-RU" sz="2000" dirty="0">
                <a:latin typeface="Times New Roman" pitchFamily="18" charset="0"/>
                <a:cs typeface="Times New Roman" pitchFamily="18" charset="0"/>
              </a:rPr>
              <a:t> Если две стороны и высота, проведённая к одной из них, одного треугольника соответственно равны двум сторонам и высоте другого треугольника, то такие треугольники равны.</a:t>
            </a:r>
          </a:p>
        </p:txBody>
      </p:sp>
      <p:sp>
        <p:nvSpPr>
          <p:cNvPr id="9" name="TextBox 8"/>
          <p:cNvSpPr txBox="1"/>
          <p:nvPr/>
        </p:nvSpPr>
        <p:spPr>
          <a:xfrm>
            <a:off x="-21045" y="3308275"/>
            <a:ext cx="9144000" cy="1661993"/>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в треугольниках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AB</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BC</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высота </a:t>
            </a:r>
            <a:r>
              <a:rPr lang="en-US" sz="2000" i="1" dirty="0">
                <a:latin typeface="Times New Roman" pitchFamily="18" charset="0"/>
                <a:cs typeface="Times New Roman" pitchFamily="18" charset="0"/>
              </a:rPr>
              <a:t>CH </a:t>
            </a:r>
            <a:r>
              <a:rPr lang="ru-RU" sz="2000" dirty="0">
                <a:latin typeface="Times New Roman" pitchFamily="18" charset="0"/>
                <a:cs typeface="Times New Roman" pitchFamily="18" charset="0"/>
              </a:rPr>
              <a:t>равна высоте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H</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(рис. 51). Прямоугольные треугольники </a:t>
            </a:r>
            <a:r>
              <a:rPr lang="en-US" sz="2000" i="1" dirty="0">
                <a:latin typeface="Times New Roman" pitchFamily="18" charset="0"/>
                <a:cs typeface="Times New Roman" pitchFamily="18" charset="0"/>
              </a:rPr>
              <a:t>BCH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H</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равны по гипотенузе и катету. Следовательно, угол </a:t>
            </a:r>
            <a:r>
              <a:rPr lang="en-US" sz="2000" i="1" dirty="0">
                <a:latin typeface="Times New Roman" pitchFamily="18" charset="0"/>
                <a:cs typeface="Times New Roman" pitchFamily="18" charset="0"/>
              </a:rPr>
              <a:t>CBH </a:t>
            </a:r>
            <a:r>
              <a:rPr lang="ru-RU" sz="2000" dirty="0">
                <a:latin typeface="Times New Roman" pitchFamily="18" charset="0"/>
                <a:cs typeface="Times New Roman" pitchFamily="18" charset="0"/>
              </a:rPr>
              <a:t>равен углу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H</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Значит, треугольники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равны по двум сторонам и углу между ними.</a:t>
            </a:r>
          </a:p>
        </p:txBody>
      </p:sp>
      <p:pic>
        <p:nvPicPr>
          <p:cNvPr id="10" name="Рисунок 9"/>
          <p:cNvPicPr/>
          <p:nvPr/>
        </p:nvPicPr>
        <p:blipFill>
          <a:blip r:embed="rId2"/>
          <a:stretch>
            <a:fillRect/>
          </a:stretch>
        </p:blipFill>
        <p:spPr>
          <a:xfrm>
            <a:off x="1290991" y="4820444"/>
            <a:ext cx="4793178" cy="2016224"/>
          </a:xfrm>
          <a:prstGeom prst="rect">
            <a:avLst/>
          </a:prstGeom>
        </p:spPr>
      </p:pic>
      <p:sp>
        <p:nvSpPr>
          <p:cNvPr id="5" name="TextBox 4"/>
          <p:cNvSpPr txBox="1"/>
          <p:nvPr/>
        </p:nvSpPr>
        <p:spPr>
          <a:xfrm>
            <a:off x="0" y="44624"/>
            <a:ext cx="9144000" cy="430887"/>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Контрпример</a:t>
            </a:r>
            <a:r>
              <a:rPr lang="ru-RU" sz="2000" dirty="0" smtClean="0">
                <a:latin typeface="Times New Roman" pitchFamily="18" charset="0"/>
                <a:cs typeface="Times New Roman" pitchFamily="18" charset="0"/>
              </a:rPr>
              <a:t> приведён на рисунке. </a:t>
            </a:r>
            <a:endParaRPr lang="ru-RU" sz="2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183" y="486843"/>
            <a:ext cx="2497633" cy="177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617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6512" y="576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ctr">
              <a:spcBef>
                <a:spcPct val="50000"/>
              </a:spcBef>
            </a:pPr>
            <a:r>
              <a:rPr lang="ru-RU" dirty="0" smtClean="0"/>
              <a:t>Новые учебники геометрии 201</a:t>
            </a:r>
            <a:r>
              <a:rPr lang="en-US" dirty="0" smtClean="0"/>
              <a:t>9</a:t>
            </a:r>
            <a:r>
              <a:rPr lang="ru-RU" dirty="0" smtClean="0"/>
              <a:t> года</a:t>
            </a:r>
            <a:endParaRPr lang="ru-RU" sz="1800" dirty="0"/>
          </a:p>
        </p:txBody>
      </p:sp>
      <p:pic>
        <p:nvPicPr>
          <p:cNvPr id="2" name="Рисунок 1">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76672"/>
            <a:ext cx="2193469" cy="2880320"/>
          </a:xfrm>
          <a:prstGeom prst="rect">
            <a:avLst/>
          </a:prstGeom>
        </p:spPr>
      </p:pic>
      <p:pic>
        <p:nvPicPr>
          <p:cNvPr id="3" name="Рисунок 2">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6788" y="486959"/>
            <a:ext cx="2190544" cy="2880317"/>
          </a:xfrm>
          <a:prstGeom prst="rect">
            <a:avLst/>
          </a:prstGeom>
        </p:spPr>
      </p:pic>
      <p:pic>
        <p:nvPicPr>
          <p:cNvPr id="4" name="Рисунок 3">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76672"/>
            <a:ext cx="2193469" cy="2880320"/>
          </a:xfrm>
          <a:prstGeom prst="rect">
            <a:avLst/>
          </a:prstGeom>
        </p:spPr>
      </p:pic>
      <p:pic>
        <p:nvPicPr>
          <p:cNvPr id="8" name="Рисунок 7" descr="Смирнов_Математика-Геометрия_УРОВНИ_10 кл.jpg"/>
          <p:cNvPicPr>
            <a:picLocks noChangeAspect="1"/>
          </p:cNvPicPr>
          <p:nvPr/>
        </p:nvPicPr>
        <p:blipFill>
          <a:blip r:embed="rId8" cstate="print"/>
          <a:stretch>
            <a:fillRect/>
          </a:stretch>
        </p:blipFill>
        <p:spPr>
          <a:xfrm>
            <a:off x="1762486" y="3645026"/>
            <a:ext cx="2387143" cy="3091688"/>
          </a:xfrm>
          <a:prstGeom prst="rect">
            <a:avLst/>
          </a:prstGeom>
        </p:spPr>
      </p:pic>
      <p:pic>
        <p:nvPicPr>
          <p:cNvPr id="9" name="Рисунок 8" descr="Смирнов_Математика-Геометрия_УРОВНИ_11 кл.jpg"/>
          <p:cNvPicPr>
            <a:picLocks noChangeAspect="1"/>
          </p:cNvPicPr>
          <p:nvPr/>
        </p:nvPicPr>
        <p:blipFill>
          <a:blip r:embed="rId9" cstate="print"/>
          <a:stretch>
            <a:fillRect/>
          </a:stretch>
        </p:blipFill>
        <p:spPr>
          <a:xfrm>
            <a:off x="5004048" y="3645024"/>
            <a:ext cx="2376264" cy="3091692"/>
          </a:xfrm>
          <a:prstGeom prst="rect">
            <a:avLst/>
          </a:prstGeom>
        </p:spPr>
      </p:pic>
    </p:spTree>
    <p:extLst>
      <p:ext uri="{BB962C8B-B14F-4D97-AF65-F5344CB8AC3E}">
        <p14:creationId xmlns:p14="http://schemas.microsoft.com/office/powerpoint/2010/main" val="42580701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6632"/>
            <a:ext cx="9144000" cy="738664"/>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Утверждение 3</a:t>
            </a:r>
            <a:r>
              <a:rPr lang="ru-RU" sz="2000" b="1" dirty="0" smtClean="0">
                <a:latin typeface="Times New Roman" pitchFamily="18" charset="0"/>
                <a:cs typeface="Times New Roman" pitchFamily="18" charset="0"/>
              </a:rPr>
              <a:t>.</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Гипотенуза прямоугольного треугольника равна его катету.</a:t>
            </a:r>
          </a:p>
        </p:txBody>
      </p:sp>
      <p:sp>
        <p:nvSpPr>
          <p:cNvPr id="9" name="TextBox 8"/>
          <p:cNvSpPr txBox="1"/>
          <p:nvPr/>
        </p:nvSpPr>
        <p:spPr>
          <a:xfrm>
            <a:off x="107504" y="731635"/>
            <a:ext cx="9036496" cy="3816429"/>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 прямоугольный треугольник (угол </a:t>
            </a:r>
            <a:r>
              <a:rPr lang="en-US" sz="2000" i="1" dirty="0">
                <a:latin typeface="Times New Roman" pitchFamily="18" charset="0"/>
                <a:cs typeface="Times New Roman" pitchFamily="18" charset="0"/>
              </a:rPr>
              <a:t>C </a:t>
            </a:r>
            <a:r>
              <a:rPr lang="ru-RU" sz="2000" dirty="0">
                <a:latin typeface="Times New Roman" pitchFamily="18" charset="0"/>
                <a:cs typeface="Times New Roman" pitchFamily="18" charset="0"/>
              </a:rPr>
              <a:t>– прямой) (рис. 62). Докажем, что гипотенуза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равна катету </a:t>
            </a:r>
            <a:r>
              <a:rPr lang="en-US" sz="2000" i="1" dirty="0">
                <a:latin typeface="Times New Roman" pitchFamily="18" charset="0"/>
                <a:cs typeface="Times New Roman" pitchFamily="18" charset="0"/>
              </a:rPr>
              <a:t>AC</a:t>
            </a:r>
            <a:r>
              <a:rPr lang="ru-RU" sz="2000" dirty="0">
                <a:latin typeface="Times New Roman" pitchFamily="18" charset="0"/>
                <a:cs typeface="Times New Roman" pitchFamily="18" charset="0"/>
              </a:rPr>
              <a:t>.</a:t>
            </a:r>
            <a:r>
              <a:rPr lang="ru-RU" sz="2000" i="1"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Проведём </a:t>
            </a:r>
            <a:r>
              <a:rPr lang="ru-RU" sz="2000" dirty="0">
                <a:latin typeface="Times New Roman" pitchFamily="18" charset="0"/>
                <a:cs typeface="Times New Roman" pitchFamily="18" charset="0"/>
              </a:rPr>
              <a:t>биссектрису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и серединный перпендикуляр к стороне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Обозначим через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их точку пересечения. Соединим отрезками точку </a:t>
            </a:r>
            <a:r>
              <a:rPr lang="en-US" sz="2000" i="1" dirty="0">
                <a:latin typeface="Times New Roman" pitchFamily="18" charset="0"/>
                <a:cs typeface="Times New Roman" pitchFamily="18" charset="0"/>
              </a:rPr>
              <a:t>E</a:t>
            </a:r>
            <a:r>
              <a:rPr lang="ru-RU" sz="2000" dirty="0">
                <a:latin typeface="Times New Roman" pitchFamily="18" charset="0"/>
                <a:cs typeface="Times New Roman" pitchFamily="18" charset="0"/>
              </a:rPr>
              <a:t> с вершинами </a:t>
            </a:r>
            <a:r>
              <a:rPr lang="en-US" sz="2000" i="1" dirty="0">
                <a:latin typeface="Times New Roman" pitchFamily="18" charset="0"/>
                <a:cs typeface="Times New Roman" pitchFamily="18" charset="0"/>
              </a:rPr>
              <a:t>B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a:t>
            </a:r>
            <a:r>
              <a:rPr lang="ru-RU" sz="2000" dirty="0">
                <a:latin typeface="Times New Roman" pitchFamily="18" charset="0"/>
                <a:cs typeface="Times New Roman" pitchFamily="18" charset="0"/>
              </a:rPr>
              <a:t>. Из точки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опустим перпендикуляры </a:t>
            </a:r>
            <a:r>
              <a:rPr lang="en-US" sz="2000" i="1" dirty="0">
                <a:latin typeface="Times New Roman" pitchFamily="18" charset="0"/>
                <a:cs typeface="Times New Roman" pitchFamily="18" charset="0"/>
              </a:rPr>
              <a:t>EF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EG </a:t>
            </a:r>
            <a:r>
              <a:rPr lang="ru-RU" sz="2000" dirty="0">
                <a:latin typeface="Times New Roman" pitchFamily="18" charset="0"/>
                <a:cs typeface="Times New Roman" pitchFamily="18" charset="0"/>
              </a:rPr>
              <a:t>соответственно на стороны </a:t>
            </a:r>
            <a:r>
              <a:rPr lang="en-US" sz="2000" i="1" dirty="0">
                <a:latin typeface="Times New Roman" pitchFamily="18" charset="0"/>
                <a:cs typeface="Times New Roman" pitchFamily="18" charset="0"/>
              </a:rPr>
              <a:t>AC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треугольника </a:t>
            </a:r>
            <a:r>
              <a:rPr lang="en-US" sz="2000" i="1" dirty="0">
                <a:latin typeface="Times New Roman" pitchFamily="18" charset="0"/>
                <a:cs typeface="Times New Roman" pitchFamily="18" charset="0"/>
              </a:rPr>
              <a:t>ABC</a:t>
            </a:r>
            <a:r>
              <a:rPr lang="ru-RU" sz="2000" dirty="0">
                <a:latin typeface="Times New Roman" pitchFamily="18" charset="0"/>
                <a:cs typeface="Times New Roman" pitchFamily="18" charset="0"/>
              </a:rPr>
              <a:t>. Так как точка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принадлежит серединному перпендикуляру к отрезку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то отрезки </a:t>
            </a:r>
            <a:r>
              <a:rPr lang="en-US" sz="2000" i="1" dirty="0">
                <a:latin typeface="Times New Roman" pitchFamily="18" charset="0"/>
                <a:cs typeface="Times New Roman" pitchFamily="18" charset="0"/>
              </a:rPr>
              <a:t>BE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CE </a:t>
            </a:r>
            <a:r>
              <a:rPr lang="ru-RU" sz="2000" dirty="0">
                <a:latin typeface="Times New Roman" pitchFamily="18" charset="0"/>
                <a:cs typeface="Times New Roman" pitchFamily="18" charset="0"/>
              </a:rPr>
              <a:t>равны. Так как точка </a:t>
            </a:r>
            <a:r>
              <a:rPr lang="ru-RU" sz="2000" i="1" dirty="0">
                <a:latin typeface="Times New Roman" pitchFamily="18" charset="0"/>
                <a:cs typeface="Times New Roman" pitchFamily="18" charset="0"/>
              </a:rPr>
              <a:t>Е </a:t>
            </a:r>
            <a:r>
              <a:rPr lang="ru-RU" sz="2000" dirty="0">
                <a:latin typeface="Times New Roman" pitchFamily="18" charset="0"/>
                <a:cs typeface="Times New Roman" pitchFamily="18" charset="0"/>
              </a:rPr>
              <a:t>принадлежит биссектрисе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то отрезки </a:t>
            </a:r>
            <a:r>
              <a:rPr lang="en-US" sz="2000" i="1" dirty="0">
                <a:latin typeface="Times New Roman" pitchFamily="18" charset="0"/>
                <a:cs typeface="Times New Roman" pitchFamily="18" charset="0"/>
              </a:rPr>
              <a:t>EF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EG </a:t>
            </a:r>
            <a:r>
              <a:rPr lang="ru-RU" sz="2000" dirty="0">
                <a:latin typeface="Times New Roman" pitchFamily="18" charset="0"/>
                <a:cs typeface="Times New Roman" pitchFamily="18" charset="0"/>
              </a:rPr>
              <a:t>равны. Прямоугольные треугольники </a:t>
            </a:r>
            <a:r>
              <a:rPr lang="en-US" sz="2000" i="1" dirty="0">
                <a:latin typeface="Times New Roman" pitchFamily="18" charset="0"/>
                <a:cs typeface="Times New Roman" pitchFamily="18" charset="0"/>
              </a:rPr>
              <a:t>BEG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CEF </a:t>
            </a:r>
            <a:r>
              <a:rPr lang="ru-RU" sz="2000" dirty="0">
                <a:latin typeface="Times New Roman" pitchFamily="18" charset="0"/>
                <a:cs typeface="Times New Roman" pitchFamily="18" charset="0"/>
              </a:rPr>
              <a:t>равны по катету и гипотенузе. Следовательно, отрезки </a:t>
            </a:r>
            <a:r>
              <a:rPr lang="en-US" sz="2000" i="1" dirty="0">
                <a:latin typeface="Times New Roman" pitchFamily="18" charset="0"/>
                <a:cs typeface="Times New Roman" pitchFamily="18" charset="0"/>
              </a:rPr>
              <a:t>BG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CF </a:t>
            </a:r>
            <a:r>
              <a:rPr lang="ru-RU" sz="2000" dirty="0">
                <a:latin typeface="Times New Roman" pitchFamily="18" charset="0"/>
                <a:cs typeface="Times New Roman" pitchFamily="18" charset="0"/>
              </a:rPr>
              <a:t>равны. Прямоугольные треугольники </a:t>
            </a:r>
            <a:r>
              <a:rPr lang="en-US" sz="2000" i="1" dirty="0">
                <a:latin typeface="Times New Roman" pitchFamily="18" charset="0"/>
                <a:cs typeface="Times New Roman" pitchFamily="18" charset="0"/>
              </a:rPr>
              <a:t>AEG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AEF </a:t>
            </a:r>
            <a:r>
              <a:rPr lang="ru-RU" sz="2000" dirty="0">
                <a:latin typeface="Times New Roman" pitchFamily="18" charset="0"/>
                <a:cs typeface="Times New Roman" pitchFamily="18" charset="0"/>
              </a:rPr>
              <a:t>равны по катету и гипотенузе. Следовательно, отрезки </a:t>
            </a:r>
            <a:r>
              <a:rPr lang="en-US" sz="2000" i="1" dirty="0">
                <a:latin typeface="Times New Roman" pitchFamily="18" charset="0"/>
                <a:cs typeface="Times New Roman" pitchFamily="18" charset="0"/>
              </a:rPr>
              <a:t>AG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AF </a:t>
            </a:r>
            <a:r>
              <a:rPr lang="ru-RU" sz="2000" dirty="0">
                <a:latin typeface="Times New Roman" pitchFamily="18" charset="0"/>
                <a:cs typeface="Times New Roman" pitchFamily="18" charset="0"/>
              </a:rPr>
              <a:t>равны. Складывая отрезки </a:t>
            </a:r>
            <a:r>
              <a:rPr lang="en-US" sz="2000" i="1" dirty="0">
                <a:latin typeface="Times New Roman" pitchFamily="18" charset="0"/>
                <a:cs typeface="Times New Roman" pitchFamily="18" charset="0"/>
              </a:rPr>
              <a:t>AG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BG</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CF</a:t>
            </a:r>
            <a:r>
              <a:rPr lang="ru-RU" sz="2000" dirty="0">
                <a:latin typeface="Times New Roman" pitchFamily="18" charset="0"/>
                <a:cs typeface="Times New Roman" pitchFamily="18" charset="0"/>
              </a:rPr>
              <a:t>, получаем равенство гипотенузы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и катета </a:t>
            </a:r>
            <a:r>
              <a:rPr lang="en-US" sz="2000" i="1" dirty="0">
                <a:latin typeface="Times New Roman" pitchFamily="18" charset="0"/>
                <a:cs typeface="Times New Roman" pitchFamily="18" charset="0"/>
              </a:rPr>
              <a:t>AC</a:t>
            </a:r>
            <a:r>
              <a:rPr lang="ru-RU" sz="2000" dirty="0">
                <a:latin typeface="Times New Roman" pitchFamily="18" charset="0"/>
                <a:cs typeface="Times New Roman" pitchFamily="18" charset="0"/>
              </a:rPr>
              <a:t>.    </a:t>
            </a:r>
          </a:p>
        </p:txBody>
      </p:sp>
      <p:pic>
        <p:nvPicPr>
          <p:cNvPr id="8" name="Рисунок 7"/>
          <p:cNvPicPr/>
          <p:nvPr/>
        </p:nvPicPr>
        <p:blipFill>
          <a:blip r:embed="rId2"/>
          <a:stretch>
            <a:fillRect/>
          </a:stretch>
        </p:blipFill>
        <p:spPr>
          <a:xfrm>
            <a:off x="2483768" y="4549949"/>
            <a:ext cx="3819525" cy="2181225"/>
          </a:xfrm>
          <a:prstGeom prst="rect">
            <a:avLst/>
          </a:prstGeom>
        </p:spPr>
      </p:pic>
    </p:spTree>
    <p:extLst>
      <p:ext uri="{BB962C8B-B14F-4D97-AF65-F5344CB8AC3E}">
        <p14:creationId xmlns:p14="http://schemas.microsoft.com/office/powerpoint/2010/main" val="3057115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4624"/>
            <a:ext cx="9036496" cy="2031325"/>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Решение. </a:t>
            </a:r>
            <a:r>
              <a:rPr lang="ru-RU" sz="2000" dirty="0">
                <a:latin typeface="Times New Roman" pitchFamily="18" charset="0"/>
                <a:cs typeface="Times New Roman" pitchFamily="18" charset="0"/>
              </a:rPr>
              <a:t>Неправильно выполнен рисунок. Построить правильный рисунок поможет программа </a:t>
            </a:r>
            <a:r>
              <a:rPr lang="en-US" sz="2000" dirty="0" err="1">
                <a:latin typeface="Times New Roman" pitchFamily="18" charset="0"/>
                <a:cs typeface="Times New Roman" pitchFamily="18" charset="0"/>
              </a:rPr>
              <a:t>GeoGebra</a:t>
            </a:r>
            <a:r>
              <a:rPr lang="ru-RU" sz="2000" dirty="0">
                <a:latin typeface="Times New Roman" pitchFamily="18" charset="0"/>
                <a:cs typeface="Times New Roman" pitchFamily="18" charset="0"/>
              </a:rPr>
              <a:t>. В ней можно построить прямоугольный треугольник </a:t>
            </a:r>
            <a:r>
              <a:rPr lang="en-US" sz="2000" i="1" dirty="0">
                <a:latin typeface="Times New Roman" pitchFamily="18" charset="0"/>
                <a:cs typeface="Times New Roman" pitchFamily="18" charset="0"/>
              </a:rPr>
              <a:t>ABC</a:t>
            </a:r>
            <a:r>
              <a:rPr lang="ru-RU" sz="2000" dirty="0">
                <a:latin typeface="Times New Roman" pitchFamily="18" charset="0"/>
                <a:cs typeface="Times New Roman" pitchFamily="18" charset="0"/>
              </a:rPr>
              <a:t>, провести биссектрису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и серединный перпендикуляр к отрезку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найти их точку пересечения </a:t>
            </a:r>
            <a:r>
              <a:rPr lang="en-US" sz="2000" i="1" dirty="0">
                <a:latin typeface="Times New Roman" pitchFamily="18" charset="0"/>
                <a:cs typeface="Times New Roman" pitchFamily="18" charset="0"/>
              </a:rPr>
              <a:t>E</a:t>
            </a:r>
            <a:r>
              <a:rPr lang="ru-RU" sz="2000" dirty="0">
                <a:latin typeface="Times New Roman" pitchFamily="18" charset="0"/>
                <a:cs typeface="Times New Roman" pitchFamily="18" charset="0"/>
              </a:rPr>
              <a:t>, опустить из неё перпендикуляры на прямые, содержащие стороны </a:t>
            </a:r>
            <a:r>
              <a:rPr lang="en-US" sz="2000" i="1" dirty="0">
                <a:latin typeface="Times New Roman" pitchFamily="18" charset="0"/>
                <a:cs typeface="Times New Roman" pitchFamily="18" charset="0"/>
              </a:rPr>
              <a:t>AC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(рис. 78). </a:t>
            </a:r>
          </a:p>
          <a:p>
            <a:r>
              <a:rPr lang="ru-RU" dirty="0">
                <a:latin typeface="Times New Roman" pitchFamily="18" charset="0"/>
                <a:cs typeface="Times New Roman" pitchFamily="18" charset="0"/>
              </a:rPr>
              <a:t> </a:t>
            </a:r>
          </a:p>
        </p:txBody>
      </p:sp>
      <p:pic>
        <p:nvPicPr>
          <p:cNvPr id="7" name="Рисунок 6"/>
          <p:cNvPicPr/>
          <p:nvPr/>
        </p:nvPicPr>
        <p:blipFill>
          <a:blip r:embed="rId2"/>
          <a:stretch>
            <a:fillRect/>
          </a:stretch>
        </p:blipFill>
        <p:spPr>
          <a:xfrm>
            <a:off x="2123728" y="1772816"/>
            <a:ext cx="4314226" cy="2824901"/>
          </a:xfrm>
          <a:prstGeom prst="rect">
            <a:avLst/>
          </a:prstGeom>
        </p:spPr>
      </p:pic>
    </p:spTree>
    <p:extLst>
      <p:ext uri="{BB962C8B-B14F-4D97-AF65-F5344CB8AC3E}">
        <p14:creationId xmlns:p14="http://schemas.microsoft.com/office/powerpoint/2010/main" val="10348559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6632"/>
            <a:ext cx="9144000" cy="430887"/>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Утверждение 4</a:t>
            </a:r>
            <a:r>
              <a:rPr lang="ru-RU" sz="2000" b="1" dirty="0" smtClean="0">
                <a:latin typeface="Times New Roman" pitchFamily="18" charset="0"/>
                <a:cs typeface="Times New Roman" pitchFamily="18" charset="0"/>
              </a:rPr>
              <a:t>.</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Прямой угол равен тупому углу.</a:t>
            </a:r>
          </a:p>
        </p:txBody>
      </p:sp>
      <mc:AlternateContent xmlns:mc="http://schemas.openxmlformats.org/markup-compatibility/2006" xmlns:a14="http://schemas.microsoft.com/office/drawing/2010/main">
        <mc:Choice Requires="a14">
          <p:sp>
            <p:nvSpPr>
              <p:cNvPr id="9" name="TextBox 8"/>
              <p:cNvSpPr txBox="1"/>
              <p:nvPr/>
            </p:nvSpPr>
            <p:spPr>
              <a:xfrm>
                <a:off x="89756" y="582593"/>
                <a:ext cx="9036496" cy="2893100"/>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a:t>
                </a:r>
                <a:r>
                  <a:rPr lang="en-US" sz="2000" i="1" dirty="0">
                    <a:latin typeface="Times New Roman" pitchFamily="18" charset="0"/>
                    <a:cs typeface="Times New Roman" pitchFamily="18" charset="0"/>
                  </a:rPr>
                  <a:t>ABCD </a:t>
                </a:r>
                <a:r>
                  <a:rPr lang="ru-RU" sz="2000" dirty="0">
                    <a:latin typeface="Times New Roman" pitchFamily="18" charset="0"/>
                    <a:cs typeface="Times New Roman" pitchFamily="18" charset="0"/>
                  </a:rPr>
                  <a:t>– четырёхугольник (рис. 64), в котором  </a:t>
                </a:r>
                <a:r>
                  <a:rPr lang="en-US" sz="2000" i="1" dirty="0">
                    <a:latin typeface="Times New Roman" pitchFamily="18" charset="0"/>
                    <a:cs typeface="Times New Roman" pitchFamily="18" charset="0"/>
                  </a:rPr>
                  <a:t>AD</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угол </a:t>
                </a:r>
                <a:r>
                  <a:rPr lang="en-US" sz="2000" i="1" dirty="0">
                    <a:latin typeface="Times New Roman" pitchFamily="18" charset="0"/>
                    <a:cs typeface="Times New Roman" pitchFamily="18" charset="0"/>
                  </a:rPr>
                  <a:t>D </a:t>
                </a:r>
                <a:r>
                  <a:rPr lang="ru-RU" sz="2000" dirty="0">
                    <a:latin typeface="Times New Roman" pitchFamily="18" charset="0"/>
                    <a:cs typeface="Times New Roman" pitchFamily="18" charset="0"/>
                  </a:rPr>
                  <a:t>прямой, угол </a:t>
                </a:r>
                <a:r>
                  <a:rPr lang="en-US" sz="2000" i="1" dirty="0">
                    <a:latin typeface="Times New Roman" pitchFamily="18" charset="0"/>
                    <a:cs typeface="Times New Roman" pitchFamily="18" charset="0"/>
                  </a:rPr>
                  <a:t>C </a:t>
                </a:r>
                <a:r>
                  <a:rPr lang="ru-RU" sz="2000" dirty="0">
                    <a:latin typeface="Times New Roman" pitchFamily="18" charset="0"/>
                    <a:cs typeface="Times New Roman" pitchFamily="18" charset="0"/>
                  </a:rPr>
                  <a:t>тупой. Докажем, что углы </a:t>
                </a:r>
                <a:r>
                  <a:rPr lang="en-US" sz="2000" i="1" dirty="0">
                    <a:latin typeface="Times New Roman" pitchFamily="18" charset="0"/>
                    <a:cs typeface="Times New Roman" pitchFamily="18" charset="0"/>
                  </a:rPr>
                  <a:t>D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 </a:t>
                </a:r>
                <a:r>
                  <a:rPr lang="ru-RU" sz="2000" dirty="0">
                    <a:latin typeface="Times New Roman" pitchFamily="18" charset="0"/>
                    <a:cs typeface="Times New Roman" pitchFamily="18" charset="0"/>
                  </a:rPr>
                  <a:t>равны. Проведём серединные перпендикуляры к сторонам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CD</a:t>
                </a:r>
                <a:r>
                  <a:rPr lang="ru-RU" sz="2000" dirty="0">
                    <a:latin typeface="Times New Roman" pitchFamily="18" charset="0"/>
                    <a:cs typeface="Times New Roman" pitchFamily="18" charset="0"/>
                  </a:rPr>
                  <a:t>. Обозначим через </a:t>
                </a:r>
                <a:r>
                  <a:rPr lang="en-US" sz="2000" i="1" dirty="0">
                    <a:latin typeface="Times New Roman" pitchFamily="18" charset="0"/>
                    <a:cs typeface="Times New Roman" pitchFamily="18" charset="0"/>
                  </a:rPr>
                  <a:t>G </a:t>
                </a:r>
                <a:r>
                  <a:rPr lang="ru-RU" sz="2000" dirty="0">
                    <a:latin typeface="Times New Roman" pitchFamily="18" charset="0"/>
                    <a:cs typeface="Times New Roman" pitchFamily="18" charset="0"/>
                  </a:rPr>
                  <a:t>их точку пересечения. Прямоугольные треугольники </a:t>
                </a:r>
                <a:r>
                  <a:rPr lang="en-US" sz="2000" i="1" dirty="0">
                    <a:latin typeface="Times New Roman" pitchFamily="18" charset="0"/>
                    <a:cs typeface="Times New Roman" pitchFamily="18" charset="0"/>
                  </a:rPr>
                  <a:t>AEG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BEG </a:t>
                </a:r>
                <a:r>
                  <a:rPr lang="ru-RU" sz="2000" dirty="0">
                    <a:latin typeface="Times New Roman" pitchFamily="18" charset="0"/>
                    <a:cs typeface="Times New Roman" pitchFamily="18" charset="0"/>
                  </a:rPr>
                  <a:t>равны по двум катетам. Следовательно, </a:t>
                </a:r>
                <a:r>
                  <a:rPr lang="en-US" sz="2000" i="1" dirty="0">
                    <a:latin typeface="Times New Roman" pitchFamily="18" charset="0"/>
                    <a:cs typeface="Times New Roman" pitchFamily="18" charset="0"/>
                  </a:rPr>
                  <a:t>AG</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BG</a:t>
                </a:r>
                <a:r>
                  <a:rPr lang="ru-RU" sz="2000" dirty="0">
                    <a:latin typeface="Times New Roman" pitchFamily="18" charset="0"/>
                    <a:cs typeface="Times New Roman" pitchFamily="18" charset="0"/>
                  </a:rPr>
                  <a:t>. Прямоугольные треугольники </a:t>
                </a:r>
                <a:r>
                  <a:rPr lang="en-US" sz="2000" i="1" dirty="0">
                    <a:latin typeface="Times New Roman" pitchFamily="18" charset="0"/>
                    <a:cs typeface="Times New Roman" pitchFamily="18" charset="0"/>
                  </a:rPr>
                  <a:t>DFG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CFG</a:t>
                </a:r>
                <a:r>
                  <a:rPr lang="ru-RU" sz="2000" dirty="0">
                    <a:latin typeface="Times New Roman" pitchFamily="18" charset="0"/>
                    <a:cs typeface="Times New Roman" pitchFamily="18" charset="0"/>
                  </a:rPr>
                  <a:t> также</a:t>
                </a:r>
                <a:r>
                  <a:rPr lang="ru-RU" sz="2000" i="1" dirty="0">
                    <a:latin typeface="Times New Roman" pitchFamily="18" charset="0"/>
                    <a:cs typeface="Times New Roman" pitchFamily="18" charset="0"/>
                  </a:rPr>
                  <a:t> </a:t>
                </a:r>
                <a:r>
                  <a:rPr lang="ru-RU" sz="2000" dirty="0">
                    <a:latin typeface="Times New Roman" pitchFamily="18" charset="0"/>
                    <a:cs typeface="Times New Roman" pitchFamily="18" charset="0"/>
                  </a:rPr>
                  <a:t>равны по двум катетам. Следовательно, </a:t>
                </a:r>
                <a:r>
                  <a:rPr lang="en-US" sz="2000" i="1" dirty="0">
                    <a:latin typeface="Times New Roman" pitchFamily="18" charset="0"/>
                    <a:cs typeface="Times New Roman" pitchFamily="18" charset="0"/>
                  </a:rPr>
                  <a:t>DG</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CG</a:t>
                </a:r>
                <a:r>
                  <a:rPr lang="ru-RU" sz="2000" dirty="0">
                    <a:latin typeface="Times New Roman" pitchFamily="18" charset="0"/>
                    <a:cs typeface="Times New Roman" pitchFamily="18" charset="0"/>
                  </a:rPr>
                  <a:t>, </a:t>
                </a:r>
                <a14:m>
                  <m:oMath xmlns:m="http://schemas.openxmlformats.org/officeDocument/2006/math">
                    <m:r>
                      <a:rPr lang="ru-RU" sz="2000" i="1">
                        <a:latin typeface="Cambria Math"/>
                      </a:rPr>
                      <m:t>∠</m:t>
                    </m:r>
                    <m:r>
                      <a:rPr lang="en-US" sz="2000" i="1">
                        <a:latin typeface="Cambria Math"/>
                      </a:rPr>
                      <m:t>𝐺𝐷𝐹</m:t>
                    </m:r>
                    <m:r>
                      <a:rPr lang="ru-RU" sz="2000">
                        <a:latin typeface="Cambria Math"/>
                      </a:rPr>
                      <m:t>=</m:t>
                    </m:r>
                    <m:r>
                      <a:rPr lang="ru-RU" sz="2000" i="1">
                        <a:latin typeface="Cambria Math"/>
                      </a:rPr>
                      <m:t>∠</m:t>
                    </m:r>
                    <m:r>
                      <a:rPr lang="ru-RU" sz="2000" i="1">
                        <a:latin typeface="Cambria Math"/>
                      </a:rPr>
                      <m:t>𝐺𝐶𝐹</m:t>
                    </m:r>
                  </m:oMath>
                </a14:m>
                <a:r>
                  <a:rPr lang="ru-RU" sz="2000" dirty="0">
                    <a:latin typeface="Times New Roman" pitchFamily="18" charset="0"/>
                    <a:cs typeface="Times New Roman" pitchFamily="18" charset="0"/>
                  </a:rPr>
                  <a:t>. Треугольники </a:t>
                </a:r>
                <a:r>
                  <a:rPr lang="en-US" sz="2000" i="1" dirty="0">
                    <a:latin typeface="Times New Roman" pitchFamily="18" charset="0"/>
                    <a:cs typeface="Times New Roman" pitchFamily="18" charset="0"/>
                  </a:rPr>
                  <a:t>AGD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BGC </a:t>
                </a:r>
                <a:r>
                  <a:rPr lang="ru-RU" sz="2000" dirty="0">
                    <a:latin typeface="Times New Roman" pitchFamily="18" charset="0"/>
                    <a:cs typeface="Times New Roman" pitchFamily="18" charset="0"/>
                  </a:rPr>
                  <a:t>равны по трём сторонам. Следовательно, </a:t>
                </a:r>
                <a14:m>
                  <m:oMath xmlns:m="http://schemas.openxmlformats.org/officeDocument/2006/math">
                    <m:r>
                      <a:rPr lang="ru-RU" sz="2000" i="1">
                        <a:latin typeface="Cambria Math"/>
                      </a:rPr>
                      <m:t>∠</m:t>
                    </m:r>
                    <m:r>
                      <a:rPr lang="en-US" sz="2000" i="1">
                        <a:latin typeface="Cambria Math"/>
                      </a:rPr>
                      <m:t>𝐴𝐷𝐺</m:t>
                    </m:r>
                    <m:r>
                      <a:rPr lang="ru-RU" sz="2000">
                        <a:latin typeface="Cambria Math"/>
                      </a:rPr>
                      <m:t>=</m:t>
                    </m:r>
                    <m:r>
                      <a:rPr lang="ru-RU" sz="2000" i="1">
                        <a:latin typeface="Cambria Math"/>
                      </a:rPr>
                      <m:t>∠</m:t>
                    </m:r>
                    <m:r>
                      <a:rPr lang="ru-RU" sz="2000" i="1">
                        <a:latin typeface="Cambria Math"/>
                      </a:rPr>
                      <m:t>𝐵𝐶𝐺</m:t>
                    </m:r>
                  </m:oMath>
                </a14:m>
                <a:r>
                  <a:rPr lang="ru-RU" sz="2000" dirty="0">
                    <a:latin typeface="Times New Roman" pitchFamily="18" charset="0"/>
                    <a:cs typeface="Times New Roman" pitchFamily="18" charset="0"/>
                  </a:rPr>
                  <a:t>. Вычитая из второго равенства углов первое, получаем равенство углов </a:t>
                </a:r>
                <a:r>
                  <a:rPr lang="en-US" sz="2000" i="1" dirty="0">
                    <a:latin typeface="Times New Roman" pitchFamily="18" charset="0"/>
                    <a:cs typeface="Times New Roman" pitchFamily="18" charset="0"/>
                  </a:rPr>
                  <a:t>ADC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BCD</a:t>
                </a:r>
                <a:r>
                  <a:rPr lang="ru-RU" sz="2000" dirty="0">
                    <a:latin typeface="Times New Roman" pitchFamily="18" charset="0"/>
                    <a:cs typeface="Times New Roman" pitchFamily="18" charset="0"/>
                  </a:rPr>
                  <a:t>, т. е. получаем, что прямой угол </a:t>
                </a:r>
                <a:r>
                  <a:rPr lang="en-US" sz="2000" i="1" dirty="0">
                    <a:latin typeface="Times New Roman" pitchFamily="18" charset="0"/>
                    <a:cs typeface="Times New Roman" pitchFamily="18" charset="0"/>
                  </a:rPr>
                  <a:t>ADC </a:t>
                </a:r>
                <a:r>
                  <a:rPr lang="ru-RU" sz="2000" dirty="0">
                    <a:latin typeface="Times New Roman" pitchFamily="18" charset="0"/>
                    <a:cs typeface="Times New Roman" pitchFamily="18" charset="0"/>
                  </a:rPr>
                  <a:t>равен тупому углу </a:t>
                </a:r>
                <a:r>
                  <a:rPr lang="en-US" sz="2000" i="1" dirty="0">
                    <a:latin typeface="Times New Roman" pitchFamily="18" charset="0"/>
                    <a:cs typeface="Times New Roman" pitchFamily="18" charset="0"/>
                  </a:rPr>
                  <a:t>BCD</a:t>
                </a:r>
                <a:r>
                  <a:rPr lang="ru-RU" sz="2000" dirty="0">
                    <a:latin typeface="Times New Roman" pitchFamily="18" charset="0"/>
                    <a:cs typeface="Times New Roman" pitchFamily="18" charset="0"/>
                  </a:rPr>
                  <a:t>.</a:t>
                </a:r>
              </a:p>
            </p:txBody>
          </p:sp>
        </mc:Choice>
        <mc:Fallback xmlns="">
          <p:sp>
            <p:nvSpPr>
              <p:cNvPr id="9" name="TextBox 8"/>
              <p:cNvSpPr txBox="1">
                <a:spLocks noRot="1" noChangeAspect="1" noMove="1" noResize="1" noEditPoints="1" noAdjustHandles="1" noChangeArrowheads="1" noChangeShapeType="1" noTextEdit="1"/>
              </p:cNvSpPr>
              <p:nvPr/>
            </p:nvSpPr>
            <p:spPr>
              <a:xfrm>
                <a:off x="89756" y="582593"/>
                <a:ext cx="9036496" cy="2893100"/>
              </a:xfrm>
              <a:prstGeom prst="rect">
                <a:avLst/>
              </a:prstGeom>
              <a:blipFill rotWithShape="1">
                <a:blip r:embed="rId2"/>
                <a:stretch>
                  <a:fillRect l="-742" t="-211" r="-675" b="-2954"/>
                </a:stretch>
              </a:blipFill>
            </p:spPr>
            <p:txBody>
              <a:bodyPr/>
              <a:lstStyle/>
              <a:p>
                <a:r>
                  <a:rPr lang="ru-RU">
                    <a:noFill/>
                  </a:rPr>
                  <a:t> </a:t>
                </a:r>
              </a:p>
            </p:txBody>
          </p:sp>
        </mc:Fallback>
      </mc:AlternateContent>
      <p:pic>
        <p:nvPicPr>
          <p:cNvPr id="7" name="Рисунок 6"/>
          <p:cNvPicPr/>
          <p:nvPr/>
        </p:nvPicPr>
        <p:blipFill>
          <a:blip r:embed="rId3"/>
          <a:stretch>
            <a:fillRect/>
          </a:stretch>
        </p:blipFill>
        <p:spPr>
          <a:xfrm>
            <a:off x="3147838" y="3645024"/>
            <a:ext cx="2648298" cy="3095727"/>
          </a:xfrm>
          <a:prstGeom prst="rect">
            <a:avLst/>
          </a:prstGeom>
        </p:spPr>
      </p:pic>
    </p:spTree>
    <p:extLst>
      <p:ext uri="{BB962C8B-B14F-4D97-AF65-F5344CB8AC3E}">
        <p14:creationId xmlns:p14="http://schemas.microsoft.com/office/powerpoint/2010/main" val="38585709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254" y="476672"/>
            <a:ext cx="9036496" cy="1046440"/>
          </a:xfrm>
          <a:prstGeom prst="rect">
            <a:avLst/>
          </a:prstGeom>
          <a:noFill/>
        </p:spPr>
        <p:txBody>
          <a:bodyPr wrap="square" rtlCol="0">
            <a:spAutoFit/>
          </a:bodyPr>
          <a:lstStyle/>
          <a:p>
            <a:pPr algn="just"/>
            <a:r>
              <a:rPr lang="ru-RU" sz="22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Решение.</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Из равенства углов </a:t>
            </a:r>
            <a:r>
              <a:rPr lang="en-US" sz="2000" i="1" dirty="0">
                <a:latin typeface="Times New Roman" pitchFamily="18" charset="0"/>
                <a:cs typeface="Times New Roman" pitchFamily="18" charset="0"/>
              </a:rPr>
              <a:t>ADG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BCG</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GDF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GCF </a:t>
            </a:r>
            <a:r>
              <a:rPr lang="ru-RU" sz="2000" dirty="0">
                <a:latin typeface="Times New Roman" pitchFamily="18" charset="0"/>
                <a:cs typeface="Times New Roman" pitchFamily="18" charset="0"/>
              </a:rPr>
              <a:t>не следует равенство углов </a:t>
            </a:r>
            <a:r>
              <a:rPr lang="en-US" sz="2000" i="1" dirty="0">
                <a:latin typeface="Times New Roman" pitchFamily="18" charset="0"/>
                <a:cs typeface="Times New Roman" pitchFamily="18" charset="0"/>
              </a:rPr>
              <a:t>ADC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BCD </a:t>
            </a:r>
            <a:r>
              <a:rPr lang="ru-RU" sz="2000" dirty="0">
                <a:latin typeface="Times New Roman" pitchFamily="18" charset="0"/>
                <a:cs typeface="Times New Roman" pitchFamily="18" charset="0"/>
              </a:rPr>
              <a:t>(рис. 81), так как угол </a:t>
            </a:r>
            <a:r>
              <a:rPr lang="en-US" sz="2000" i="1" dirty="0">
                <a:latin typeface="Times New Roman" pitchFamily="18" charset="0"/>
                <a:cs typeface="Times New Roman" pitchFamily="18" charset="0"/>
              </a:rPr>
              <a:t>ADC </a:t>
            </a:r>
            <a:r>
              <a:rPr lang="ru-RU" sz="2000" dirty="0">
                <a:latin typeface="Times New Roman" pitchFamily="18" charset="0"/>
                <a:cs typeface="Times New Roman" pitchFamily="18" charset="0"/>
              </a:rPr>
              <a:t>равен разности углов </a:t>
            </a:r>
            <a:r>
              <a:rPr lang="en-US" sz="2000" i="1" dirty="0">
                <a:latin typeface="Times New Roman" pitchFamily="18" charset="0"/>
                <a:cs typeface="Times New Roman" pitchFamily="18" charset="0"/>
              </a:rPr>
              <a:t>ADG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CDF</a:t>
            </a:r>
            <a:r>
              <a:rPr lang="ru-RU" sz="2000" dirty="0">
                <a:latin typeface="Times New Roman" pitchFamily="18" charset="0"/>
                <a:cs typeface="Times New Roman" pitchFamily="18" charset="0"/>
              </a:rPr>
              <a:t>, а угол </a:t>
            </a:r>
            <a:r>
              <a:rPr lang="en-US" sz="2000" i="1" dirty="0">
                <a:latin typeface="Times New Roman" pitchFamily="18" charset="0"/>
                <a:cs typeface="Times New Roman" pitchFamily="18" charset="0"/>
              </a:rPr>
              <a:t>BCD </a:t>
            </a:r>
            <a:r>
              <a:rPr lang="ru-RU" sz="2000" dirty="0">
                <a:latin typeface="Times New Roman" pitchFamily="18" charset="0"/>
                <a:cs typeface="Times New Roman" pitchFamily="18" charset="0"/>
              </a:rPr>
              <a:t>равен сумме углов </a:t>
            </a:r>
            <a:r>
              <a:rPr lang="en-US" sz="2000" i="1" dirty="0">
                <a:latin typeface="Times New Roman" pitchFamily="18" charset="0"/>
                <a:cs typeface="Times New Roman" pitchFamily="18" charset="0"/>
              </a:rPr>
              <a:t>BCG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GCF</a:t>
            </a:r>
            <a:r>
              <a:rPr lang="ru-RU" sz="2000" dirty="0">
                <a:latin typeface="Times New Roman" pitchFamily="18" charset="0"/>
                <a:cs typeface="Times New Roman" pitchFamily="18" charset="0"/>
              </a:rPr>
              <a:t>.</a:t>
            </a:r>
          </a:p>
        </p:txBody>
      </p:sp>
      <p:pic>
        <p:nvPicPr>
          <p:cNvPr id="8" name="Рисунок 7"/>
          <p:cNvPicPr/>
          <p:nvPr/>
        </p:nvPicPr>
        <p:blipFill>
          <a:blip r:embed="rId2"/>
          <a:stretch>
            <a:fillRect/>
          </a:stretch>
        </p:blipFill>
        <p:spPr>
          <a:xfrm>
            <a:off x="2915816" y="1772816"/>
            <a:ext cx="3050746" cy="2953122"/>
          </a:xfrm>
          <a:prstGeom prst="rect">
            <a:avLst/>
          </a:prstGeom>
        </p:spPr>
      </p:pic>
    </p:spTree>
    <p:extLst>
      <p:ext uri="{BB962C8B-B14F-4D97-AF65-F5344CB8AC3E}">
        <p14:creationId xmlns:p14="http://schemas.microsoft.com/office/powerpoint/2010/main" val="10626136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9525" y="581685"/>
            <a:ext cx="9144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a:t>
            </a:r>
            <a:r>
              <a:rPr lang="ru-RU" dirty="0" smtClean="0"/>
              <a:t>1. Свойства и признаки параллелограмма, прямоугольника, ромба, квадрата.</a:t>
            </a:r>
          </a:p>
          <a:p>
            <a:pPr algn="just" eaLnBrk="1" hangingPunct="1"/>
            <a:r>
              <a:rPr lang="ru-RU" dirty="0"/>
              <a:t>	</a:t>
            </a:r>
            <a:r>
              <a:rPr lang="ru-RU" dirty="0" smtClean="0"/>
              <a:t>2. Теоремы о средних линиях треугольника и трапеции.</a:t>
            </a:r>
          </a:p>
          <a:p>
            <a:pPr algn="just" eaLnBrk="1" hangingPunct="1"/>
            <a:r>
              <a:rPr lang="ru-RU" dirty="0"/>
              <a:t>	</a:t>
            </a:r>
            <a:r>
              <a:rPr lang="ru-RU" dirty="0" smtClean="0"/>
              <a:t>3. Теоремы Фалеса и о пропорциональных отрезках.</a:t>
            </a:r>
          </a:p>
          <a:p>
            <a:pPr algn="just" eaLnBrk="1" hangingPunct="1"/>
            <a:r>
              <a:rPr lang="ru-RU" dirty="0"/>
              <a:t>	4</a:t>
            </a:r>
            <a:r>
              <a:rPr lang="ru-RU" dirty="0" smtClean="0"/>
              <a:t>. Теоремы об углах, связанных с окружностью.</a:t>
            </a:r>
          </a:p>
          <a:p>
            <a:pPr algn="just" eaLnBrk="1" hangingPunct="1"/>
            <a:r>
              <a:rPr lang="ru-RU" dirty="0"/>
              <a:t>	</a:t>
            </a:r>
            <a:r>
              <a:rPr lang="ru-RU" dirty="0" smtClean="0"/>
              <a:t>5. Теоремы об окружностях, вписанных в треугольник, и описанных около треугольника.</a:t>
            </a:r>
          </a:p>
          <a:p>
            <a:pPr algn="just" eaLnBrk="1" hangingPunct="1"/>
            <a:r>
              <a:rPr lang="ru-RU" dirty="0"/>
              <a:t>	</a:t>
            </a:r>
            <a:r>
              <a:rPr lang="ru-RU" dirty="0" smtClean="0"/>
              <a:t>6. Теоремы о замечательных точках и линиях треугольника.</a:t>
            </a:r>
          </a:p>
          <a:p>
            <a:pPr algn="just" eaLnBrk="1" hangingPunct="1"/>
            <a:r>
              <a:rPr lang="ru-RU" dirty="0"/>
              <a:t>	</a:t>
            </a:r>
            <a:r>
              <a:rPr lang="ru-RU" dirty="0" smtClean="0"/>
              <a:t>7. Теоремы о площадях параллелограмма, треугольника, трапеции.</a:t>
            </a:r>
          </a:p>
          <a:p>
            <a:pPr algn="just" eaLnBrk="1" hangingPunct="1"/>
            <a:r>
              <a:rPr lang="ru-RU" dirty="0"/>
              <a:t>	</a:t>
            </a:r>
            <a:r>
              <a:rPr lang="ru-RU" dirty="0" smtClean="0"/>
              <a:t>8. Теорема Пифагора.</a:t>
            </a:r>
            <a:endParaRPr lang="ru-RU" dirty="0"/>
          </a:p>
        </p:txBody>
      </p:sp>
      <p:sp>
        <p:nvSpPr>
          <p:cNvPr id="2" name="TextBox 1"/>
          <p:cNvSpPr txBox="1"/>
          <p:nvPr/>
        </p:nvSpPr>
        <p:spPr>
          <a:xfrm>
            <a:off x="2843808" y="34429"/>
            <a:ext cx="4392488" cy="523220"/>
          </a:xfrm>
          <a:prstGeom prst="rect">
            <a:avLst/>
          </a:prstGeom>
          <a:noFill/>
        </p:spPr>
        <p:txBody>
          <a:bodyPr wrap="square" rtlCol="0">
            <a:spAutoFit/>
          </a:bodyPr>
          <a:lstStyle/>
          <a:p>
            <a:pPr algn="ctr"/>
            <a:r>
              <a:rPr lang="ru-RU" sz="2800" dirty="0" smtClean="0">
                <a:solidFill>
                  <a:srgbClr val="FF0000"/>
                </a:solidFill>
              </a:rPr>
              <a:t>Теоремы (8 класс)</a:t>
            </a:r>
            <a:endParaRPr lang="ru-RU" sz="2800" dirty="0">
              <a:solidFill>
                <a:srgbClr val="FF0000"/>
              </a:solidFill>
            </a:endParaRPr>
          </a:p>
        </p:txBody>
      </p:sp>
    </p:spTree>
    <p:extLst>
      <p:ext uri="{BB962C8B-B14F-4D97-AF65-F5344CB8AC3E}">
        <p14:creationId xmlns:p14="http://schemas.microsoft.com/office/powerpoint/2010/main" val="8242091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619137"/>
            <a:ext cx="6150203" cy="599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026"/>
          <p:cNvSpPr>
            <a:spLocks noGrp="1" noChangeArrowheads="1"/>
          </p:cNvSpPr>
          <p:nvPr>
            <p:ph type="title"/>
          </p:nvPr>
        </p:nvSpPr>
        <p:spPr>
          <a:xfrm>
            <a:off x="0" y="1"/>
            <a:ext cx="9144000" cy="548680"/>
          </a:xfrm>
        </p:spPr>
        <p:txBody>
          <a:bodyPr/>
          <a:lstStyle/>
          <a:p>
            <a:pPr eaLnBrk="1" hangingPunct="1"/>
            <a:r>
              <a:rPr lang="ru-RU" sz="2400" dirty="0" smtClean="0">
                <a:solidFill>
                  <a:srgbClr val="FF0000"/>
                </a:solidFill>
              </a:rPr>
              <a:t>Пример 1</a:t>
            </a:r>
          </a:p>
        </p:txBody>
      </p:sp>
    </p:spTree>
    <p:extLst>
      <p:ext uri="{BB962C8B-B14F-4D97-AF65-F5344CB8AC3E}">
        <p14:creationId xmlns:p14="http://schemas.microsoft.com/office/powerpoint/2010/main" val="33802952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99" y="-19211"/>
            <a:ext cx="9144000" cy="461665"/>
          </a:xfrm>
          <a:prstGeom prst="rect">
            <a:avLst/>
          </a:prstGeom>
          <a:noFill/>
        </p:spPr>
        <p:txBody>
          <a:bodyPr wrap="square" rtlCol="0">
            <a:spAutoFit/>
          </a:bodyPr>
          <a:lstStyle/>
          <a:p>
            <a:pPr algn="ctr"/>
            <a:r>
              <a:rPr lang="ru-RU" dirty="0" smtClean="0">
                <a:solidFill>
                  <a:srgbClr val="FF0000"/>
                </a:solidFill>
              </a:rPr>
              <a:t>Средняя линия треугольника в нашем учебнике 8 класса</a:t>
            </a:r>
            <a:endParaRPr lang="ru-RU" dirty="0">
              <a:solidFill>
                <a:srgbClr val="FF0000"/>
              </a:solidFill>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67" y="2492896"/>
            <a:ext cx="6925466" cy="42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89" y="442454"/>
            <a:ext cx="6884037" cy="223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426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5886"/>
            <a:ext cx="6734244" cy="613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026"/>
          <p:cNvSpPr>
            <a:spLocks noGrp="1" noChangeArrowheads="1"/>
          </p:cNvSpPr>
          <p:nvPr>
            <p:ph type="title"/>
          </p:nvPr>
        </p:nvSpPr>
        <p:spPr>
          <a:xfrm>
            <a:off x="0" y="1"/>
            <a:ext cx="9144000" cy="548680"/>
          </a:xfrm>
        </p:spPr>
        <p:txBody>
          <a:bodyPr/>
          <a:lstStyle/>
          <a:p>
            <a:pPr eaLnBrk="1" hangingPunct="1"/>
            <a:r>
              <a:rPr lang="ru-RU" sz="2400" dirty="0" smtClean="0">
                <a:solidFill>
                  <a:srgbClr val="FF0000"/>
                </a:solidFill>
              </a:rPr>
              <a:t>Пример 2</a:t>
            </a:r>
          </a:p>
        </p:txBody>
      </p:sp>
    </p:spTree>
    <p:extLst>
      <p:ext uri="{BB962C8B-B14F-4D97-AF65-F5344CB8AC3E}">
        <p14:creationId xmlns:p14="http://schemas.microsoft.com/office/powerpoint/2010/main" val="5602952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99" y="116632"/>
            <a:ext cx="9144000" cy="461665"/>
          </a:xfrm>
          <a:prstGeom prst="rect">
            <a:avLst/>
          </a:prstGeom>
          <a:noFill/>
        </p:spPr>
        <p:txBody>
          <a:bodyPr wrap="square" rtlCol="0">
            <a:spAutoFit/>
          </a:bodyPr>
          <a:lstStyle/>
          <a:p>
            <a:pPr algn="ctr"/>
            <a:r>
              <a:rPr lang="ru-RU" dirty="0" smtClean="0">
                <a:solidFill>
                  <a:srgbClr val="FF0000"/>
                </a:solidFill>
              </a:rPr>
              <a:t>Средняя линия трапеции в нашем учебнике 8 класса</a:t>
            </a:r>
            <a:endParaRPr lang="ru-RU" dirty="0">
              <a:solidFill>
                <a:srgbClr val="FF000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79" y="578297"/>
            <a:ext cx="7047547" cy="144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392" y="1916832"/>
            <a:ext cx="668559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6748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438" y="620688"/>
            <a:ext cx="5400599" cy="202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0425" y="2645913"/>
            <a:ext cx="3246511" cy="143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4150148"/>
            <a:ext cx="4841318" cy="26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026"/>
          <p:cNvSpPr>
            <a:spLocks noGrp="1" noChangeArrowheads="1"/>
          </p:cNvSpPr>
          <p:nvPr>
            <p:ph type="title"/>
          </p:nvPr>
        </p:nvSpPr>
        <p:spPr>
          <a:xfrm>
            <a:off x="0" y="1"/>
            <a:ext cx="9144000" cy="548680"/>
          </a:xfrm>
        </p:spPr>
        <p:txBody>
          <a:bodyPr/>
          <a:lstStyle/>
          <a:p>
            <a:pPr eaLnBrk="1" hangingPunct="1"/>
            <a:r>
              <a:rPr lang="ru-RU" sz="2400" dirty="0" smtClean="0">
                <a:solidFill>
                  <a:srgbClr val="FF0000"/>
                </a:solidFill>
              </a:rPr>
              <a:t>Пример 3</a:t>
            </a:r>
          </a:p>
        </p:txBody>
      </p:sp>
    </p:spTree>
    <p:extLst>
      <p:ext uri="{BB962C8B-B14F-4D97-AF65-F5344CB8AC3E}">
        <p14:creationId xmlns:p14="http://schemas.microsoft.com/office/powerpoint/2010/main" val="2145942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0"/>
            <a:ext cx="904804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ctr">
              <a:spcBef>
                <a:spcPct val="50000"/>
              </a:spcBef>
            </a:pPr>
            <a:r>
              <a:rPr lang="ru-RU" dirty="0" smtClean="0"/>
              <a:t>Рабочие программы, методические пособия</a:t>
            </a:r>
            <a:endParaRPr lang="ru-RU" sz="1800" dirty="0"/>
          </a:p>
        </p:txBody>
      </p:sp>
      <p:pic>
        <p:nvPicPr>
          <p:cNvPr id="7" name="Рисунок 6" descr="Смирнова_Геометрия_7_мет.jpg"/>
          <p:cNvPicPr>
            <a:picLocks noChangeAspect="1"/>
          </p:cNvPicPr>
          <p:nvPr/>
        </p:nvPicPr>
        <p:blipFill>
          <a:blip r:embed="rId2" cstate="print"/>
          <a:stretch>
            <a:fillRect/>
          </a:stretch>
        </p:blipFill>
        <p:spPr>
          <a:xfrm>
            <a:off x="971600" y="476672"/>
            <a:ext cx="2144856" cy="3182926"/>
          </a:xfrm>
          <a:prstGeom prst="rect">
            <a:avLst/>
          </a:prstGeom>
        </p:spPr>
      </p:pic>
      <p:pic>
        <p:nvPicPr>
          <p:cNvPr id="8" name="Рисунок 7" descr="Смирнова_Геометрия_8_мет.jpg"/>
          <p:cNvPicPr>
            <a:picLocks noChangeAspect="1"/>
          </p:cNvPicPr>
          <p:nvPr/>
        </p:nvPicPr>
        <p:blipFill>
          <a:blip r:embed="rId3" cstate="print"/>
          <a:stretch>
            <a:fillRect/>
          </a:stretch>
        </p:blipFill>
        <p:spPr>
          <a:xfrm>
            <a:off x="3491880" y="476672"/>
            <a:ext cx="2129304" cy="3182926"/>
          </a:xfrm>
          <a:prstGeom prst="rect">
            <a:avLst/>
          </a:prstGeom>
        </p:spPr>
      </p:pic>
      <p:pic>
        <p:nvPicPr>
          <p:cNvPr id="9" name="Рисунок 8" descr="Смирнова_Геометрия_9_мет.jpg"/>
          <p:cNvPicPr>
            <a:picLocks noChangeAspect="1"/>
          </p:cNvPicPr>
          <p:nvPr/>
        </p:nvPicPr>
        <p:blipFill>
          <a:blip r:embed="rId4" cstate="print"/>
          <a:stretch>
            <a:fillRect/>
          </a:stretch>
        </p:blipFill>
        <p:spPr>
          <a:xfrm>
            <a:off x="6372200" y="476672"/>
            <a:ext cx="2144856" cy="3182926"/>
          </a:xfrm>
          <a:prstGeom prst="rect">
            <a:avLst/>
          </a:prstGeom>
        </p:spPr>
      </p:pic>
      <p:pic>
        <p:nvPicPr>
          <p:cNvPr id="10" name="Рисунок 9" descr="Смирнова_10_мет.jpg"/>
          <p:cNvPicPr>
            <a:picLocks noChangeAspect="1"/>
          </p:cNvPicPr>
          <p:nvPr/>
        </p:nvPicPr>
        <p:blipFill>
          <a:blip r:embed="rId5" cstate="print"/>
          <a:stretch>
            <a:fillRect/>
          </a:stretch>
        </p:blipFill>
        <p:spPr>
          <a:xfrm>
            <a:off x="1101413" y="3789039"/>
            <a:ext cx="2018404" cy="2929504"/>
          </a:xfrm>
          <a:prstGeom prst="rect">
            <a:avLst/>
          </a:prstGeom>
        </p:spPr>
      </p:pic>
      <p:pic>
        <p:nvPicPr>
          <p:cNvPr id="11" name="Рисунок 10" descr="Смирнова_11_мет.jpg"/>
          <p:cNvPicPr>
            <a:picLocks noChangeAspect="1"/>
          </p:cNvPicPr>
          <p:nvPr/>
        </p:nvPicPr>
        <p:blipFill>
          <a:blip r:embed="rId6" cstate="print"/>
          <a:stretch>
            <a:fillRect/>
          </a:stretch>
        </p:blipFill>
        <p:spPr>
          <a:xfrm>
            <a:off x="3549685" y="3789040"/>
            <a:ext cx="2018400" cy="2929502"/>
          </a:xfrm>
          <a:prstGeom prst="rect">
            <a:avLst/>
          </a:prstGeom>
        </p:spPr>
      </p:pic>
      <p:pic>
        <p:nvPicPr>
          <p:cNvPr id="12" name="Рисунок 11" descr="Смирнов_Геометрия_7-9 10-11_программы.jpg"/>
          <p:cNvPicPr>
            <a:picLocks noChangeAspect="1"/>
          </p:cNvPicPr>
          <p:nvPr/>
        </p:nvPicPr>
        <p:blipFill>
          <a:blip r:embed="rId7" cstate="print"/>
          <a:stretch>
            <a:fillRect/>
          </a:stretch>
        </p:blipFill>
        <p:spPr>
          <a:xfrm>
            <a:off x="6228184" y="3789040"/>
            <a:ext cx="2346766" cy="2929504"/>
          </a:xfrm>
          <a:prstGeom prst="rect">
            <a:avLst/>
          </a:prstGeom>
        </p:spPr>
      </p:pic>
    </p:spTree>
    <p:extLst>
      <p:ext uri="{BB962C8B-B14F-4D97-AF65-F5344CB8AC3E}">
        <p14:creationId xmlns:p14="http://schemas.microsoft.com/office/powerpoint/2010/main" val="11827405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53792"/>
            <a:ext cx="9108504" cy="461665"/>
          </a:xfrm>
          <a:prstGeom prst="rect">
            <a:avLst/>
          </a:prstGeom>
          <a:noFill/>
        </p:spPr>
        <p:txBody>
          <a:bodyPr wrap="square" rtlCol="0">
            <a:spAutoFit/>
          </a:bodyPr>
          <a:lstStyle/>
          <a:p>
            <a:pPr algn="ctr"/>
            <a:r>
              <a:rPr lang="ru-RU" dirty="0" smtClean="0">
                <a:solidFill>
                  <a:srgbClr val="FF0000"/>
                </a:solidFill>
              </a:rPr>
              <a:t>Теорема Фалеса в нашем учебнике геометрии 8 класса</a:t>
            </a:r>
            <a:endParaRPr lang="ru-RU" dirty="0">
              <a:solidFill>
                <a:srgbClr val="FF0000"/>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46826"/>
            <a:ext cx="7956939" cy="267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262" y="3430587"/>
            <a:ext cx="3402959" cy="230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0951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04078"/>
            <a:ext cx="4824536" cy="496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671792"/>
            <a:ext cx="2923316" cy="618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6"/>
          <p:cNvSpPr>
            <a:spLocks noGrp="1" noChangeArrowheads="1"/>
          </p:cNvSpPr>
          <p:nvPr>
            <p:ph type="title"/>
          </p:nvPr>
        </p:nvSpPr>
        <p:spPr>
          <a:xfrm>
            <a:off x="0" y="1"/>
            <a:ext cx="9144000" cy="548680"/>
          </a:xfrm>
        </p:spPr>
        <p:txBody>
          <a:bodyPr/>
          <a:lstStyle/>
          <a:p>
            <a:pPr eaLnBrk="1" hangingPunct="1"/>
            <a:r>
              <a:rPr lang="ru-RU" sz="2400" dirty="0" smtClean="0">
                <a:solidFill>
                  <a:srgbClr val="FF0000"/>
                </a:solidFill>
              </a:rPr>
              <a:t>Пример 4</a:t>
            </a:r>
          </a:p>
        </p:txBody>
      </p:sp>
    </p:spTree>
    <p:extLst>
      <p:ext uri="{BB962C8B-B14F-4D97-AF65-F5344CB8AC3E}">
        <p14:creationId xmlns:p14="http://schemas.microsoft.com/office/powerpoint/2010/main" val="29018120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516836"/>
            <a:ext cx="5541863" cy="622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4833144"/>
            <a:ext cx="22098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144000" cy="461665"/>
          </a:xfrm>
          <a:prstGeom prst="rect">
            <a:avLst/>
          </a:prstGeom>
          <a:noFill/>
        </p:spPr>
        <p:txBody>
          <a:bodyPr wrap="square" rtlCol="0">
            <a:spAutoFit/>
          </a:bodyPr>
          <a:lstStyle/>
          <a:p>
            <a:pPr algn="ctr"/>
            <a:r>
              <a:rPr lang="ru-RU" dirty="0" smtClean="0">
                <a:solidFill>
                  <a:srgbClr val="FF0000"/>
                </a:solidFill>
              </a:rPr>
              <a:t>Понятие площади в нашем учебнике</a:t>
            </a:r>
            <a:endParaRPr lang="ru-RU" dirty="0">
              <a:solidFill>
                <a:srgbClr val="FF0000"/>
              </a:solidFill>
            </a:endParaRPr>
          </a:p>
        </p:txBody>
      </p:sp>
    </p:spTree>
    <p:extLst>
      <p:ext uri="{BB962C8B-B14F-4D97-AF65-F5344CB8AC3E}">
        <p14:creationId xmlns:p14="http://schemas.microsoft.com/office/powerpoint/2010/main" val="8851664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p:cNvSpPr>
            <a:spLocks noGrp="1" noChangeArrowheads="1"/>
          </p:cNvSpPr>
          <p:nvPr>
            <p:ph type="title"/>
          </p:nvPr>
        </p:nvSpPr>
        <p:spPr>
          <a:xfrm>
            <a:off x="152400" y="0"/>
            <a:ext cx="8839200" cy="620688"/>
          </a:xfrm>
        </p:spPr>
        <p:txBody>
          <a:bodyPr/>
          <a:lstStyle/>
          <a:p>
            <a:pPr>
              <a:spcBef>
                <a:spcPct val="50000"/>
              </a:spcBef>
            </a:pPr>
            <a:r>
              <a:rPr lang="ru-RU" sz="3200" dirty="0" smtClean="0">
                <a:solidFill>
                  <a:srgbClr val="FF0000"/>
                </a:solidFill>
                <a:cs typeface="Times New Roman" pitchFamily="18" charset="0"/>
              </a:rPr>
              <a:t>Упражнения</a:t>
            </a:r>
            <a:endParaRPr lang="ru-RU" sz="3200" dirty="0">
              <a:cs typeface="Times New Roman" pitchFamily="18" charset="0"/>
            </a:endParaRPr>
          </a:p>
        </p:txBody>
      </p:sp>
      <p:sp>
        <p:nvSpPr>
          <p:cNvPr id="4" name="TextBox 3"/>
          <p:cNvSpPr txBox="1"/>
          <p:nvPr/>
        </p:nvSpPr>
        <p:spPr>
          <a:xfrm>
            <a:off x="0" y="620688"/>
            <a:ext cx="9036496" cy="830997"/>
          </a:xfrm>
          <a:prstGeom prst="rect">
            <a:avLst/>
          </a:prstGeom>
          <a:noFill/>
        </p:spPr>
        <p:txBody>
          <a:bodyPr wrap="square" rtlCol="0">
            <a:spAutoFit/>
          </a:bodyPr>
          <a:lstStyle/>
          <a:p>
            <a:pPr algn="just"/>
            <a:r>
              <a:rPr lang="ru-RU" dirty="0" smtClean="0"/>
              <a:t>	Докажите, что если диагонали параллелограмма равны, то данный </a:t>
            </a:r>
            <a:r>
              <a:rPr lang="ru-RU" dirty="0"/>
              <a:t>параллелограмм — прямоугольник.</a:t>
            </a:r>
          </a:p>
        </p:txBody>
      </p:sp>
      <p:sp>
        <p:nvSpPr>
          <p:cNvPr id="5" name="TextBox 4"/>
          <p:cNvSpPr txBox="1"/>
          <p:nvPr/>
        </p:nvSpPr>
        <p:spPr>
          <a:xfrm>
            <a:off x="0" y="1838235"/>
            <a:ext cx="9036496" cy="1200329"/>
          </a:xfrm>
          <a:prstGeom prst="rect">
            <a:avLst/>
          </a:prstGeom>
          <a:noFill/>
        </p:spPr>
        <p:txBody>
          <a:bodyPr wrap="square" rtlCol="0">
            <a:spAutoFit/>
          </a:bodyPr>
          <a:lstStyle/>
          <a:p>
            <a:pPr algn="just"/>
            <a:r>
              <a:rPr lang="ru-RU" dirty="0" smtClean="0"/>
              <a:t>	Решение. Треугольники </a:t>
            </a:r>
            <a:r>
              <a:rPr lang="en-US" i="1" dirty="0" smtClean="0"/>
              <a:t>ABC</a:t>
            </a:r>
            <a:r>
              <a:rPr lang="ru-RU" i="1" dirty="0" smtClean="0"/>
              <a:t> </a:t>
            </a:r>
            <a:r>
              <a:rPr lang="ru-RU" dirty="0"/>
              <a:t>и </a:t>
            </a:r>
            <a:r>
              <a:rPr lang="en-US" i="1" dirty="0" smtClean="0"/>
              <a:t>BA</a:t>
            </a:r>
            <a:r>
              <a:rPr lang="ru-RU" i="1" dirty="0" smtClean="0"/>
              <a:t>D </a:t>
            </a:r>
            <a:r>
              <a:rPr lang="ru-RU" dirty="0"/>
              <a:t>равны по </a:t>
            </a:r>
            <a:r>
              <a:rPr lang="ru-RU" dirty="0" smtClean="0"/>
              <a:t>трём сторонам. Значит</a:t>
            </a:r>
            <a:r>
              <a:rPr lang="ru-RU" dirty="0"/>
              <a:t>, углы </a:t>
            </a:r>
            <a:r>
              <a:rPr lang="en-US" i="1" dirty="0" smtClean="0"/>
              <a:t>ABC</a:t>
            </a:r>
            <a:r>
              <a:rPr lang="ru-RU" i="1" dirty="0" smtClean="0"/>
              <a:t> </a:t>
            </a:r>
            <a:r>
              <a:rPr lang="ru-RU" dirty="0"/>
              <a:t>и </a:t>
            </a:r>
            <a:r>
              <a:rPr lang="en-US" i="1" dirty="0" smtClean="0"/>
              <a:t>BAD</a:t>
            </a:r>
            <a:r>
              <a:rPr lang="ru-RU" i="1" dirty="0" smtClean="0"/>
              <a:t> </a:t>
            </a:r>
            <a:r>
              <a:rPr lang="ru-RU" dirty="0"/>
              <a:t>равны. Так как их </a:t>
            </a:r>
            <a:r>
              <a:rPr lang="ru-RU" dirty="0" smtClean="0"/>
              <a:t>сумма равна </a:t>
            </a:r>
            <a:r>
              <a:rPr lang="ru-RU" dirty="0"/>
              <a:t>180</a:t>
            </a:r>
            <a:r>
              <a:rPr lang="ru-RU" dirty="0" smtClean="0"/>
              <a:t>°, </a:t>
            </a:r>
            <a:r>
              <a:rPr lang="ru-RU" dirty="0"/>
              <a:t>то углы равны 90° . </a:t>
            </a:r>
            <a:r>
              <a:rPr lang="ru-RU" dirty="0" smtClean="0"/>
              <a:t>Такой параллелограмм </a:t>
            </a:r>
            <a:r>
              <a:rPr lang="ru-RU" dirty="0"/>
              <a:t>— прямоугольник.</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212976"/>
            <a:ext cx="41338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54796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p:cNvSpPr>
            <a:spLocks noGrp="1" noChangeArrowheads="1"/>
          </p:cNvSpPr>
          <p:nvPr>
            <p:ph type="title"/>
          </p:nvPr>
        </p:nvSpPr>
        <p:spPr>
          <a:xfrm>
            <a:off x="152400" y="0"/>
            <a:ext cx="8839200" cy="620688"/>
          </a:xfrm>
        </p:spPr>
        <p:txBody>
          <a:bodyPr/>
          <a:lstStyle/>
          <a:p>
            <a:pPr>
              <a:spcBef>
                <a:spcPct val="50000"/>
              </a:spcBef>
            </a:pPr>
            <a:r>
              <a:rPr lang="ru-RU" sz="3200" dirty="0" smtClean="0">
                <a:solidFill>
                  <a:srgbClr val="FF0000"/>
                </a:solidFill>
                <a:cs typeface="Times New Roman" pitchFamily="18" charset="0"/>
              </a:rPr>
              <a:t>Задача из демоверсии ОГЭ 2019</a:t>
            </a:r>
            <a:endParaRPr lang="ru-RU" sz="3200" dirty="0">
              <a:cs typeface="Times New Roman" pitchFamily="18" charset="0"/>
            </a:endParaRPr>
          </a:p>
        </p:txBody>
      </p:sp>
      <p:sp>
        <p:nvSpPr>
          <p:cNvPr id="4" name="TextBox 3"/>
          <p:cNvSpPr txBox="1"/>
          <p:nvPr/>
        </p:nvSpPr>
        <p:spPr>
          <a:xfrm>
            <a:off x="0" y="620688"/>
            <a:ext cx="9036496" cy="1200329"/>
          </a:xfrm>
          <a:prstGeom prst="rect">
            <a:avLst/>
          </a:prstGeom>
          <a:noFill/>
        </p:spPr>
        <p:txBody>
          <a:bodyPr wrap="square" rtlCol="0">
            <a:spAutoFit/>
          </a:bodyPr>
          <a:lstStyle/>
          <a:p>
            <a:r>
              <a:rPr lang="ru-RU" dirty="0" smtClean="0"/>
              <a:t>	</a:t>
            </a:r>
            <a:r>
              <a:rPr lang="ru-RU" dirty="0"/>
              <a:t>В параллелограмме </a:t>
            </a:r>
            <a:r>
              <a:rPr lang="ru-RU" i="1" dirty="0"/>
              <a:t>ABCD </a:t>
            </a:r>
            <a:r>
              <a:rPr lang="ru-RU" dirty="0"/>
              <a:t>точка </a:t>
            </a:r>
            <a:r>
              <a:rPr lang="ru-RU" i="1" dirty="0"/>
              <a:t>E </a:t>
            </a:r>
            <a:r>
              <a:rPr lang="ru-RU" dirty="0"/>
              <a:t>— середина стороны </a:t>
            </a:r>
            <a:r>
              <a:rPr lang="ru-RU" i="1" dirty="0"/>
              <a:t>AB</a:t>
            </a:r>
            <a:r>
              <a:rPr lang="ru-RU" dirty="0"/>
              <a:t>. Известно, </a:t>
            </a:r>
            <a:r>
              <a:rPr lang="ru-RU" dirty="0" smtClean="0"/>
              <a:t>что </a:t>
            </a:r>
            <a:r>
              <a:rPr lang="ru-RU" i="1" dirty="0" smtClean="0"/>
              <a:t>EC </a:t>
            </a:r>
            <a:r>
              <a:rPr lang="ru-RU" dirty="0"/>
              <a:t>= </a:t>
            </a:r>
            <a:r>
              <a:rPr lang="ru-RU" i="1" dirty="0"/>
              <a:t>ED</a:t>
            </a:r>
            <a:r>
              <a:rPr lang="ru-RU" dirty="0"/>
              <a:t>. Докажите, что данный параллелограмм — прямоугольник.</a:t>
            </a:r>
          </a:p>
        </p:txBody>
      </p:sp>
      <p:sp>
        <p:nvSpPr>
          <p:cNvPr id="5" name="TextBox 4"/>
          <p:cNvSpPr txBox="1"/>
          <p:nvPr/>
        </p:nvSpPr>
        <p:spPr>
          <a:xfrm>
            <a:off x="0" y="1838235"/>
            <a:ext cx="9036496" cy="1200329"/>
          </a:xfrm>
          <a:prstGeom prst="rect">
            <a:avLst/>
          </a:prstGeom>
          <a:noFill/>
        </p:spPr>
        <p:txBody>
          <a:bodyPr wrap="square" rtlCol="0">
            <a:spAutoFit/>
          </a:bodyPr>
          <a:lstStyle/>
          <a:p>
            <a:pPr algn="just"/>
            <a:r>
              <a:rPr lang="ru-RU" dirty="0" smtClean="0"/>
              <a:t>	Решение. Треугольники </a:t>
            </a:r>
            <a:r>
              <a:rPr lang="ru-RU" i="1" dirty="0"/>
              <a:t>BEC </a:t>
            </a:r>
            <a:r>
              <a:rPr lang="ru-RU" dirty="0"/>
              <a:t>и </a:t>
            </a:r>
            <a:r>
              <a:rPr lang="ru-RU" i="1" dirty="0"/>
              <a:t>AED </a:t>
            </a:r>
            <a:r>
              <a:rPr lang="ru-RU" dirty="0"/>
              <a:t>равны по </a:t>
            </a:r>
            <a:r>
              <a:rPr lang="ru-RU" dirty="0" smtClean="0"/>
              <a:t>трём сторонам. Значит</a:t>
            </a:r>
            <a:r>
              <a:rPr lang="ru-RU" dirty="0"/>
              <a:t>, углы </a:t>
            </a:r>
            <a:r>
              <a:rPr lang="ru-RU" i="1" dirty="0"/>
              <a:t>CBE </a:t>
            </a:r>
            <a:r>
              <a:rPr lang="ru-RU" dirty="0"/>
              <a:t>и </a:t>
            </a:r>
            <a:r>
              <a:rPr lang="ru-RU" i="1" dirty="0"/>
              <a:t>DAE </a:t>
            </a:r>
            <a:r>
              <a:rPr lang="ru-RU" dirty="0"/>
              <a:t>равны. Так как их </a:t>
            </a:r>
            <a:r>
              <a:rPr lang="ru-RU" dirty="0" smtClean="0"/>
              <a:t>сумма равна </a:t>
            </a:r>
            <a:r>
              <a:rPr lang="ru-RU" dirty="0"/>
              <a:t>180</a:t>
            </a:r>
            <a:r>
              <a:rPr lang="ru-RU" dirty="0" smtClean="0"/>
              <a:t>°, </a:t>
            </a:r>
            <a:r>
              <a:rPr lang="ru-RU" dirty="0"/>
              <a:t>то углы равны 90° . </a:t>
            </a:r>
            <a:r>
              <a:rPr lang="ru-RU" dirty="0" smtClean="0"/>
              <a:t>Такой параллелограмм </a:t>
            </a:r>
            <a:r>
              <a:rPr lang="ru-RU" dirty="0"/>
              <a:t>— прямоугольник.</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356992"/>
            <a:ext cx="3336668" cy="247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7582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293096"/>
            <a:ext cx="9036496" cy="1569660"/>
          </a:xfrm>
          <a:prstGeom prst="rect">
            <a:avLst/>
          </a:prstGeom>
          <a:noFill/>
        </p:spPr>
        <p:txBody>
          <a:bodyPr wrap="square" rtlCol="0">
            <a:spAutoFit/>
          </a:bodyPr>
          <a:lstStyle/>
          <a:p>
            <a:pPr algn="just"/>
            <a:r>
              <a:rPr lang="ru-RU" dirty="0" smtClean="0"/>
              <a:t>	Решение. Пусть </a:t>
            </a:r>
            <a:r>
              <a:rPr lang="ru-RU" i="1" dirty="0"/>
              <a:t>D</a:t>
            </a:r>
            <a:r>
              <a:rPr lang="ru-RU" dirty="0"/>
              <a:t>, </a:t>
            </a:r>
            <a:r>
              <a:rPr lang="ru-RU" i="1" dirty="0"/>
              <a:t>E</a:t>
            </a:r>
            <a:r>
              <a:rPr lang="ru-RU" dirty="0"/>
              <a:t>, </a:t>
            </a:r>
            <a:r>
              <a:rPr lang="ru-RU" i="1" dirty="0"/>
              <a:t>F </a:t>
            </a:r>
            <a:r>
              <a:rPr lang="ru-RU" dirty="0"/>
              <a:t>– середины сторон соответственно </a:t>
            </a:r>
            <a:r>
              <a:rPr lang="ru-RU" i="1" dirty="0"/>
              <a:t>AC</a:t>
            </a:r>
            <a:r>
              <a:rPr lang="ru-RU" dirty="0"/>
              <a:t>, </a:t>
            </a:r>
            <a:r>
              <a:rPr lang="ru-RU" i="1" dirty="0"/>
              <a:t>BC</a:t>
            </a:r>
            <a:r>
              <a:rPr lang="ru-RU" dirty="0"/>
              <a:t>, </a:t>
            </a:r>
            <a:r>
              <a:rPr lang="ru-RU" i="1" dirty="0"/>
              <a:t>AB</a:t>
            </a:r>
            <a:r>
              <a:rPr lang="ru-RU" dirty="0"/>
              <a:t>. Стороны треугольников </a:t>
            </a:r>
            <a:r>
              <a:rPr lang="ru-RU" i="1" dirty="0"/>
              <a:t>AFD</a:t>
            </a:r>
            <a:r>
              <a:rPr lang="ru-RU" dirty="0"/>
              <a:t>, </a:t>
            </a:r>
            <a:r>
              <a:rPr lang="ru-RU" i="1" dirty="0"/>
              <a:t>FBE</a:t>
            </a:r>
            <a:r>
              <a:rPr lang="ru-RU" dirty="0"/>
              <a:t>, </a:t>
            </a:r>
            <a:r>
              <a:rPr lang="ru-RU" i="1" dirty="0"/>
              <a:t>DEC </a:t>
            </a:r>
            <a:r>
              <a:rPr lang="ru-RU" dirty="0"/>
              <a:t>и </a:t>
            </a:r>
            <a:r>
              <a:rPr lang="ru-RU" i="1" dirty="0"/>
              <a:t>EDF </a:t>
            </a:r>
            <a:r>
              <a:rPr lang="ru-RU" dirty="0"/>
              <a:t>в два раза меньше соответствующих сторон треугольника </a:t>
            </a:r>
            <a:r>
              <a:rPr lang="ru-RU" i="1" dirty="0"/>
              <a:t>ABC</a:t>
            </a:r>
            <a:r>
              <a:rPr lang="ru-RU" dirty="0"/>
              <a:t>. Следовательно, эти четыре треугольника равны по трем сторонам.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548680"/>
            <a:ext cx="6886842" cy="368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1965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25" y="476672"/>
            <a:ext cx="9144000" cy="769441"/>
          </a:xfrm>
          <a:prstGeom prst="rect">
            <a:avLst/>
          </a:prstGeom>
        </p:spPr>
        <p:txBody>
          <a:bodyPr wrap="square">
            <a:spAutoFit/>
          </a:bodyPr>
          <a:lstStyle/>
          <a:p>
            <a:pPr algn="just"/>
            <a:r>
              <a:rPr lang="ru-RU" dirty="0" smtClean="0">
                <a:solidFill>
                  <a:srgbClr val="FF0000"/>
                </a:solidFill>
              </a:rPr>
              <a:t>	</a:t>
            </a:r>
            <a:r>
              <a:rPr lang="ru-RU" sz="2000" dirty="0" smtClean="0"/>
              <a:t>Докажите, что середины сторон четырёхугольника являются вершинами параллелограмма. </a:t>
            </a:r>
            <a:endParaRPr lang="ru-RU" sz="20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0365" y="1412776"/>
            <a:ext cx="2589748" cy="208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19150" y="3861048"/>
            <a:ext cx="9144000" cy="769441"/>
          </a:xfrm>
          <a:prstGeom prst="rect">
            <a:avLst/>
          </a:prstGeom>
        </p:spPr>
        <p:txBody>
          <a:bodyPr wrap="square">
            <a:spAutoFit/>
          </a:bodyPr>
          <a:lstStyle/>
          <a:p>
            <a:pPr algn="just"/>
            <a:r>
              <a:rPr lang="ru-RU" dirty="0" smtClean="0">
                <a:solidFill>
                  <a:srgbClr val="FF0000"/>
                </a:solidFill>
              </a:rPr>
              <a:t>	</a:t>
            </a:r>
            <a:r>
              <a:rPr lang="ru-RU" sz="2000" dirty="0" smtClean="0"/>
              <a:t>Заметим, что доказанное утверждение верно и для невыпуклых четырёхугольников.</a:t>
            </a:r>
            <a:endParaRPr lang="ru-RU" sz="2000" dirty="0"/>
          </a:p>
        </p:txBody>
      </p:sp>
    </p:spTree>
    <p:extLst>
      <p:ext uri="{BB962C8B-B14F-4D97-AF65-F5344CB8AC3E}">
        <p14:creationId xmlns:p14="http://schemas.microsoft.com/office/powerpoint/2010/main" val="14914561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25" y="-33486"/>
            <a:ext cx="9144000" cy="1077218"/>
          </a:xfrm>
          <a:prstGeom prst="rect">
            <a:avLst/>
          </a:prstGeom>
        </p:spPr>
        <p:txBody>
          <a:bodyPr wrap="square">
            <a:spAutoFit/>
          </a:bodyPr>
          <a:lstStyle/>
          <a:p>
            <a:pPr algn="just"/>
            <a:r>
              <a:rPr lang="ru-RU" dirty="0" smtClean="0">
                <a:solidFill>
                  <a:srgbClr val="FF0000"/>
                </a:solidFill>
              </a:rPr>
              <a:t>	</a:t>
            </a:r>
            <a:r>
              <a:rPr lang="ru-RU" sz="2000" dirty="0" smtClean="0"/>
              <a:t>Докажите</a:t>
            </a:r>
            <a:r>
              <a:rPr lang="ru-RU" sz="2000" dirty="0"/>
              <a:t>, что середины сторон прямоугольника являются </a:t>
            </a:r>
            <a:r>
              <a:rPr lang="ru-RU" sz="2000" dirty="0" smtClean="0"/>
              <a:t>вершинами </a:t>
            </a:r>
            <a:r>
              <a:rPr lang="ru-RU" sz="2000" dirty="0"/>
              <a:t>ромба (рис. 5.3, </a:t>
            </a:r>
            <a:r>
              <a:rPr lang="ru-RU" sz="2000" i="1" dirty="0"/>
              <a:t>а</a:t>
            </a:r>
            <a:r>
              <a:rPr lang="ru-RU" sz="2000" dirty="0"/>
              <a:t>) и, наоборот, середины сторон </a:t>
            </a:r>
            <a:r>
              <a:rPr lang="ru-RU" sz="2000" dirty="0" smtClean="0"/>
              <a:t>ромба являются </a:t>
            </a:r>
            <a:r>
              <a:rPr lang="ru-RU" sz="2000" dirty="0"/>
              <a:t>вершинами прямоугольника (рис. 5.3, </a:t>
            </a:r>
            <a:r>
              <a:rPr lang="ru-RU" sz="2000" i="1" dirty="0"/>
              <a:t>б</a:t>
            </a:r>
            <a:r>
              <a:rPr lang="ru-RU" sz="2000" dirty="0"/>
              <a:t>).</a:t>
            </a:r>
            <a:r>
              <a:rPr lang="ru-RU" sz="2000" dirty="0" smtClean="0"/>
              <a:t> </a:t>
            </a:r>
            <a:endParaRPr lang="ru-RU" sz="20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42591"/>
            <a:ext cx="5392290" cy="211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325" y="3284984"/>
            <a:ext cx="7002100" cy="318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9918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88640"/>
            <a:ext cx="6845907" cy="344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8392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692696"/>
            <a:ext cx="6192688" cy="348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196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ru-RU" dirty="0" smtClean="0"/>
              <a:t>	</a:t>
            </a:r>
            <a:r>
              <a:rPr lang="ru-RU" dirty="0" smtClean="0">
                <a:solidFill>
                  <a:srgbClr val="FF0000"/>
                </a:solidFill>
              </a:rPr>
              <a:t>Наши учебники геометрии издательства «Бином»</a:t>
            </a: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304" y="4868752"/>
            <a:ext cx="4060113" cy="1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95936" y="412720"/>
            <a:ext cx="1584176" cy="369332"/>
          </a:xfrm>
          <a:prstGeom prst="rect">
            <a:avLst/>
          </a:prstGeom>
          <a:noFill/>
        </p:spPr>
        <p:txBody>
          <a:bodyPr wrap="square" rtlCol="0">
            <a:spAutoFit/>
          </a:bodyPr>
          <a:lstStyle/>
          <a:p>
            <a:r>
              <a:rPr lang="ru-RU" sz="1800" dirty="0"/>
              <a:t>7</a:t>
            </a:r>
            <a:r>
              <a:rPr lang="ru-RU" sz="1800" dirty="0" smtClean="0"/>
              <a:t> класс</a:t>
            </a:r>
            <a:endParaRPr lang="ru-RU" sz="18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585" y="751914"/>
            <a:ext cx="3990812" cy="411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0141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76672"/>
            <a:ext cx="7043758" cy="324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9698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19251" y="-28922"/>
                <a:ext cx="9144000" cy="1727332"/>
              </a:xfrm>
              <a:prstGeom prst="rect">
                <a:avLst/>
              </a:prstGeom>
            </p:spPr>
            <p:txBody>
              <a:bodyPr wrap="square">
                <a:spAutoFit/>
              </a:bodyPr>
              <a:lstStyle/>
              <a:p>
                <a:pPr algn="just"/>
                <a:r>
                  <a:rPr lang="ru-RU" dirty="0" smtClean="0">
                    <a:solidFill>
                      <a:srgbClr val="FF0000"/>
                    </a:solidFill>
                  </a:rPr>
                  <a:t>	</a:t>
                </a:r>
                <a:r>
                  <a:rPr lang="ru-RU" dirty="0" smtClean="0"/>
                  <a:t>Докажите, что биссектриса </a:t>
                </a:r>
                <a:r>
                  <a:rPr lang="ru-RU" dirty="0"/>
                  <a:t>угла треугольника делит противоположную сторону на части, пропорциональные прилежащим сторонам.</a:t>
                </a:r>
              </a:p>
              <a:p>
                <a:pPr algn="ctr"/>
                <a14:m>
                  <m:oMath xmlns:m="http://schemas.openxmlformats.org/officeDocument/2006/math">
                    <m:f>
                      <m:fPr>
                        <m:ctrlPr>
                          <a:rPr lang="ru-RU" b="1" i="1">
                            <a:latin typeface="Cambria Math"/>
                          </a:rPr>
                        </m:ctrlPr>
                      </m:fPr>
                      <m:num>
                        <m:r>
                          <a:rPr lang="ru-RU" i="1">
                            <a:latin typeface="Cambria Math"/>
                          </a:rPr>
                          <m:t>𝐴𝐷</m:t>
                        </m:r>
                      </m:num>
                      <m:den>
                        <m:r>
                          <a:rPr lang="ru-RU" i="1">
                            <a:latin typeface="Cambria Math"/>
                          </a:rPr>
                          <m:t>𝐷𝐵</m:t>
                        </m:r>
                      </m:den>
                    </m:f>
                    <m:r>
                      <a:rPr lang="ru-RU" b="1" i="1">
                        <a:latin typeface="Cambria Math"/>
                      </a:rPr>
                      <m:t>=</m:t>
                    </m:r>
                    <m:f>
                      <m:fPr>
                        <m:ctrlPr>
                          <a:rPr lang="ru-RU" b="1" i="1">
                            <a:latin typeface="Cambria Math"/>
                          </a:rPr>
                        </m:ctrlPr>
                      </m:fPr>
                      <m:num>
                        <m:r>
                          <a:rPr lang="ru-RU" i="1">
                            <a:latin typeface="Cambria Math"/>
                          </a:rPr>
                          <m:t>𝐴𝐶</m:t>
                        </m:r>
                      </m:num>
                      <m:den>
                        <m:r>
                          <a:rPr lang="ru-RU" i="1">
                            <a:latin typeface="Cambria Math"/>
                          </a:rPr>
                          <m:t>𝐵𝐶</m:t>
                        </m:r>
                      </m:den>
                    </m:f>
                    <m:r>
                      <a:rPr lang="ru-RU" b="1" i="1">
                        <a:latin typeface="Cambria Math"/>
                      </a:rPr>
                      <m:t>.</m:t>
                    </m:r>
                  </m:oMath>
                </a14:m>
                <a:r>
                  <a:rPr lang="ru-RU" dirty="0" smtClean="0">
                    <a:solidFill>
                      <a:srgbClr val="FF0000"/>
                    </a:solidFill>
                  </a:rPr>
                  <a:t>	</a:t>
                </a:r>
                <a:endParaRPr lang="ru-RU" dirty="0"/>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19251" y="-28922"/>
                <a:ext cx="9144000" cy="1727332"/>
              </a:xfrm>
              <a:prstGeom prst="rect">
                <a:avLst/>
              </a:prstGeom>
              <a:blipFill rotWithShape="1">
                <a:blip r:embed="rId3"/>
                <a:stretch>
                  <a:fillRect l="-1067" t="-2817" r="-1000"/>
                </a:stretch>
              </a:blipFill>
            </p:spPr>
            <p:txBody>
              <a:bodyPr/>
              <a:lstStyle/>
              <a:p>
                <a:r>
                  <a:rPr lang="ru-RU">
                    <a:noFill/>
                  </a:rPr>
                  <a:t> </a:t>
                </a:r>
              </a:p>
            </p:txBody>
          </p:sp>
        </mc:Fallback>
      </mc:AlternateContent>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1698410"/>
            <a:ext cx="311608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1705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Прямоугольник 3"/>
              <p:cNvSpPr/>
              <p:nvPr/>
            </p:nvSpPr>
            <p:spPr>
              <a:xfrm>
                <a:off x="0" y="23217"/>
                <a:ext cx="9144000" cy="1727332"/>
              </a:xfrm>
              <a:prstGeom prst="rect">
                <a:avLst/>
              </a:prstGeom>
            </p:spPr>
            <p:txBody>
              <a:bodyPr wrap="square">
                <a:spAutoFit/>
              </a:bodyPr>
              <a:lstStyle/>
              <a:p>
                <a:pPr algn="just"/>
                <a:r>
                  <a:rPr lang="ru-RU" dirty="0" smtClean="0">
                    <a:solidFill>
                      <a:srgbClr val="FF0000"/>
                    </a:solidFill>
                  </a:rPr>
                  <a:t>	</a:t>
                </a:r>
                <a:r>
                  <a:rPr lang="ru-RU" dirty="0" smtClean="0"/>
                  <a:t>Докажите, что биссектриса внешнего угла </a:t>
                </a:r>
                <a:r>
                  <a:rPr lang="ru-RU" dirty="0"/>
                  <a:t>треугольника делит </a:t>
                </a:r>
                <a:r>
                  <a:rPr lang="ru-RU" dirty="0" smtClean="0"/>
                  <a:t>продолжение противоположной стороны </a:t>
                </a:r>
                <a:r>
                  <a:rPr lang="ru-RU" dirty="0"/>
                  <a:t>на части, пропорциональные прилежащим сторонам.</a:t>
                </a:r>
              </a:p>
              <a:p>
                <a:pPr algn="ctr"/>
                <a14:m>
                  <m:oMath xmlns:m="http://schemas.openxmlformats.org/officeDocument/2006/math">
                    <m:f>
                      <m:fPr>
                        <m:ctrlPr>
                          <a:rPr lang="ru-RU" b="1" i="1">
                            <a:latin typeface="Cambria Math"/>
                          </a:rPr>
                        </m:ctrlPr>
                      </m:fPr>
                      <m:num>
                        <m:r>
                          <a:rPr lang="ru-RU" i="1">
                            <a:latin typeface="Cambria Math"/>
                          </a:rPr>
                          <m:t>𝐴𝐷</m:t>
                        </m:r>
                      </m:num>
                      <m:den>
                        <m:r>
                          <a:rPr lang="ru-RU" i="1">
                            <a:latin typeface="Cambria Math"/>
                          </a:rPr>
                          <m:t>𝐷𝐵</m:t>
                        </m:r>
                      </m:den>
                    </m:f>
                    <m:r>
                      <a:rPr lang="ru-RU" b="1" i="1">
                        <a:latin typeface="Cambria Math"/>
                      </a:rPr>
                      <m:t>=</m:t>
                    </m:r>
                    <m:f>
                      <m:fPr>
                        <m:ctrlPr>
                          <a:rPr lang="ru-RU" b="1" i="1">
                            <a:latin typeface="Cambria Math"/>
                          </a:rPr>
                        </m:ctrlPr>
                      </m:fPr>
                      <m:num>
                        <m:r>
                          <a:rPr lang="ru-RU" i="1">
                            <a:latin typeface="Cambria Math"/>
                          </a:rPr>
                          <m:t>𝐴𝐶</m:t>
                        </m:r>
                      </m:num>
                      <m:den>
                        <m:r>
                          <a:rPr lang="ru-RU" i="1">
                            <a:latin typeface="Cambria Math"/>
                          </a:rPr>
                          <m:t>𝐵𝐶</m:t>
                        </m:r>
                      </m:den>
                    </m:f>
                    <m:r>
                      <a:rPr lang="ru-RU" b="1" i="1">
                        <a:latin typeface="Cambria Math"/>
                      </a:rPr>
                      <m:t>.</m:t>
                    </m:r>
                  </m:oMath>
                </a14:m>
                <a:r>
                  <a:rPr lang="ru-RU" dirty="0" smtClean="0">
                    <a:solidFill>
                      <a:srgbClr val="FF0000"/>
                    </a:solidFill>
                  </a:rPr>
                  <a:t>	</a:t>
                </a:r>
                <a:endParaRPr lang="ru-RU" dirty="0"/>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0" y="23217"/>
                <a:ext cx="9144000" cy="1727332"/>
              </a:xfrm>
              <a:prstGeom prst="rect">
                <a:avLst/>
              </a:prstGeom>
              <a:blipFill rotWithShape="1">
                <a:blip r:embed="rId3"/>
                <a:stretch>
                  <a:fillRect l="-1000" t="-2827" r="-1000"/>
                </a:stretch>
              </a:blipFill>
            </p:spPr>
            <p:txBody>
              <a:bodyPr/>
              <a:lstStyle/>
              <a:p>
                <a:r>
                  <a:rPr lang="ru-RU">
                    <a:noFill/>
                  </a:rPr>
                  <a:t> </a:t>
                </a:r>
              </a:p>
            </p:txBody>
          </p:sp>
        </mc:Fallback>
      </mc:AlternateContent>
      <p:pic>
        <p:nvPicPr>
          <p:cNvPr id="921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026" y="1981597"/>
            <a:ext cx="4305198" cy="174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2649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3790" y="677014"/>
            <a:ext cx="914575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0000"/>
                </a:solidFill>
              </a:rPr>
              <a:t>	</a:t>
            </a:r>
            <a:r>
              <a:rPr lang="ru-RU" sz="2800" dirty="0" smtClean="0"/>
              <a:t>Докажите, что у</a:t>
            </a:r>
            <a:r>
              <a:rPr lang="ru-RU" sz="2800" dirty="0" smtClean="0">
                <a:cs typeface="Times New Roman" pitchFamily="18" charset="0"/>
              </a:rPr>
              <a:t>гол </a:t>
            </a:r>
            <a:r>
              <a:rPr lang="ru-RU" sz="2800" dirty="0">
                <a:cs typeface="Times New Roman" pitchFamily="18" charset="0"/>
              </a:rPr>
              <a:t>между касательной к окружности и хордой, проведенной через точку касания, измеряется половиной дуги окружности, заключенной внутри этого угла.</a:t>
            </a:r>
          </a:p>
        </p:txBody>
      </p:sp>
      <p:pic>
        <p:nvPicPr>
          <p:cNvPr id="1024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492896"/>
            <a:ext cx="2505385" cy="254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026"/>
          <p:cNvSpPr>
            <a:spLocks noGrp="1" noChangeArrowheads="1"/>
          </p:cNvSpPr>
          <p:nvPr>
            <p:ph type="title"/>
          </p:nvPr>
        </p:nvSpPr>
        <p:spPr>
          <a:xfrm>
            <a:off x="-1" y="0"/>
            <a:ext cx="9149545" cy="609600"/>
          </a:xfrm>
        </p:spPr>
        <p:txBody>
          <a:bodyPr/>
          <a:lstStyle/>
          <a:p>
            <a:pPr eaLnBrk="1" hangingPunct="1"/>
            <a:r>
              <a:rPr lang="ru-RU" sz="3600" dirty="0" smtClean="0">
                <a:solidFill>
                  <a:srgbClr val="FF3300"/>
                </a:solidFill>
              </a:rPr>
              <a:t>Углы, связанные с окружностью</a:t>
            </a:r>
          </a:p>
        </p:txBody>
      </p:sp>
    </p:spTree>
    <p:extLst>
      <p:ext uri="{BB962C8B-B14F-4D97-AF65-F5344CB8AC3E}">
        <p14:creationId xmlns:p14="http://schemas.microsoft.com/office/powerpoint/2010/main" val="38201238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42875" y="116632"/>
            <a:ext cx="8991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0000"/>
                </a:solidFill>
              </a:rPr>
              <a:t>	</a:t>
            </a:r>
            <a:r>
              <a:rPr lang="ru-RU" sz="2800" dirty="0" smtClean="0"/>
              <a:t>Докажите, что у</a:t>
            </a:r>
            <a:r>
              <a:rPr lang="ru-RU" sz="2800" dirty="0" smtClean="0">
                <a:cs typeface="Times New Roman" pitchFamily="18" charset="0"/>
              </a:rPr>
              <a:t>гол </a:t>
            </a:r>
            <a:r>
              <a:rPr lang="ru-RU" sz="2800" dirty="0">
                <a:cs typeface="Times New Roman" pitchFamily="18" charset="0"/>
              </a:rPr>
              <a:t>с вершиной внутри круга измеряется </a:t>
            </a:r>
            <a:r>
              <a:rPr lang="ru-RU" sz="2800" dirty="0" err="1">
                <a:cs typeface="Times New Roman" pitchFamily="18" charset="0"/>
              </a:rPr>
              <a:t>полусуммой</a:t>
            </a:r>
            <a:r>
              <a:rPr lang="ru-RU" sz="2800" dirty="0">
                <a:cs typeface="Times New Roman" pitchFamily="18" charset="0"/>
              </a:rPr>
              <a:t> дуг, на которые опираются данный угол и вертикальный с ним угол.</a:t>
            </a:r>
          </a:p>
        </p:txBody>
      </p:sp>
      <p:pic>
        <p:nvPicPr>
          <p:cNvPr id="307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726945"/>
            <a:ext cx="2339975" cy="261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3"/>
          <p:cNvSpPr txBox="1">
            <a:spLocks noChangeArrowheads="1"/>
          </p:cNvSpPr>
          <p:nvPr/>
        </p:nvSpPr>
        <p:spPr bwMode="auto">
          <a:xfrm>
            <a:off x="0" y="4437112"/>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0000"/>
                </a:solidFill>
              </a:rPr>
              <a:t>	</a:t>
            </a:r>
            <a:r>
              <a:rPr lang="ru-RU" sz="2800" dirty="0" smtClean="0"/>
              <a:t>Докажите, что у</a:t>
            </a:r>
            <a:r>
              <a:rPr lang="ru-RU" sz="2800" dirty="0" smtClean="0">
                <a:cs typeface="Times New Roman" pitchFamily="18" charset="0"/>
              </a:rPr>
              <a:t>гол </a:t>
            </a:r>
            <a:r>
              <a:rPr lang="ru-RU" sz="2800" dirty="0">
                <a:cs typeface="Times New Roman" pitchFamily="18" charset="0"/>
              </a:rPr>
              <a:t>с вершиной вне круга, стороны которого пересекают окружность, измеряется </a:t>
            </a:r>
            <a:r>
              <a:rPr lang="ru-RU" sz="2800" dirty="0" err="1">
                <a:cs typeface="Times New Roman" pitchFamily="18" charset="0"/>
              </a:rPr>
              <a:t>полуразностью</a:t>
            </a:r>
            <a:r>
              <a:rPr lang="ru-RU" sz="2800" dirty="0">
                <a:cs typeface="Times New Roman" pitchFamily="18" charset="0"/>
              </a:rPr>
              <a:t> дуг окружности, заключенных внутри этого угла.</a:t>
            </a:r>
          </a:p>
        </p:txBody>
      </p:sp>
      <p:pic>
        <p:nvPicPr>
          <p:cNvPr id="1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754188"/>
            <a:ext cx="2874963"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8173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11230" y="188640"/>
            <a:ext cx="9155229"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3200" dirty="0" smtClean="0">
                <a:cs typeface="Times New Roman" pitchFamily="18" charset="0"/>
              </a:rPr>
              <a:t>	</a:t>
            </a:r>
            <a:r>
              <a:rPr lang="ru-RU" sz="2800" dirty="0" smtClean="0">
                <a:cs typeface="Times New Roman" pitchFamily="18" charset="0"/>
              </a:rPr>
              <a:t>Через вершину </a:t>
            </a:r>
            <a:r>
              <a:rPr lang="en-US" sz="2800" i="1" dirty="0" smtClean="0">
                <a:cs typeface="Times New Roman" pitchFamily="18" charset="0"/>
              </a:rPr>
              <a:t>C </a:t>
            </a:r>
            <a:r>
              <a:rPr lang="ru-RU" sz="2800" dirty="0" smtClean="0">
                <a:cs typeface="Times New Roman" pitchFamily="18" charset="0"/>
              </a:rPr>
              <a:t>треугольника </a:t>
            </a:r>
            <a:r>
              <a:rPr lang="en-US" sz="2800" i="1" dirty="0" smtClean="0">
                <a:cs typeface="Times New Roman" pitchFamily="18" charset="0"/>
              </a:rPr>
              <a:t>ABC </a:t>
            </a:r>
            <a:r>
              <a:rPr lang="ru-RU" sz="2800" dirty="0" smtClean="0">
                <a:cs typeface="Times New Roman" pitchFamily="18" charset="0"/>
              </a:rPr>
              <a:t>проведена касательная к описанной окружности. Она пересекает прямую </a:t>
            </a:r>
            <a:r>
              <a:rPr lang="en-US" sz="2800" i="1" dirty="0" smtClean="0">
                <a:cs typeface="Times New Roman" pitchFamily="18" charset="0"/>
              </a:rPr>
              <a:t>AB </a:t>
            </a:r>
            <a:r>
              <a:rPr lang="ru-RU" sz="2800" dirty="0" smtClean="0">
                <a:cs typeface="Times New Roman" pitchFamily="18" charset="0"/>
              </a:rPr>
              <a:t>в точке </a:t>
            </a:r>
            <a:r>
              <a:rPr lang="en-US" sz="2800" i="1" dirty="0" smtClean="0">
                <a:cs typeface="Times New Roman" pitchFamily="18" charset="0"/>
              </a:rPr>
              <a:t>E</a:t>
            </a:r>
            <a:r>
              <a:rPr lang="ru-RU" sz="2800" dirty="0" smtClean="0">
                <a:cs typeface="Times New Roman" pitchFamily="18" charset="0"/>
              </a:rPr>
              <a:t>. </a:t>
            </a:r>
            <a:r>
              <a:rPr lang="en-US" sz="2800" i="1" dirty="0">
                <a:cs typeface="Times New Roman" pitchFamily="18" charset="0"/>
              </a:rPr>
              <a:t>CD </a:t>
            </a:r>
            <a:r>
              <a:rPr lang="ru-RU" sz="2800" dirty="0">
                <a:cs typeface="Times New Roman" pitchFamily="18" charset="0"/>
              </a:rPr>
              <a:t>– </a:t>
            </a:r>
            <a:r>
              <a:rPr lang="ru-RU" sz="2800" dirty="0" smtClean="0">
                <a:cs typeface="Times New Roman" pitchFamily="18" charset="0"/>
              </a:rPr>
              <a:t>биссектриса. </a:t>
            </a:r>
            <a:r>
              <a:rPr lang="ru-RU" sz="2800" dirty="0">
                <a:cs typeface="Times New Roman" pitchFamily="18" charset="0"/>
              </a:rPr>
              <a:t>Докажите</a:t>
            </a:r>
            <a:r>
              <a:rPr lang="ru-RU" sz="2800" dirty="0" smtClean="0">
                <a:cs typeface="Times New Roman" pitchFamily="18" charset="0"/>
              </a:rPr>
              <a:t>, что </a:t>
            </a:r>
            <a:r>
              <a:rPr lang="en-US" sz="2800" i="1" dirty="0" smtClean="0">
                <a:cs typeface="Times New Roman" pitchFamily="18" charset="0"/>
              </a:rPr>
              <a:t>EC = ED</a:t>
            </a:r>
            <a:r>
              <a:rPr lang="ru-RU" sz="2800" i="1" dirty="0" smtClean="0">
                <a:cs typeface="Times New Roman" pitchFamily="18" charset="0"/>
              </a:rPr>
              <a:t>.</a:t>
            </a:r>
            <a:endParaRPr lang="en-US" sz="2800" dirty="0">
              <a:cs typeface="Times New Roman" pitchFamily="18" charset="0"/>
            </a:endParaRPr>
          </a:p>
        </p:txBody>
      </p:sp>
      <p:pic>
        <p:nvPicPr>
          <p:cNvPr id="91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087734"/>
            <a:ext cx="4592284" cy="242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Text Box 3"/>
              <p:cNvSpPr txBox="1">
                <a:spLocks noChangeArrowheads="1"/>
              </p:cNvSpPr>
              <p:nvPr/>
            </p:nvSpPr>
            <p:spPr bwMode="auto">
              <a:xfrm>
                <a:off x="-11230" y="4797152"/>
                <a:ext cx="9155229"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sz="2800" dirty="0">
                    <a:cs typeface="Times New Roman" pitchFamily="18" charset="0"/>
                  </a:rPr>
                  <a:t>	</a:t>
                </a:r>
                <a:r>
                  <a:rPr lang="ru-RU" sz="2800" dirty="0" smtClean="0">
                    <a:cs typeface="Times New Roman" pitchFamily="18" charset="0"/>
                  </a:rPr>
                  <a:t>Решение. </a:t>
                </a:r>
                <a14:m>
                  <m:oMath xmlns:m="http://schemas.openxmlformats.org/officeDocument/2006/math">
                    <m:r>
                      <a:rPr lang="ru-RU" sz="280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𝐸𝐶𝐷</m:t>
                    </m:r>
                    <m:r>
                      <a:rPr lang="en-US" sz="2800" b="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𝐸𝐶𝐴</m:t>
                    </m:r>
                    <m:r>
                      <a:rPr lang="en-US" sz="2800" b="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𝐴𝐶𝐷</m:t>
                    </m:r>
                    <m:r>
                      <a:rPr lang="en-US" sz="2800" b="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𝐸𝐵𝐶</m:t>
                    </m:r>
                    <m:r>
                      <a:rPr lang="en-US" sz="2800" b="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𝐵𝐶𝐷</m:t>
                    </m:r>
                    <m:r>
                      <a:rPr lang="en-US" sz="2800" b="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𝐸𝐷𝐶</m:t>
                    </m:r>
                    <m:r>
                      <a:rPr lang="en-US" sz="2800" b="0" i="1" smtClean="0">
                        <a:latin typeface="Cambria Math"/>
                        <a:ea typeface="Cambria Math"/>
                        <a:cs typeface="Times New Roman" pitchFamily="18" charset="0"/>
                      </a:rPr>
                      <m:t>.</m:t>
                    </m:r>
                  </m:oMath>
                </a14:m>
                <a:r>
                  <a:rPr lang="en-US" sz="2800" dirty="0" smtClean="0">
                    <a:cs typeface="Times New Roman" pitchFamily="18" charset="0"/>
                  </a:rPr>
                  <a:t> </a:t>
                </a:r>
                <a:r>
                  <a:rPr lang="ru-RU" sz="2800" dirty="0" smtClean="0">
                    <a:cs typeface="Times New Roman" pitchFamily="18" charset="0"/>
                  </a:rPr>
                  <a:t>Следовательно, </a:t>
                </a:r>
                <a:r>
                  <a:rPr lang="en-US" sz="2800" i="1" dirty="0" smtClean="0">
                    <a:cs typeface="Times New Roman" pitchFamily="18" charset="0"/>
                  </a:rPr>
                  <a:t>EC = ED</a:t>
                </a:r>
                <a:r>
                  <a:rPr lang="en-US" sz="2800" dirty="0" smtClean="0">
                    <a:cs typeface="Times New Roman" pitchFamily="18" charset="0"/>
                  </a:rPr>
                  <a:t>.</a:t>
                </a:r>
                <a:r>
                  <a:rPr lang="en-US" sz="2800" i="1" dirty="0" smtClean="0">
                    <a:cs typeface="Times New Roman" pitchFamily="18" charset="0"/>
                  </a:rPr>
                  <a:t> </a:t>
                </a:r>
                <a:endParaRPr lang="en-US" sz="2800" dirty="0">
                  <a:cs typeface="Times New Roman" pitchFamily="18" charset="0"/>
                </a:endParaRPr>
              </a:p>
            </p:txBody>
          </p:sp>
        </mc:Choice>
        <mc:Fallback xmlns="">
          <p:sp>
            <p:nvSpPr>
              <p:cNvPr id="8" name="Text Box 3"/>
              <p:cNvSpPr txBox="1">
                <a:spLocks noRot="1" noChangeAspect="1" noMove="1" noResize="1" noEditPoints="1" noAdjustHandles="1" noChangeArrowheads="1" noChangeShapeType="1" noTextEdit="1"/>
              </p:cNvSpPr>
              <p:nvPr/>
            </p:nvSpPr>
            <p:spPr bwMode="auto">
              <a:xfrm>
                <a:off x="-11230" y="4797152"/>
                <a:ext cx="9155229" cy="954107"/>
              </a:xfrm>
              <a:prstGeom prst="rect">
                <a:avLst/>
              </a:prstGeom>
              <a:blipFill rotWithShape="1">
                <a:blip r:embed="rId4"/>
                <a:stretch>
                  <a:fillRect t="-6410" b="-173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23597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28575" y="476672"/>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ru-RU" dirty="0"/>
              <a:t>	</a:t>
            </a:r>
            <a:r>
              <a:rPr lang="ru-RU" dirty="0" smtClean="0"/>
              <a:t>1. Признаки подобия треугольников.</a:t>
            </a:r>
          </a:p>
          <a:p>
            <a:pPr algn="just" eaLnBrk="1" hangingPunct="1"/>
            <a:r>
              <a:rPr lang="ru-RU" dirty="0"/>
              <a:t>	</a:t>
            </a:r>
            <a:r>
              <a:rPr lang="ru-RU" dirty="0" smtClean="0"/>
              <a:t>2. Теоремы об отрезках, связанных с окружностью.</a:t>
            </a:r>
          </a:p>
          <a:p>
            <a:pPr algn="just" eaLnBrk="1" hangingPunct="1"/>
            <a:r>
              <a:rPr lang="ru-RU" dirty="0"/>
              <a:t>	</a:t>
            </a:r>
            <a:r>
              <a:rPr lang="ru-RU" dirty="0" smtClean="0"/>
              <a:t>3. Тригонометрические тождества.</a:t>
            </a:r>
          </a:p>
          <a:p>
            <a:pPr algn="just" eaLnBrk="1" hangingPunct="1"/>
            <a:r>
              <a:rPr lang="ru-RU" dirty="0"/>
              <a:t>	4</a:t>
            </a:r>
            <a:r>
              <a:rPr lang="ru-RU" dirty="0" smtClean="0"/>
              <a:t>. Теоремы косинусов и синусов.</a:t>
            </a:r>
          </a:p>
          <a:p>
            <a:pPr algn="just" eaLnBrk="1" hangingPunct="1"/>
            <a:r>
              <a:rPr lang="ru-RU" dirty="0"/>
              <a:t>	</a:t>
            </a:r>
            <a:r>
              <a:rPr lang="ru-RU" dirty="0" smtClean="0"/>
              <a:t>5. Теоремы о площадях треугольника и четырёхугольников.</a:t>
            </a:r>
          </a:p>
          <a:p>
            <a:pPr algn="just" eaLnBrk="1" hangingPunct="1"/>
            <a:r>
              <a:rPr lang="ru-RU" dirty="0"/>
              <a:t>	6</a:t>
            </a:r>
            <a:r>
              <a:rPr lang="ru-RU" dirty="0" smtClean="0"/>
              <a:t>. Формула расстояния между двумя точками на координатной плоскости. Уравнения окружности и прямой.</a:t>
            </a:r>
            <a:endParaRPr lang="ru-RU" dirty="0"/>
          </a:p>
        </p:txBody>
      </p:sp>
      <p:sp>
        <p:nvSpPr>
          <p:cNvPr id="2" name="TextBox 1"/>
          <p:cNvSpPr txBox="1"/>
          <p:nvPr/>
        </p:nvSpPr>
        <p:spPr>
          <a:xfrm>
            <a:off x="2843808" y="34429"/>
            <a:ext cx="4392488" cy="523220"/>
          </a:xfrm>
          <a:prstGeom prst="rect">
            <a:avLst/>
          </a:prstGeom>
          <a:noFill/>
        </p:spPr>
        <p:txBody>
          <a:bodyPr wrap="square" rtlCol="0">
            <a:spAutoFit/>
          </a:bodyPr>
          <a:lstStyle/>
          <a:p>
            <a:pPr algn="ctr"/>
            <a:r>
              <a:rPr lang="ru-RU" sz="2800" dirty="0" smtClean="0">
                <a:solidFill>
                  <a:srgbClr val="FF0000"/>
                </a:solidFill>
              </a:rPr>
              <a:t>Теоремы (9 класс)</a:t>
            </a:r>
            <a:endParaRPr lang="ru-RU" sz="2800" dirty="0">
              <a:solidFill>
                <a:srgbClr val="FF0000"/>
              </a:solidFill>
            </a:endParaRPr>
          </a:p>
        </p:txBody>
      </p:sp>
    </p:spTree>
    <p:extLst>
      <p:ext uri="{BB962C8B-B14F-4D97-AF65-F5344CB8AC3E}">
        <p14:creationId xmlns:p14="http://schemas.microsoft.com/office/powerpoint/2010/main" val="30598458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274977"/>
            <a:ext cx="32004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 Box 3"/>
              <p:cNvSpPr txBox="1">
                <a:spLocks noChangeArrowheads="1"/>
              </p:cNvSpPr>
              <p:nvPr/>
            </p:nvSpPr>
            <p:spPr bwMode="auto">
              <a:xfrm>
                <a:off x="104775" y="300013"/>
                <a:ext cx="8991600" cy="240835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ts val="0"/>
                  </a:spcBef>
                </a:pPr>
                <a:r>
                  <a:rPr lang="ru-RU" dirty="0" smtClean="0"/>
                  <a:t>	Докажите, что в</a:t>
                </a:r>
                <a:r>
                  <a:rPr lang="ru-RU" dirty="0" smtClean="0">
                    <a:cs typeface="Times New Roman" pitchFamily="18" charset="0"/>
                  </a:rPr>
                  <a:t> </a:t>
                </a:r>
                <a:r>
                  <a:rPr lang="ru-RU" dirty="0">
                    <a:cs typeface="Times New Roman" pitchFamily="18" charset="0"/>
                  </a:rPr>
                  <a:t>прямоугольном треугольнике перпендикуляр, опущенный из прямого угла на гипотенузу, есть среднее геометрическое проекций катетов на гипотенузу.</a:t>
                </a:r>
                <a:endParaRPr lang="en-US" dirty="0">
                  <a:cs typeface="Times New Roman" pitchFamily="18" charset="0"/>
                </a:endParaRPr>
              </a:p>
              <a:p>
                <a:pPr algn="just">
                  <a:spcBef>
                    <a:spcPts val="0"/>
                  </a:spcBef>
                </a:pPr>
                <a:r>
                  <a:rPr lang="en-US" dirty="0"/>
                  <a:t>(</a:t>
                </a:r>
                <a:r>
                  <a:rPr lang="ru-RU" dirty="0"/>
                  <a:t>С</a:t>
                </a:r>
                <a:r>
                  <a:rPr lang="ru-RU" dirty="0">
                    <a:cs typeface="Times New Roman" pitchFamily="18" charset="0"/>
                  </a:rPr>
                  <a:t>редним геометрическим двух положительных чисел </a:t>
                </a:r>
                <a:r>
                  <a:rPr lang="en-US" i="1" dirty="0">
                    <a:cs typeface="Times New Roman" pitchFamily="18" charset="0"/>
                  </a:rPr>
                  <a:t>a </a:t>
                </a:r>
                <a:r>
                  <a:rPr lang="ru-RU" dirty="0">
                    <a:cs typeface="Times New Roman" pitchFamily="18" charset="0"/>
                  </a:rPr>
                  <a:t>и </a:t>
                </a:r>
                <a:r>
                  <a:rPr lang="en-US" i="1" dirty="0">
                    <a:cs typeface="Times New Roman" pitchFamily="18" charset="0"/>
                  </a:rPr>
                  <a:t>b</a:t>
                </a:r>
                <a:r>
                  <a:rPr lang="ru-RU" dirty="0">
                    <a:cs typeface="Times New Roman" pitchFamily="18" charset="0"/>
                  </a:rPr>
                  <a:t> называется положительное число </a:t>
                </a:r>
                <a:r>
                  <a:rPr lang="en-US" i="1" dirty="0">
                    <a:cs typeface="Times New Roman" pitchFamily="18" charset="0"/>
                  </a:rPr>
                  <a:t>c</a:t>
                </a:r>
                <a:r>
                  <a:rPr lang="ru-RU" dirty="0">
                    <a:cs typeface="Times New Roman" pitchFamily="18" charset="0"/>
                  </a:rPr>
                  <a:t>, квадрат которого равен</a:t>
                </a:r>
                <a:r>
                  <a:rPr lang="ru-RU" dirty="0"/>
                  <a:t> </a:t>
                </a:r>
                <a:r>
                  <a:rPr lang="en-US" i="1" dirty="0" err="1"/>
                  <a:t>ab</a:t>
                </a:r>
                <a:r>
                  <a:rPr lang="ru-RU" dirty="0"/>
                  <a:t>, т</a:t>
                </a:r>
                <a:r>
                  <a:rPr lang="ru-RU" dirty="0" smtClean="0"/>
                  <a:t>.</a:t>
                </a:r>
                <a:r>
                  <a:rPr lang="en-US" dirty="0" smtClean="0"/>
                  <a:t> </a:t>
                </a:r>
                <a:r>
                  <a:rPr lang="ru-RU" dirty="0" smtClean="0"/>
                  <a:t>е</a:t>
                </a:r>
                <a:r>
                  <a:rPr lang="ru-RU" dirty="0"/>
                  <a:t>.</a:t>
                </a:r>
                <a:r>
                  <a:rPr lang="ru-RU" dirty="0">
                    <a:cs typeface="Times New Roman" pitchFamily="18" charset="0"/>
                  </a:rPr>
                  <a:t> </a:t>
                </a:r>
                <a:r>
                  <a:rPr lang="en-US" i="1" dirty="0" smtClean="0">
                    <a:cs typeface="Times New Roman" pitchFamily="18" charset="0"/>
                  </a:rPr>
                  <a:t>c</a:t>
                </a:r>
                <a:r>
                  <a:rPr lang="ru-RU" i="1" dirty="0" smtClean="0">
                    <a:cs typeface="Times New Roman" pitchFamily="18" charset="0"/>
                  </a:rPr>
                  <a:t> </a:t>
                </a:r>
                <a:r>
                  <a:rPr lang="ru-RU" i="1" dirty="0">
                    <a:cs typeface="Times New Roman" pitchFamily="18" charset="0"/>
                  </a:rPr>
                  <a:t>=</a:t>
                </a:r>
                <a:r>
                  <a:rPr lang="ru-RU" i="1" dirty="0"/>
                  <a:t> </a:t>
                </a:r>
                <a14:m>
                  <m:oMath xmlns:m="http://schemas.openxmlformats.org/officeDocument/2006/math">
                    <m:rad>
                      <m:radPr>
                        <m:degHide m:val="on"/>
                        <m:ctrlPr>
                          <a:rPr lang="ru-RU" i="1" smtClean="0">
                            <a:latin typeface="Cambria Math"/>
                          </a:rPr>
                        </m:ctrlPr>
                      </m:radPr>
                      <m:deg/>
                      <m:e>
                        <m:r>
                          <a:rPr lang="en-US" b="0" i="1" smtClean="0">
                            <a:latin typeface="Cambria Math"/>
                          </a:rPr>
                          <m:t>𝑎𝑏</m:t>
                        </m:r>
                      </m:e>
                    </m:rad>
                  </m:oMath>
                </a14:m>
                <a:r>
                  <a:rPr lang="ru-RU" dirty="0">
                    <a:cs typeface="Times New Roman" pitchFamily="18" charset="0"/>
                  </a:rPr>
                  <a:t>).</a:t>
                </a:r>
                <a:endParaRPr lang="en-US" dirty="0">
                  <a:cs typeface="Times New Roman" pitchFamily="18" charset="0"/>
                </a:endParaRPr>
              </a:p>
            </p:txBody>
          </p:sp>
        </mc:Choice>
        <mc:Fallback xmlns="">
          <p:sp>
            <p:nvSpPr>
              <p:cNvPr id="5" name="Text Box 3"/>
              <p:cNvSpPr txBox="1">
                <a:spLocks noRot="1" noChangeAspect="1" noMove="1" noResize="1" noEditPoints="1" noAdjustHandles="1" noChangeArrowheads="1" noChangeShapeType="1" noTextEdit="1"/>
              </p:cNvSpPr>
              <p:nvPr/>
            </p:nvSpPr>
            <p:spPr bwMode="auto">
              <a:xfrm>
                <a:off x="104775" y="300013"/>
                <a:ext cx="8991600" cy="2408352"/>
              </a:xfrm>
              <a:prstGeom prst="rect">
                <a:avLst/>
              </a:prstGeom>
              <a:blipFill rotWithShape="1">
                <a:blip r:embed="rId4"/>
                <a:stretch>
                  <a:fillRect l="-1017" t="-2025" r="-1085" b="-25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712710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107504" y="30510"/>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3200" dirty="0" smtClean="0"/>
              <a:t>	</a:t>
            </a:r>
            <a:r>
              <a:rPr lang="ru-RU" dirty="0" smtClean="0"/>
              <a:t>В </a:t>
            </a:r>
            <a:r>
              <a:rPr lang="ru-RU" dirty="0"/>
              <a:t>треугольнике </a:t>
            </a:r>
            <a:r>
              <a:rPr lang="en-US" i="1" dirty="0"/>
              <a:t>ABC </a:t>
            </a:r>
            <a:r>
              <a:rPr lang="ru-RU" dirty="0"/>
              <a:t>проведены высоты </a:t>
            </a:r>
            <a:r>
              <a:rPr lang="en-US" i="1" dirty="0"/>
              <a:t>AA</a:t>
            </a:r>
            <a:r>
              <a:rPr lang="en-US" baseline="-25000" dirty="0"/>
              <a:t>1</a:t>
            </a:r>
            <a:r>
              <a:rPr lang="en-US" dirty="0"/>
              <a:t> </a:t>
            </a:r>
            <a:r>
              <a:rPr lang="ru-RU" dirty="0"/>
              <a:t>и </a:t>
            </a:r>
            <a:r>
              <a:rPr lang="en-US" i="1" dirty="0"/>
              <a:t>BB</a:t>
            </a:r>
            <a:r>
              <a:rPr lang="en-US" baseline="-25000" dirty="0"/>
              <a:t>1</a:t>
            </a:r>
            <a:r>
              <a:rPr lang="en-US" dirty="0"/>
              <a:t>. </a:t>
            </a:r>
            <a:r>
              <a:rPr lang="ru-RU" dirty="0"/>
              <a:t>Докажите, что </a:t>
            </a:r>
            <a:r>
              <a:rPr lang="ru-RU" dirty="0" smtClean="0"/>
              <a:t>треугольники </a:t>
            </a:r>
            <a:r>
              <a:rPr lang="en-US" i="1" dirty="0" smtClean="0"/>
              <a:t>ABC </a:t>
            </a:r>
            <a:r>
              <a:rPr lang="ru-RU" dirty="0"/>
              <a:t>и </a:t>
            </a:r>
            <a:r>
              <a:rPr lang="en-US" i="1" dirty="0" smtClean="0"/>
              <a:t>A</a:t>
            </a:r>
            <a:r>
              <a:rPr lang="en-US" baseline="-25000" dirty="0" smtClean="0"/>
              <a:t>1</a:t>
            </a:r>
            <a:r>
              <a:rPr lang="en-US" i="1" dirty="0" smtClean="0"/>
              <a:t>B</a:t>
            </a:r>
            <a:r>
              <a:rPr lang="en-US" baseline="-25000" dirty="0" smtClean="0"/>
              <a:t>1</a:t>
            </a:r>
            <a:r>
              <a:rPr lang="en-US" i="1" dirty="0" smtClean="0"/>
              <a:t>C</a:t>
            </a:r>
            <a:r>
              <a:rPr lang="en-US" baseline="-25000" dirty="0" smtClean="0"/>
              <a:t>1</a:t>
            </a:r>
            <a:r>
              <a:rPr lang="en-US" i="1" dirty="0" smtClean="0"/>
              <a:t> </a:t>
            </a:r>
            <a:r>
              <a:rPr lang="ru-RU" dirty="0" smtClean="0"/>
              <a:t>подобны.</a:t>
            </a:r>
            <a:endParaRPr lang="ru-RU" dirty="0">
              <a:cs typeface="Times New Roman" pitchFamily="18" charset="0"/>
            </a:endParaRPr>
          </a:p>
        </p:txBody>
      </p:sp>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275" y="1484784"/>
            <a:ext cx="2568653" cy="192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1170" y="3933056"/>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3300"/>
                </a:solidFill>
              </a:rPr>
              <a:t>	</a:t>
            </a:r>
            <a:r>
              <a:rPr lang="ru-RU" dirty="0" smtClean="0"/>
              <a:t>Решение. </a:t>
            </a:r>
            <a:r>
              <a:rPr lang="ru-RU" dirty="0"/>
              <a:t>Окружность с диаметром </a:t>
            </a:r>
            <a:r>
              <a:rPr lang="en-US" i="1" dirty="0"/>
              <a:t>AB</a:t>
            </a:r>
            <a:r>
              <a:rPr lang="ru-RU" i="1" dirty="0"/>
              <a:t> </a:t>
            </a:r>
            <a:r>
              <a:rPr lang="ru-RU" dirty="0"/>
              <a:t>пройдет через точки </a:t>
            </a:r>
            <a:r>
              <a:rPr lang="en-US" i="1" dirty="0"/>
              <a:t>A</a:t>
            </a:r>
            <a:r>
              <a:rPr lang="en-US" baseline="-25000" dirty="0"/>
              <a:t>1</a:t>
            </a:r>
            <a:r>
              <a:rPr lang="en-US" dirty="0"/>
              <a:t> </a:t>
            </a:r>
            <a:r>
              <a:rPr lang="ru-RU" dirty="0"/>
              <a:t>и </a:t>
            </a:r>
            <a:r>
              <a:rPr lang="en-US" i="1" dirty="0"/>
              <a:t>B</a:t>
            </a:r>
            <a:r>
              <a:rPr lang="en-US" baseline="-25000" dirty="0"/>
              <a:t>1</a:t>
            </a:r>
            <a:r>
              <a:rPr lang="ru-RU" dirty="0"/>
              <a:t>. Вписанные углы </a:t>
            </a:r>
            <a:r>
              <a:rPr lang="en-US" i="1" dirty="0"/>
              <a:t>AA</a:t>
            </a:r>
            <a:r>
              <a:rPr lang="en-US" baseline="-25000" dirty="0"/>
              <a:t>1</a:t>
            </a:r>
            <a:r>
              <a:rPr lang="en-US" i="1" dirty="0"/>
              <a:t>B</a:t>
            </a:r>
            <a:r>
              <a:rPr lang="en-US" baseline="-25000" dirty="0"/>
              <a:t>1</a:t>
            </a:r>
            <a:r>
              <a:rPr lang="en-US" i="1" dirty="0"/>
              <a:t> </a:t>
            </a:r>
            <a:r>
              <a:rPr lang="ru-RU" dirty="0"/>
              <a:t>и </a:t>
            </a:r>
            <a:r>
              <a:rPr lang="en-US" i="1" dirty="0"/>
              <a:t>ABB</a:t>
            </a:r>
            <a:r>
              <a:rPr lang="en-US" baseline="-25000" dirty="0"/>
              <a:t>1</a:t>
            </a:r>
            <a:r>
              <a:rPr lang="en-US" i="1" dirty="0"/>
              <a:t> </a:t>
            </a:r>
            <a:r>
              <a:rPr lang="ru-RU" dirty="0"/>
              <a:t>опираются на одну дугу </a:t>
            </a:r>
            <a:r>
              <a:rPr lang="en-US" i="1" dirty="0"/>
              <a:t>AB</a:t>
            </a:r>
            <a:r>
              <a:rPr lang="en-US" baseline="-25000" dirty="0"/>
              <a:t>1</a:t>
            </a:r>
            <a:r>
              <a:rPr lang="en-US" dirty="0"/>
              <a:t>. </a:t>
            </a:r>
            <a:r>
              <a:rPr lang="ru-RU" dirty="0"/>
              <a:t>Следовательно, они равны</a:t>
            </a:r>
            <a:r>
              <a:rPr lang="ru-RU" dirty="0" smtClean="0"/>
              <a:t>. Углы </a:t>
            </a:r>
            <a:r>
              <a:rPr lang="en-US" i="1" dirty="0" smtClean="0"/>
              <a:t>BAC </a:t>
            </a:r>
            <a:r>
              <a:rPr lang="ru-RU" dirty="0" smtClean="0"/>
              <a:t>и </a:t>
            </a:r>
            <a:r>
              <a:rPr lang="en-US" i="1" dirty="0" smtClean="0"/>
              <a:t>B</a:t>
            </a:r>
            <a:r>
              <a:rPr lang="en-US" baseline="-25000" dirty="0" smtClean="0"/>
              <a:t>1</a:t>
            </a:r>
            <a:r>
              <a:rPr lang="en-US" i="1" dirty="0" smtClean="0"/>
              <a:t>A</a:t>
            </a:r>
            <a:r>
              <a:rPr lang="en-US" baseline="-25000" dirty="0" smtClean="0"/>
              <a:t>1</a:t>
            </a:r>
            <a:r>
              <a:rPr lang="en-US" i="1" dirty="0" smtClean="0"/>
              <a:t>C</a:t>
            </a:r>
            <a:r>
              <a:rPr lang="ru-RU" dirty="0" smtClean="0"/>
              <a:t> дополняют эти углы до 90</a:t>
            </a:r>
            <a:r>
              <a:rPr lang="ru-RU" baseline="30000" dirty="0" smtClean="0"/>
              <a:t>о</a:t>
            </a:r>
            <a:r>
              <a:rPr lang="ru-RU" dirty="0" smtClean="0"/>
              <a:t>. Следовательно, они также равны. Значит</a:t>
            </a:r>
            <a:r>
              <a:rPr lang="ru-RU" dirty="0"/>
              <a:t>, треугольники </a:t>
            </a:r>
            <a:r>
              <a:rPr lang="en-US" i="1" dirty="0"/>
              <a:t>ABC </a:t>
            </a:r>
            <a:r>
              <a:rPr lang="ru-RU" dirty="0"/>
              <a:t>и </a:t>
            </a:r>
            <a:r>
              <a:rPr lang="en-US" i="1" dirty="0"/>
              <a:t>A</a:t>
            </a:r>
            <a:r>
              <a:rPr lang="en-US" baseline="-25000" dirty="0"/>
              <a:t>1</a:t>
            </a:r>
            <a:r>
              <a:rPr lang="en-US" i="1" dirty="0"/>
              <a:t>B</a:t>
            </a:r>
            <a:r>
              <a:rPr lang="en-US" baseline="-25000" dirty="0"/>
              <a:t>1</a:t>
            </a:r>
            <a:r>
              <a:rPr lang="en-US" i="1" dirty="0"/>
              <a:t>C</a:t>
            </a:r>
            <a:r>
              <a:rPr lang="en-US" baseline="-25000" dirty="0"/>
              <a:t>1</a:t>
            </a:r>
            <a:r>
              <a:rPr lang="en-US" i="1" dirty="0"/>
              <a:t> </a:t>
            </a:r>
            <a:r>
              <a:rPr lang="ru-RU" dirty="0"/>
              <a:t>подобны.</a:t>
            </a:r>
            <a:endParaRPr lang="ru-RU" i="1" dirty="0"/>
          </a:p>
        </p:txBody>
      </p:sp>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984617"/>
            <a:ext cx="2363058" cy="267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5895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52400"/>
            <a:ext cx="7772400" cy="457200"/>
          </a:xfrm>
        </p:spPr>
        <p:txBody>
          <a:bodyPr/>
          <a:lstStyle/>
          <a:p>
            <a:pPr eaLnBrk="1" hangingPunct="1"/>
            <a:r>
              <a:rPr lang="ru-RU" sz="3200" dirty="0" smtClean="0">
                <a:solidFill>
                  <a:srgbClr val="FF3300"/>
                </a:solidFill>
              </a:rPr>
              <a:t>Отрезки, связанные с окружностью</a:t>
            </a:r>
          </a:p>
        </p:txBody>
      </p:sp>
      <mc:AlternateContent xmlns:mc="http://schemas.openxmlformats.org/markup-compatibility/2006" xmlns:a14="http://schemas.microsoft.com/office/drawing/2010/main">
        <mc:Choice Requires="a14">
          <p:sp>
            <p:nvSpPr>
              <p:cNvPr id="22531" name="Text Box 7"/>
              <p:cNvSpPr txBox="1">
                <a:spLocks noChangeArrowheads="1"/>
              </p:cNvSpPr>
              <p:nvPr/>
            </p:nvSpPr>
            <p:spPr bwMode="auto">
              <a:xfrm>
                <a:off x="0" y="620688"/>
                <a:ext cx="9144000" cy="12618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0000"/>
                    </a:solidFill>
                  </a:rPr>
                  <a:t>	</a:t>
                </a:r>
                <a:r>
                  <a:rPr lang="ru-RU" dirty="0" smtClean="0">
                    <a:solidFill>
                      <a:srgbClr val="FF0000"/>
                    </a:solidFill>
                  </a:rPr>
                  <a:t>Теорема. </a:t>
                </a:r>
                <a:r>
                  <a:rPr lang="ru-RU" dirty="0"/>
                  <a:t>Если две хорды окружности пересекаются, то произведение отрезков одной хорды равно произведению отрезков другой хорды. </a:t>
                </a:r>
                <a14:m>
                  <m:oMath xmlns:m="http://schemas.openxmlformats.org/officeDocument/2006/math">
                    <m:r>
                      <a:rPr lang="en-US" b="0" i="1" smtClean="0">
                        <a:latin typeface="Cambria Math"/>
                      </a:rPr>
                      <m:t>𝐴𝐸</m:t>
                    </m:r>
                    <m:r>
                      <a:rPr lang="en-US" b="0" i="1" smtClean="0">
                        <a:latin typeface="Cambria Math"/>
                        <a:ea typeface="Cambria Math"/>
                      </a:rPr>
                      <m:t>∙</m:t>
                    </m:r>
                    <m:r>
                      <a:rPr lang="en-US" b="0" i="1" smtClean="0">
                        <a:latin typeface="Cambria Math"/>
                        <a:ea typeface="Cambria Math"/>
                      </a:rPr>
                      <m:t>𝐸𝐶</m:t>
                    </m:r>
                    <m:r>
                      <a:rPr lang="en-US" b="0" i="1" smtClean="0">
                        <a:latin typeface="Cambria Math"/>
                        <a:ea typeface="Cambria Math"/>
                      </a:rPr>
                      <m:t>=</m:t>
                    </m:r>
                    <m:r>
                      <a:rPr lang="en-US" b="0" i="1" smtClean="0">
                        <a:latin typeface="Cambria Math"/>
                        <a:ea typeface="Cambria Math"/>
                      </a:rPr>
                      <m:t>𝐵𝐸</m:t>
                    </m:r>
                    <m:r>
                      <a:rPr lang="en-US" b="0" i="1" smtClean="0">
                        <a:latin typeface="Cambria Math"/>
                        <a:ea typeface="Cambria Math"/>
                      </a:rPr>
                      <m:t>∙</m:t>
                    </m:r>
                    <m:r>
                      <a:rPr lang="en-US" b="0" i="1" smtClean="0">
                        <a:latin typeface="Cambria Math"/>
                        <a:ea typeface="Cambria Math"/>
                      </a:rPr>
                      <m:t>𝐸𝐷</m:t>
                    </m:r>
                  </m:oMath>
                </a14:m>
                <a:r>
                  <a:rPr lang="en-US" dirty="0" smtClean="0">
                    <a:cs typeface="Times New Roman" pitchFamily="18" charset="0"/>
                  </a:rPr>
                  <a:t>.</a:t>
                </a:r>
                <a:endParaRPr lang="ru-RU" dirty="0">
                  <a:cs typeface="Times New Roman" pitchFamily="18" charset="0"/>
                </a:endParaRPr>
              </a:p>
            </p:txBody>
          </p:sp>
        </mc:Choice>
        <mc:Fallback xmlns="">
          <p:sp>
            <p:nvSpPr>
              <p:cNvPr id="22531" name="Text Box 7"/>
              <p:cNvSpPr txBox="1">
                <a:spLocks noRot="1" noChangeAspect="1" noMove="1" noResize="1" noEditPoints="1" noAdjustHandles="1" noChangeArrowheads="1" noChangeShapeType="1" noTextEdit="1"/>
              </p:cNvSpPr>
              <p:nvPr/>
            </p:nvSpPr>
            <p:spPr bwMode="auto">
              <a:xfrm>
                <a:off x="0" y="620688"/>
                <a:ext cx="9144000" cy="1261884"/>
              </a:xfrm>
              <a:prstGeom prst="rect">
                <a:avLst/>
              </a:prstGeom>
              <a:blipFill rotWithShape="1">
                <a:blip r:embed="rId3"/>
                <a:stretch>
                  <a:fillRect l="-1000" r="-1000" b="-101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225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2204864"/>
            <a:ext cx="2252845"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417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noFill/>
        </p:spPr>
        <p:txBody>
          <a:bodyPr wrap="square" rtlCol="0">
            <a:spAutoFit/>
          </a:bodyPr>
          <a:lstStyle/>
          <a:p>
            <a:pPr algn="ctr"/>
            <a:r>
              <a:rPr lang="ru-RU" dirty="0" smtClean="0"/>
              <a:t>	</a:t>
            </a:r>
            <a:r>
              <a:rPr lang="ru-RU" dirty="0" smtClean="0">
                <a:solidFill>
                  <a:srgbClr val="FF0000"/>
                </a:solidFill>
              </a:rPr>
              <a:t>Наши учебники геометрии издательства «Бином»</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7060"/>
            <a:ext cx="4681184" cy="4804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095365" y="391027"/>
            <a:ext cx="953269" cy="369332"/>
          </a:xfrm>
          <a:prstGeom prst="rect">
            <a:avLst/>
          </a:prstGeom>
          <a:noFill/>
        </p:spPr>
        <p:txBody>
          <a:bodyPr wrap="square" rtlCol="0">
            <a:spAutoFit/>
          </a:bodyPr>
          <a:lstStyle/>
          <a:p>
            <a:r>
              <a:rPr lang="ru-RU" sz="1800" dirty="0" smtClean="0"/>
              <a:t>8 класс</a:t>
            </a:r>
            <a:endParaRPr lang="ru-RU" sz="18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025" y="793994"/>
            <a:ext cx="4384277" cy="371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7292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 Box 3"/>
              <p:cNvSpPr txBox="1">
                <a:spLocks noChangeArrowheads="1"/>
              </p:cNvSpPr>
              <p:nvPr/>
            </p:nvSpPr>
            <p:spPr bwMode="auto">
              <a:xfrm>
                <a:off x="-29494" y="0"/>
                <a:ext cx="9213850" cy="16312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smtClean="0">
                    <a:solidFill>
                      <a:srgbClr val="FF0000"/>
                    </a:solidFill>
                  </a:rPr>
                  <a:t>	</a:t>
                </a:r>
                <a:r>
                  <a:rPr lang="ru-RU" dirty="0" smtClean="0"/>
                  <a:t>Докажите, что е</a:t>
                </a:r>
                <a:r>
                  <a:rPr lang="ru-RU" dirty="0" smtClean="0">
                    <a:solidFill>
                      <a:schemeClr val="tx2"/>
                    </a:solidFill>
                  </a:rPr>
                  <a:t>сли </a:t>
                </a:r>
                <a:r>
                  <a:rPr lang="ru-RU" dirty="0">
                    <a:solidFill>
                      <a:schemeClr val="tx2"/>
                    </a:solidFill>
                  </a:rPr>
                  <a:t>из </a:t>
                </a:r>
                <a:r>
                  <a:rPr lang="ru-RU" dirty="0" smtClean="0">
                    <a:solidFill>
                      <a:schemeClr val="tx2"/>
                    </a:solidFill>
                  </a:rPr>
                  <a:t>точки, </a:t>
                </a:r>
                <a:r>
                  <a:rPr lang="ru-RU" dirty="0">
                    <a:solidFill>
                      <a:schemeClr val="tx2"/>
                    </a:solidFill>
                  </a:rPr>
                  <a:t>лежащей </a:t>
                </a:r>
                <a:r>
                  <a:rPr lang="ru-RU" dirty="0" smtClean="0">
                    <a:solidFill>
                      <a:schemeClr val="tx2"/>
                    </a:solidFill>
                  </a:rPr>
                  <a:t>вне окружности, </a:t>
                </a:r>
                <a:r>
                  <a:rPr lang="ru-RU" dirty="0">
                    <a:solidFill>
                      <a:schemeClr val="tx2"/>
                    </a:solidFill>
                  </a:rPr>
                  <a:t>проведены две секущие,</a:t>
                </a:r>
                <a:r>
                  <a:rPr lang="ru-RU" i="1" dirty="0">
                    <a:solidFill>
                      <a:schemeClr val="tx2"/>
                    </a:solidFill>
                  </a:rPr>
                  <a:t> </a:t>
                </a:r>
                <a:r>
                  <a:rPr lang="ru-RU" dirty="0">
                    <a:solidFill>
                      <a:schemeClr val="tx2"/>
                    </a:solidFill>
                  </a:rPr>
                  <a:t>то произведение </a:t>
                </a:r>
                <a:r>
                  <a:rPr lang="ru-RU" dirty="0"/>
                  <a:t>одной секущей на её внешнюю часть равно произведению другой секущей на её внешнюю часть</a:t>
                </a:r>
                <a:r>
                  <a:rPr lang="ru-RU" dirty="0" smtClean="0"/>
                  <a:t>.</a:t>
                </a:r>
                <a:r>
                  <a:rPr lang="en-US" dirty="0" smtClean="0"/>
                  <a:t> </a:t>
                </a:r>
                <a14:m>
                  <m:oMath xmlns:m="http://schemas.openxmlformats.org/officeDocument/2006/math">
                    <m:r>
                      <a:rPr lang="en-US" b="0" i="1" smtClean="0">
                        <a:latin typeface="Cambria Math"/>
                        <a:ea typeface="Cambria Math"/>
                      </a:rPr>
                      <m:t>𝐸𝐴</m:t>
                    </m:r>
                    <m:r>
                      <a:rPr lang="en-US" i="1">
                        <a:latin typeface="Cambria Math"/>
                        <a:ea typeface="Cambria Math"/>
                      </a:rPr>
                      <m:t>∙</m:t>
                    </m:r>
                    <m:r>
                      <a:rPr lang="en-US" i="1">
                        <a:latin typeface="Cambria Math"/>
                        <a:ea typeface="Cambria Math"/>
                      </a:rPr>
                      <m:t>𝐸𝐶</m:t>
                    </m:r>
                    <m:r>
                      <a:rPr lang="en-US" i="1">
                        <a:latin typeface="Cambria Math"/>
                        <a:ea typeface="Cambria Math"/>
                      </a:rPr>
                      <m:t>=</m:t>
                    </m:r>
                    <m:r>
                      <a:rPr lang="en-US" b="0" i="1" smtClean="0">
                        <a:latin typeface="Cambria Math"/>
                        <a:ea typeface="Cambria Math"/>
                      </a:rPr>
                      <m:t>𝐸𝐵</m:t>
                    </m:r>
                    <m:r>
                      <a:rPr lang="en-US" i="1">
                        <a:latin typeface="Cambria Math"/>
                        <a:ea typeface="Cambria Math"/>
                      </a:rPr>
                      <m:t>∙</m:t>
                    </m:r>
                    <m:r>
                      <a:rPr lang="en-US" i="1">
                        <a:latin typeface="Cambria Math"/>
                        <a:ea typeface="Cambria Math"/>
                      </a:rPr>
                      <m:t>𝐸𝐷</m:t>
                    </m:r>
                  </m:oMath>
                </a14:m>
                <a:r>
                  <a:rPr lang="en-US" dirty="0">
                    <a:cs typeface="Times New Roman" pitchFamily="18" charset="0"/>
                  </a:rPr>
                  <a:t>.</a:t>
                </a:r>
                <a:endParaRPr lang="ru-RU" dirty="0"/>
              </a:p>
            </p:txBody>
          </p:sp>
        </mc:Choice>
        <mc:Fallback xmlns="">
          <p:sp>
            <p:nvSpPr>
              <p:cNvPr id="8" name="Text Box 3"/>
              <p:cNvSpPr txBox="1">
                <a:spLocks noRot="1" noChangeAspect="1" noMove="1" noResize="1" noEditPoints="1" noAdjustHandles="1" noChangeArrowheads="1" noChangeShapeType="1" noTextEdit="1"/>
              </p:cNvSpPr>
              <p:nvPr/>
            </p:nvSpPr>
            <p:spPr bwMode="auto">
              <a:xfrm>
                <a:off x="-29494" y="0"/>
                <a:ext cx="9213850" cy="1631216"/>
              </a:xfrm>
              <a:prstGeom prst="rect">
                <a:avLst/>
              </a:prstGeom>
              <a:blipFill rotWithShape="1">
                <a:blip r:embed="rId3"/>
                <a:stretch>
                  <a:fillRect l="-992" r="-992" b="-74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9178" y="1700807"/>
            <a:ext cx="2599828" cy="172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Прямоугольник 5"/>
              <p:cNvSpPr/>
              <p:nvPr/>
            </p:nvSpPr>
            <p:spPr>
              <a:xfrm>
                <a:off x="33686" y="3573016"/>
                <a:ext cx="9154862" cy="1569660"/>
              </a:xfrm>
              <a:prstGeom prst="rect">
                <a:avLst/>
              </a:prstGeom>
            </p:spPr>
            <p:txBody>
              <a:bodyPr wrap="square">
                <a:spAutoFit/>
              </a:bodyPr>
              <a:lstStyle/>
              <a:p>
                <a:pPr algn="just"/>
                <a:r>
                  <a:rPr lang="ru-RU" b="1" dirty="0" smtClean="0"/>
                  <a:t>	</a:t>
                </a:r>
                <a:r>
                  <a:rPr lang="ru-RU" dirty="0" smtClean="0"/>
                  <a:t>Докажите, что если </a:t>
                </a:r>
                <a:r>
                  <a:rPr lang="ru-RU" dirty="0"/>
                  <a:t>из </a:t>
                </a:r>
                <a:r>
                  <a:rPr lang="ru-RU" dirty="0">
                    <a:solidFill>
                      <a:schemeClr val="tx2"/>
                    </a:solidFill>
                  </a:rPr>
                  <a:t>точки, лежащей вне окружности</a:t>
                </a:r>
                <a:r>
                  <a:rPr lang="ru-RU" dirty="0" smtClean="0"/>
                  <a:t>, </a:t>
                </a:r>
                <a:r>
                  <a:rPr lang="ru-RU" dirty="0"/>
                  <a:t>проведены касательная</a:t>
                </a:r>
                <a:r>
                  <a:rPr lang="ru-RU" i="1" dirty="0"/>
                  <a:t> </a:t>
                </a:r>
                <a:r>
                  <a:rPr lang="ru-RU" dirty="0"/>
                  <a:t>и секущая,</a:t>
                </a:r>
                <a:r>
                  <a:rPr lang="ru-RU" i="1" dirty="0"/>
                  <a:t> </a:t>
                </a:r>
                <a:r>
                  <a:rPr lang="ru-RU" dirty="0"/>
                  <a:t>то квадрат длины отрезка касательной равен произведению секущей на её внешнюю часть</a:t>
                </a:r>
                <a14:m>
                  <m:oMath xmlns:m="http://schemas.openxmlformats.org/officeDocument/2006/math">
                    <m:r>
                      <a:rPr lang="ru-RU" i="1">
                        <a:latin typeface="Cambria Math"/>
                      </a:rPr>
                      <m:t>.</m:t>
                    </m:r>
                  </m:oMath>
                </a14:m>
                <a:r>
                  <a:rPr lang="en-US" dirty="0" smtClean="0"/>
                  <a:t> </a:t>
                </a:r>
              </a:p>
              <a:p>
                <a:pPr algn="just"/>
                <a14:m>
                  <m:oMath xmlns:m="http://schemas.openxmlformats.org/officeDocument/2006/math">
                    <m:sSup>
                      <m:sSupPr>
                        <m:ctrlPr>
                          <a:rPr lang="ru-RU" i="1" smtClean="0">
                            <a:latin typeface="Cambria Math"/>
                          </a:rPr>
                        </m:ctrlPr>
                      </m:sSupPr>
                      <m:e>
                        <m:r>
                          <a:rPr lang="en-US" b="0" i="1" smtClean="0">
                            <a:latin typeface="Cambria Math"/>
                          </a:rPr>
                          <m:t>𝐴𝐸</m:t>
                        </m:r>
                      </m:e>
                      <m:sup>
                        <m:r>
                          <a:rPr lang="en-US" b="0" i="1" smtClean="0">
                            <a:latin typeface="Cambria Math"/>
                          </a:rPr>
                          <m:t>2</m:t>
                        </m:r>
                      </m:sup>
                    </m:sSup>
                    <m:r>
                      <a:rPr lang="en-US" b="0" i="1" smtClean="0">
                        <a:latin typeface="Cambria Math"/>
                      </a:rPr>
                      <m:t>=</m:t>
                    </m:r>
                    <m:r>
                      <a:rPr lang="en-US" b="0" i="1" smtClean="0">
                        <a:latin typeface="Cambria Math"/>
                      </a:rPr>
                      <m:t>𝐸𝐵</m:t>
                    </m:r>
                    <m:r>
                      <a:rPr lang="en-US" b="0" i="1" smtClean="0">
                        <a:latin typeface="Cambria Math"/>
                        <a:ea typeface="Cambria Math"/>
                      </a:rPr>
                      <m:t>∙</m:t>
                    </m:r>
                    <m:r>
                      <a:rPr lang="en-US" b="0" i="1" smtClean="0">
                        <a:latin typeface="Cambria Math"/>
                        <a:ea typeface="Cambria Math"/>
                      </a:rPr>
                      <m:t>𝐸𝐷</m:t>
                    </m:r>
                  </m:oMath>
                </a14:m>
                <a:r>
                  <a:rPr lang="en-US" dirty="0" smtClean="0"/>
                  <a:t>.</a:t>
                </a:r>
                <a:endParaRPr lang="ru-RU"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33686" y="3573016"/>
                <a:ext cx="9154862" cy="1569660"/>
              </a:xfrm>
              <a:prstGeom prst="rect">
                <a:avLst/>
              </a:prstGeom>
              <a:blipFill rotWithShape="1">
                <a:blip r:embed="rId5"/>
                <a:stretch>
                  <a:fillRect l="-1066" t="-3101" r="-1066" b="-7752"/>
                </a:stretch>
              </a:blipFill>
            </p:spPr>
            <p:txBody>
              <a:bodyPr/>
              <a:lstStyle/>
              <a:p>
                <a:r>
                  <a:rPr lang="ru-RU">
                    <a:noFill/>
                  </a:rPr>
                  <a:t> </a:t>
                </a:r>
              </a:p>
            </p:txBody>
          </p:sp>
        </mc:Fallback>
      </mc:AlternateContent>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3065" y="4869160"/>
            <a:ext cx="2613503" cy="189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2109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ChangeArrowheads="1"/>
          </p:cNvSpPr>
          <p:nvPr/>
        </p:nvSpPr>
        <p:spPr bwMode="auto">
          <a:xfrm>
            <a:off x="3481388" y="2595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7" name="Text Box 3"/>
          <p:cNvSpPr txBox="1">
            <a:spLocks noChangeArrowheads="1"/>
          </p:cNvSpPr>
          <p:nvPr/>
        </p:nvSpPr>
        <p:spPr bwMode="auto">
          <a:xfrm>
            <a:off x="0" y="620688"/>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sz="2800" dirty="0">
                <a:cs typeface="Times New Roman" pitchFamily="18" charset="0"/>
              </a:rPr>
              <a:t>	</a:t>
            </a:r>
            <a:r>
              <a:rPr lang="ru-RU" dirty="0" smtClean="0">
                <a:cs typeface="Times New Roman" pitchFamily="18" charset="0"/>
              </a:rPr>
              <a:t>Докажите, что прямая, проходящая через точки </a:t>
            </a:r>
            <a:r>
              <a:rPr lang="en-US" i="1" dirty="0" smtClean="0">
                <a:cs typeface="Times New Roman" pitchFamily="18" charset="0"/>
              </a:rPr>
              <a:t>A</a:t>
            </a:r>
            <a:r>
              <a:rPr lang="en-US" dirty="0" smtClean="0">
                <a:cs typeface="Times New Roman" pitchFamily="18" charset="0"/>
              </a:rPr>
              <a:t>, </a:t>
            </a:r>
            <a:r>
              <a:rPr lang="en-US" i="1" dirty="0" smtClean="0">
                <a:cs typeface="Times New Roman" pitchFamily="18" charset="0"/>
              </a:rPr>
              <a:t>B </a:t>
            </a:r>
            <a:r>
              <a:rPr lang="ru-RU" dirty="0" smtClean="0">
                <a:cs typeface="Times New Roman" pitchFamily="18" charset="0"/>
              </a:rPr>
              <a:t>пересечения двух окружностей, делит пополам отрезок </a:t>
            </a:r>
            <a:r>
              <a:rPr lang="en-US" i="1" dirty="0" smtClean="0">
                <a:cs typeface="Times New Roman" pitchFamily="18" charset="0"/>
              </a:rPr>
              <a:t>CD </a:t>
            </a:r>
            <a:r>
              <a:rPr lang="ru-RU" dirty="0" smtClean="0">
                <a:cs typeface="Times New Roman" pitchFamily="18" charset="0"/>
              </a:rPr>
              <a:t>их общей касательной. </a:t>
            </a:r>
            <a:endParaRPr lang="ru-RU" dirty="0">
              <a:cs typeface="Times New Roman" pitchFamily="18" charset="0"/>
            </a:endParaRPr>
          </a:p>
        </p:txBody>
      </p:sp>
      <p:pic>
        <p:nvPicPr>
          <p:cNvPr id="942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7" y="2132856"/>
            <a:ext cx="351342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8026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ChangeArrowheads="1"/>
          </p:cNvSpPr>
          <p:nvPr/>
        </p:nvSpPr>
        <p:spPr bwMode="auto">
          <a:xfrm>
            <a:off x="3481388" y="2595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7" name="Text Box 3"/>
          <p:cNvSpPr txBox="1">
            <a:spLocks noChangeArrowheads="1"/>
          </p:cNvSpPr>
          <p:nvPr/>
        </p:nvSpPr>
        <p:spPr bwMode="auto">
          <a:xfrm>
            <a:off x="0" y="548680"/>
            <a:ext cx="91440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sz="2800" dirty="0">
                <a:cs typeface="Times New Roman" pitchFamily="18" charset="0"/>
              </a:rPr>
              <a:t>	</a:t>
            </a:r>
            <a:r>
              <a:rPr lang="ru-RU" dirty="0" smtClean="0"/>
              <a:t>Две </a:t>
            </a:r>
            <a:r>
              <a:rPr lang="ru-RU" dirty="0"/>
              <a:t>окружности касаются внешним образом в точке </a:t>
            </a:r>
            <a:r>
              <a:rPr lang="ru-RU" i="1" dirty="0"/>
              <a:t>K</a:t>
            </a:r>
            <a:r>
              <a:rPr lang="ru-RU" dirty="0"/>
              <a:t>. </a:t>
            </a:r>
            <a:r>
              <a:rPr lang="ru-RU" dirty="0" smtClean="0"/>
              <a:t>Прямая </a:t>
            </a:r>
            <a:r>
              <a:rPr lang="ru-RU" i="1" dirty="0"/>
              <a:t>AB </a:t>
            </a:r>
            <a:r>
              <a:rPr lang="ru-RU" dirty="0" smtClean="0"/>
              <a:t>касается первой </a:t>
            </a:r>
            <a:r>
              <a:rPr lang="ru-RU" dirty="0"/>
              <a:t>окружности в точке </a:t>
            </a:r>
            <a:r>
              <a:rPr lang="ru-RU" i="1" dirty="0"/>
              <a:t>A</a:t>
            </a:r>
            <a:r>
              <a:rPr lang="ru-RU" dirty="0"/>
              <a:t>, а второй — в точке </a:t>
            </a:r>
            <a:r>
              <a:rPr lang="ru-RU" i="1" dirty="0"/>
              <a:t>B</a:t>
            </a:r>
            <a:r>
              <a:rPr lang="ru-RU" dirty="0"/>
              <a:t>. Прямая </a:t>
            </a:r>
            <a:r>
              <a:rPr lang="ru-RU" i="1" dirty="0"/>
              <a:t>BK </a:t>
            </a:r>
            <a:r>
              <a:rPr lang="ru-RU" dirty="0" smtClean="0"/>
              <a:t>пересекает первую </a:t>
            </a:r>
            <a:r>
              <a:rPr lang="ru-RU" dirty="0"/>
              <a:t>окружность в точке </a:t>
            </a:r>
            <a:r>
              <a:rPr lang="ru-RU" i="1" dirty="0"/>
              <a:t>D</a:t>
            </a:r>
            <a:r>
              <a:rPr lang="ru-RU" dirty="0"/>
              <a:t>, прямая </a:t>
            </a:r>
            <a:r>
              <a:rPr lang="ru-RU" i="1" dirty="0"/>
              <a:t>AK </a:t>
            </a:r>
            <a:r>
              <a:rPr lang="ru-RU" dirty="0"/>
              <a:t>пересекает вторую </a:t>
            </a:r>
            <a:r>
              <a:rPr lang="ru-RU" dirty="0" smtClean="0"/>
              <a:t>окружность в </a:t>
            </a:r>
            <a:r>
              <a:rPr lang="ru-RU" dirty="0"/>
              <a:t>точке </a:t>
            </a:r>
            <a:r>
              <a:rPr lang="en-US" i="1" dirty="0"/>
              <a:t>C</a:t>
            </a:r>
            <a:r>
              <a:rPr lang="en-US" dirty="0"/>
              <a:t>.</a:t>
            </a:r>
          </a:p>
          <a:p>
            <a:pPr algn="just"/>
            <a:r>
              <a:rPr lang="ru-RU" dirty="0" smtClean="0"/>
              <a:t>	а</a:t>
            </a:r>
            <a:r>
              <a:rPr lang="ru-RU" dirty="0"/>
              <a:t>) Докажите, что прямые </a:t>
            </a:r>
            <a:r>
              <a:rPr lang="ru-RU" i="1" dirty="0"/>
              <a:t>AD </a:t>
            </a:r>
            <a:r>
              <a:rPr lang="ru-RU" dirty="0"/>
              <a:t>и </a:t>
            </a:r>
            <a:r>
              <a:rPr lang="ru-RU" i="1" dirty="0"/>
              <a:t>BC </a:t>
            </a:r>
            <a:r>
              <a:rPr lang="ru-RU" dirty="0"/>
              <a:t>параллельны.</a:t>
            </a:r>
          </a:p>
          <a:p>
            <a:pPr algn="just"/>
            <a:r>
              <a:rPr lang="ru-RU" dirty="0" smtClean="0"/>
              <a:t>	б</a:t>
            </a:r>
            <a:r>
              <a:rPr lang="ru-RU" dirty="0"/>
              <a:t>) Найдите площадь треугольника </a:t>
            </a:r>
            <a:r>
              <a:rPr lang="ru-RU" i="1" dirty="0"/>
              <a:t>AKB </a:t>
            </a:r>
            <a:r>
              <a:rPr lang="ru-RU" dirty="0"/>
              <a:t>, если известно, что </a:t>
            </a:r>
            <a:r>
              <a:rPr lang="ru-RU" dirty="0" smtClean="0"/>
              <a:t>радиусы окружностей </a:t>
            </a:r>
            <a:r>
              <a:rPr lang="ru-RU" dirty="0"/>
              <a:t>равны 4 и 1.</a:t>
            </a:r>
            <a:endParaRPr lang="ru-RU" dirty="0">
              <a:cs typeface="Times New Roman" pitchFamily="18" charset="0"/>
            </a:endParaRPr>
          </a:p>
        </p:txBody>
      </p:sp>
      <p:sp>
        <p:nvSpPr>
          <p:cNvPr id="6" name="Text Box 3"/>
          <p:cNvSpPr txBox="1">
            <a:spLocks noChangeArrowheads="1"/>
          </p:cNvSpPr>
          <p:nvPr/>
        </p:nvSpPr>
        <p:spPr bwMode="auto">
          <a:xfrm>
            <a:off x="0" y="9746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ru-RU" sz="2800" dirty="0" smtClean="0">
                <a:cs typeface="Times New Roman" pitchFamily="18" charset="0"/>
              </a:rPr>
              <a:t>	</a:t>
            </a:r>
            <a:r>
              <a:rPr lang="ru-RU" sz="2800" dirty="0" smtClean="0">
                <a:solidFill>
                  <a:srgbClr val="FF0000"/>
                </a:solidFill>
                <a:cs typeface="Times New Roman" pitchFamily="18" charset="0"/>
              </a:rPr>
              <a:t>П</a:t>
            </a:r>
            <a:r>
              <a:rPr lang="ru-RU" dirty="0" smtClean="0">
                <a:solidFill>
                  <a:srgbClr val="FF0000"/>
                </a:solidFill>
                <a:cs typeface="Times New Roman" pitchFamily="18" charset="0"/>
              </a:rPr>
              <a:t>ример задачи из демоверсии ЕГЭ 2019 года</a:t>
            </a:r>
            <a:endParaRPr lang="ru-RU" dirty="0">
              <a:solidFill>
                <a:srgbClr val="FF0000"/>
              </a:solidFill>
              <a:cs typeface="Times New Roman" pitchFamily="18" charset="0"/>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579" y="3287891"/>
            <a:ext cx="3644299" cy="310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3901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p:cNvSpPr>
            <a:spLocks noChangeArrowheads="1"/>
          </p:cNvSpPr>
          <p:nvPr/>
        </p:nvSpPr>
        <p:spPr bwMode="auto">
          <a:xfrm>
            <a:off x="3481388" y="2595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sp>
        <p:nvSpPr>
          <p:cNvPr id="7" name="Text Box 3"/>
          <p:cNvSpPr txBox="1">
            <a:spLocks noChangeArrowheads="1"/>
          </p:cNvSpPr>
          <p:nvPr/>
        </p:nvSpPr>
        <p:spPr bwMode="auto">
          <a:xfrm>
            <a:off x="-19251" y="-26382"/>
            <a:ext cx="9144000"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sz="2800" dirty="0">
                <a:cs typeface="Times New Roman" pitchFamily="18" charset="0"/>
              </a:rPr>
              <a:t>	</a:t>
            </a:r>
            <a:r>
              <a:rPr lang="ru-RU" sz="2200" dirty="0">
                <a:solidFill>
                  <a:srgbClr val="FF0000"/>
                </a:solidFill>
              </a:rPr>
              <a:t>Решение.</a:t>
            </a:r>
            <a:r>
              <a:rPr lang="ru-RU" sz="2200" b="1" dirty="0"/>
              <a:t> </a:t>
            </a:r>
            <a:r>
              <a:rPr lang="ru-RU" sz="2200" dirty="0" smtClean="0"/>
              <a:t>Обозначим центры окружностей </a:t>
            </a:r>
            <a:r>
              <a:rPr lang="ru-RU" sz="2200" i="1" dirty="0"/>
              <a:t>O</a:t>
            </a:r>
            <a:r>
              <a:rPr lang="ru-RU" sz="2200" baseline="-25000" dirty="0"/>
              <a:t>1</a:t>
            </a:r>
            <a:r>
              <a:rPr lang="ru-RU" sz="2200" dirty="0"/>
              <a:t> и </a:t>
            </a:r>
            <a:r>
              <a:rPr lang="ru-RU" sz="2200" i="1" dirty="0"/>
              <a:t>O</a:t>
            </a:r>
            <a:r>
              <a:rPr lang="ru-RU" sz="2200" baseline="-25000" dirty="0"/>
              <a:t>2</a:t>
            </a:r>
            <a:r>
              <a:rPr lang="ru-RU" sz="2200" dirty="0"/>
              <a:t> </a:t>
            </a:r>
            <a:r>
              <a:rPr lang="ru-RU" sz="2200" dirty="0" smtClean="0"/>
              <a:t>соответственно. Пусть </a:t>
            </a:r>
            <a:r>
              <a:rPr lang="ru-RU" sz="2200" dirty="0"/>
              <a:t>общая касательная, </a:t>
            </a:r>
            <a:r>
              <a:rPr lang="ru-RU" sz="2200" dirty="0" smtClean="0"/>
              <a:t>проведённая к </a:t>
            </a:r>
            <a:r>
              <a:rPr lang="ru-RU" sz="2200" dirty="0"/>
              <a:t>окружностям в точке </a:t>
            </a:r>
            <a:r>
              <a:rPr lang="ru-RU" sz="2200" i="1" dirty="0"/>
              <a:t>K</a:t>
            </a:r>
            <a:r>
              <a:rPr lang="ru-RU" sz="2200" dirty="0"/>
              <a:t>, пересекает </a:t>
            </a:r>
            <a:r>
              <a:rPr lang="ru-RU" sz="2200" i="1" dirty="0" smtClean="0"/>
              <a:t>AB </a:t>
            </a:r>
            <a:r>
              <a:rPr lang="ru-RU" sz="2200" dirty="0" smtClean="0"/>
              <a:t>в </a:t>
            </a:r>
            <a:r>
              <a:rPr lang="ru-RU" sz="2200" dirty="0"/>
              <a:t>точке </a:t>
            </a:r>
            <a:r>
              <a:rPr lang="ru-RU" sz="2200" i="1" dirty="0"/>
              <a:t>M</a:t>
            </a:r>
            <a:r>
              <a:rPr lang="ru-RU" sz="2200" dirty="0"/>
              <a:t>. По свойству </a:t>
            </a:r>
            <a:r>
              <a:rPr lang="ru-RU" sz="2200" dirty="0" smtClean="0"/>
              <a:t>касательных, проведённых </a:t>
            </a:r>
            <a:r>
              <a:rPr lang="ru-RU" sz="2200" dirty="0"/>
              <a:t>из одной точки, </a:t>
            </a:r>
            <a:r>
              <a:rPr lang="ru-RU" sz="2200" i="1" dirty="0"/>
              <a:t>AM </a:t>
            </a:r>
            <a:r>
              <a:rPr lang="ru-RU" sz="2200" dirty="0"/>
              <a:t>= </a:t>
            </a:r>
            <a:r>
              <a:rPr lang="ru-RU" sz="2200" i="1" dirty="0" smtClean="0"/>
              <a:t>KM </a:t>
            </a:r>
            <a:r>
              <a:rPr lang="ru-RU" sz="2200" dirty="0" smtClean="0"/>
              <a:t>и </a:t>
            </a:r>
            <a:r>
              <a:rPr lang="ru-RU" sz="2200" i="1" dirty="0"/>
              <a:t>KM </a:t>
            </a:r>
            <a:r>
              <a:rPr lang="ru-RU" sz="2200" dirty="0"/>
              <a:t>= </a:t>
            </a:r>
            <a:r>
              <a:rPr lang="ru-RU" sz="2200" i="1" dirty="0"/>
              <a:t>BM</a:t>
            </a:r>
            <a:r>
              <a:rPr lang="ru-RU" sz="2200" dirty="0"/>
              <a:t>. Треугольник </a:t>
            </a:r>
            <a:r>
              <a:rPr lang="ru-RU" sz="2200" i="1" dirty="0"/>
              <a:t>AKB</a:t>
            </a:r>
            <a:r>
              <a:rPr lang="ru-RU" sz="2200" dirty="0"/>
              <a:t>, у </a:t>
            </a:r>
            <a:r>
              <a:rPr lang="ru-RU" sz="2200" dirty="0" smtClean="0"/>
              <a:t>которого медиана </a:t>
            </a:r>
            <a:r>
              <a:rPr lang="ru-RU" sz="2200" dirty="0"/>
              <a:t>равна половине </a:t>
            </a:r>
            <a:r>
              <a:rPr lang="ru-RU" sz="2200" dirty="0" smtClean="0"/>
              <a:t>стороны, к </a:t>
            </a:r>
            <a:r>
              <a:rPr lang="ru-RU" sz="2200" dirty="0"/>
              <a:t>которой она проведена, </a:t>
            </a:r>
            <a:r>
              <a:rPr lang="ru-RU" sz="2200" dirty="0" smtClean="0"/>
              <a:t>прямоугольный. Вписанный </a:t>
            </a:r>
            <a:r>
              <a:rPr lang="ru-RU" sz="2200" dirty="0"/>
              <a:t>угол </a:t>
            </a:r>
            <a:r>
              <a:rPr lang="ru-RU" sz="2200" i="1" dirty="0"/>
              <a:t>AKD </a:t>
            </a:r>
            <a:r>
              <a:rPr lang="ru-RU" sz="2200" dirty="0"/>
              <a:t>прямой, поэтому он опирается на диаметр </a:t>
            </a:r>
            <a:r>
              <a:rPr lang="ru-RU" sz="2200" i="1" dirty="0"/>
              <a:t>AD</a:t>
            </a:r>
            <a:r>
              <a:rPr lang="ru-RU" sz="2200" dirty="0"/>
              <a:t>. </a:t>
            </a:r>
            <a:r>
              <a:rPr lang="ru-RU" sz="2200" dirty="0" smtClean="0"/>
              <a:t>Значит, </a:t>
            </a:r>
            <a:r>
              <a:rPr lang="ru-RU" sz="2200" i="1" dirty="0" smtClean="0"/>
              <a:t>AD </a:t>
            </a:r>
            <a:r>
              <a:rPr lang="ru-RU" sz="2200" dirty="0"/>
              <a:t>⊥ </a:t>
            </a:r>
            <a:r>
              <a:rPr lang="ru-RU" sz="2200" i="1" dirty="0"/>
              <a:t>AB</a:t>
            </a:r>
            <a:r>
              <a:rPr lang="ru-RU" sz="2200" dirty="0"/>
              <a:t>. Аналогично, получаем, что </a:t>
            </a:r>
            <a:r>
              <a:rPr lang="ru-RU" sz="2200" i="1" dirty="0"/>
              <a:t>BC </a:t>
            </a:r>
            <a:r>
              <a:rPr lang="ru-RU" sz="2200" dirty="0"/>
              <a:t>⊥ </a:t>
            </a:r>
            <a:r>
              <a:rPr lang="ru-RU" sz="2200" i="1" dirty="0"/>
              <a:t>AB</a:t>
            </a:r>
            <a:r>
              <a:rPr lang="ru-RU" sz="2200" dirty="0"/>
              <a:t>. Следовательно, прямые </a:t>
            </a:r>
            <a:r>
              <a:rPr lang="ru-RU" sz="2200" i="1" dirty="0"/>
              <a:t>AD </a:t>
            </a:r>
            <a:r>
              <a:rPr lang="ru-RU" sz="2200" dirty="0" smtClean="0"/>
              <a:t>и </a:t>
            </a:r>
            <a:r>
              <a:rPr lang="en-US" sz="2200" i="1" dirty="0" smtClean="0"/>
              <a:t>BC </a:t>
            </a:r>
            <a:r>
              <a:rPr lang="ru-RU" sz="2200" dirty="0" smtClean="0"/>
              <a:t>параллельны. Из треугольника </a:t>
            </a:r>
            <a:r>
              <a:rPr lang="en-US" sz="2200" i="1" dirty="0" smtClean="0"/>
              <a:t>O</a:t>
            </a:r>
            <a:r>
              <a:rPr lang="en-US" sz="2200" baseline="-25000" dirty="0" smtClean="0"/>
              <a:t>1</a:t>
            </a:r>
            <a:r>
              <a:rPr lang="en-US" sz="2200" i="1" dirty="0" smtClean="0"/>
              <a:t>O</a:t>
            </a:r>
            <a:r>
              <a:rPr lang="en-US" sz="2200" baseline="-25000" dirty="0" smtClean="0"/>
              <a:t>2</a:t>
            </a:r>
            <a:r>
              <a:rPr lang="en-US" sz="2200" i="1" dirty="0" smtClean="0"/>
              <a:t>E </a:t>
            </a:r>
            <a:r>
              <a:rPr lang="ru-RU" sz="2200" dirty="0" smtClean="0"/>
              <a:t>находим </a:t>
            </a:r>
            <a:r>
              <a:rPr lang="en-US" sz="2200" i="1" dirty="0" smtClean="0"/>
              <a:t>AB=O</a:t>
            </a:r>
            <a:r>
              <a:rPr lang="en-US" sz="2200" baseline="-25000" dirty="0" smtClean="0"/>
              <a:t>2</a:t>
            </a:r>
            <a:r>
              <a:rPr lang="en-US" sz="2200" i="1" dirty="0" smtClean="0"/>
              <a:t>E = </a:t>
            </a:r>
            <a:r>
              <a:rPr lang="en-US" sz="2200" dirty="0" smtClean="0"/>
              <a:t>4. </a:t>
            </a:r>
            <a:r>
              <a:rPr lang="ru-RU" sz="2200" dirty="0" smtClean="0"/>
              <a:t>Площадь треугольника </a:t>
            </a:r>
            <a:r>
              <a:rPr lang="en-US" sz="2200" i="1" dirty="0" smtClean="0"/>
              <a:t>ABD </a:t>
            </a:r>
            <a:r>
              <a:rPr lang="ru-RU" sz="2200" dirty="0" smtClean="0"/>
              <a:t>равна 16. Площадь треугольника </a:t>
            </a:r>
            <a:r>
              <a:rPr lang="en-US" sz="2200" i="1" dirty="0" smtClean="0"/>
              <a:t>ABK </a:t>
            </a:r>
            <a:r>
              <a:rPr lang="ru-RU" sz="2200" dirty="0" smtClean="0"/>
              <a:t>составляет одну пятую площади треугольника </a:t>
            </a:r>
            <a:r>
              <a:rPr lang="en-US" sz="2200" i="1" dirty="0" smtClean="0"/>
              <a:t>ABD</a:t>
            </a:r>
            <a:r>
              <a:rPr lang="ru-RU" sz="2200" dirty="0" smtClean="0"/>
              <a:t>, т. е. равна 3,2.</a:t>
            </a:r>
            <a:r>
              <a:rPr lang="ru-RU" sz="2200" b="1" dirty="0" smtClean="0"/>
              <a:t>	</a:t>
            </a:r>
            <a:endParaRPr lang="ru-RU" sz="2200" dirty="0">
              <a:cs typeface="Times New Roman" pitchFamily="18" charset="0"/>
            </a:endParaRP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3560039"/>
            <a:ext cx="37052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6165304"/>
            <a:ext cx="3157860" cy="461665"/>
          </a:xfrm>
          <a:prstGeom prst="rect">
            <a:avLst/>
          </a:prstGeom>
          <a:noFill/>
        </p:spPr>
        <p:txBody>
          <a:bodyPr wrap="square" rtlCol="0">
            <a:spAutoFit/>
          </a:bodyPr>
          <a:lstStyle/>
          <a:p>
            <a:r>
              <a:rPr lang="ru-RU" dirty="0">
                <a:solidFill>
                  <a:srgbClr val="FF0000"/>
                </a:solidFill>
              </a:rPr>
              <a:t>Ответ.</a:t>
            </a:r>
            <a:r>
              <a:rPr lang="ru-RU" b="1" dirty="0"/>
              <a:t> </a:t>
            </a:r>
            <a:r>
              <a:rPr lang="ru-RU" dirty="0"/>
              <a:t>3,2</a:t>
            </a:r>
            <a:r>
              <a:rPr lang="ru-RU" dirty="0" smtClean="0"/>
              <a:t>.</a:t>
            </a:r>
            <a:endParaRPr lang="ru-RU" dirty="0"/>
          </a:p>
        </p:txBody>
      </p:sp>
    </p:spTree>
    <p:extLst>
      <p:ext uri="{BB962C8B-B14F-4D97-AF65-F5344CB8AC3E}">
        <p14:creationId xmlns:p14="http://schemas.microsoft.com/office/powerpoint/2010/main" val="18344543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8100" y="4869160"/>
            <a:ext cx="91536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smtClean="0"/>
              <a:t>	Докажите, что центром вневписанной окружности треугольника является точка пересечения биссектрис одного внутреннего и двух внешних углов этого треугольника.</a:t>
            </a:r>
            <a:endParaRPr lang="en-US" dirty="0">
              <a:cs typeface="Times New Roman" pitchFamily="18" charset="0"/>
            </a:endParaRPr>
          </a:p>
        </p:txBody>
      </p:sp>
      <p:sp>
        <p:nvSpPr>
          <p:cNvPr id="4" name="Rectangle 2"/>
          <p:cNvSpPr>
            <a:spLocks noGrp="1" noChangeArrowheads="1"/>
          </p:cNvSpPr>
          <p:nvPr>
            <p:ph type="title"/>
          </p:nvPr>
        </p:nvSpPr>
        <p:spPr>
          <a:xfrm>
            <a:off x="685800" y="152400"/>
            <a:ext cx="7772400" cy="612304"/>
          </a:xfrm>
        </p:spPr>
        <p:txBody>
          <a:bodyPr/>
          <a:lstStyle/>
          <a:p>
            <a:pPr eaLnBrk="1" hangingPunct="1"/>
            <a:r>
              <a:rPr lang="ru-RU" sz="3200" dirty="0" smtClean="0">
                <a:solidFill>
                  <a:srgbClr val="FF3300"/>
                </a:solidFill>
              </a:rPr>
              <a:t>Вневписанная окружность</a:t>
            </a:r>
          </a:p>
        </p:txBody>
      </p:sp>
      <p:sp>
        <p:nvSpPr>
          <p:cNvPr id="6" name="Text Box 3"/>
          <p:cNvSpPr txBox="1">
            <a:spLocks noChangeArrowheads="1"/>
          </p:cNvSpPr>
          <p:nvPr/>
        </p:nvSpPr>
        <p:spPr bwMode="auto">
          <a:xfrm>
            <a:off x="28575" y="836712"/>
            <a:ext cx="91199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ru-RU" dirty="0" smtClean="0"/>
              <a:t>	Окружность </a:t>
            </a:r>
            <a:r>
              <a:rPr lang="ru-RU" dirty="0"/>
              <a:t>называется вневписанной для данного треугольника, если она касается одной из сторон этого треугольника и продолжения двух других его сторон.</a:t>
            </a:r>
            <a:endParaRPr lang="en-US" dirty="0">
              <a:cs typeface="Times New Roman" pitchFamily="18" charset="0"/>
            </a:endParaRP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2687" y="2037041"/>
            <a:ext cx="314546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3989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0179" name="Text Box 3"/>
              <p:cNvSpPr txBox="1">
                <a:spLocks noChangeArrowheads="1"/>
              </p:cNvSpPr>
              <p:nvPr/>
            </p:nvSpPr>
            <p:spPr bwMode="auto">
              <a:xfrm>
                <a:off x="0" y="1901676"/>
                <a:ext cx="8967537" cy="23083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smtClean="0">
                    <a:solidFill>
                      <a:srgbClr val="FF0000"/>
                    </a:solidFill>
                  </a:rPr>
                  <a:t>	</a:t>
                </a:r>
                <a:r>
                  <a:rPr lang="ru-RU" dirty="0" smtClean="0"/>
                  <a:t>Решение.</a:t>
                </a:r>
                <a:r>
                  <a:rPr lang="ru-RU" dirty="0" smtClean="0">
                    <a:solidFill>
                      <a:srgbClr val="FF0000"/>
                    </a:solidFill>
                  </a:rPr>
                  <a:t> </a:t>
                </a:r>
                <a:r>
                  <a:rPr lang="ru-RU" dirty="0"/>
                  <a:t>Пусть </a:t>
                </a:r>
                <a:r>
                  <a:rPr lang="ru-RU" i="1" dirty="0"/>
                  <a:t>O </a:t>
                </a:r>
                <a:r>
                  <a:rPr lang="ru-RU" dirty="0"/>
                  <a:t>— центр данной </a:t>
                </a:r>
                <a:r>
                  <a:rPr lang="ru-RU" dirty="0" smtClean="0"/>
                  <a:t>окружности, а </a:t>
                </a:r>
                <a:r>
                  <a:rPr lang="ru-RU" i="1" dirty="0"/>
                  <a:t>Q </a:t>
                </a:r>
                <a:r>
                  <a:rPr lang="ru-RU" dirty="0"/>
                  <a:t>— центр окружности, </a:t>
                </a:r>
                <a:r>
                  <a:rPr lang="ru-RU" dirty="0" smtClean="0"/>
                  <a:t>вписанной в </a:t>
                </a:r>
                <a:r>
                  <a:rPr lang="ru-RU" dirty="0"/>
                  <a:t>треугольник </a:t>
                </a:r>
                <a:r>
                  <a:rPr lang="en-US" i="1" dirty="0"/>
                  <a:t>ABC </a:t>
                </a:r>
                <a:r>
                  <a:rPr lang="en-US" dirty="0" smtClean="0"/>
                  <a:t>.</a:t>
                </a:r>
                <a:r>
                  <a:rPr lang="ru-RU" dirty="0" smtClean="0"/>
                  <a:t> Точка </a:t>
                </a:r>
                <a:r>
                  <a:rPr lang="ru-RU" dirty="0"/>
                  <a:t>касания </a:t>
                </a:r>
                <a:r>
                  <a:rPr lang="ru-RU" i="1" dirty="0"/>
                  <a:t>M </a:t>
                </a:r>
                <a:r>
                  <a:rPr lang="ru-RU" dirty="0"/>
                  <a:t>окружностей делит </a:t>
                </a:r>
                <a:r>
                  <a:rPr lang="ru-RU" i="1" dirty="0" smtClean="0"/>
                  <a:t>AC </a:t>
                </a:r>
                <a:r>
                  <a:rPr lang="ru-RU" dirty="0" smtClean="0"/>
                  <a:t>пополам. Лучи </a:t>
                </a:r>
                <a:r>
                  <a:rPr lang="ru-RU" i="1" dirty="0"/>
                  <a:t>AQ </a:t>
                </a:r>
                <a:r>
                  <a:rPr lang="ru-RU" dirty="0"/>
                  <a:t>и </a:t>
                </a:r>
                <a:r>
                  <a:rPr lang="ru-RU" i="1" dirty="0"/>
                  <a:t>AO </a:t>
                </a:r>
                <a:r>
                  <a:rPr lang="ru-RU" dirty="0"/>
                  <a:t>— биссектрисы </a:t>
                </a:r>
                <a:r>
                  <a:rPr lang="ru-RU" dirty="0" smtClean="0"/>
                  <a:t>смежных углов</a:t>
                </a:r>
                <a:r>
                  <a:rPr lang="ru-RU" dirty="0"/>
                  <a:t>, значит, угол </a:t>
                </a:r>
                <a:r>
                  <a:rPr lang="ru-RU" i="1" dirty="0"/>
                  <a:t>OAQ </a:t>
                </a:r>
                <a:r>
                  <a:rPr lang="ru-RU" dirty="0" smtClean="0"/>
                  <a:t>прямой. Из </a:t>
                </a:r>
                <a:r>
                  <a:rPr lang="ru-RU" dirty="0"/>
                  <a:t>прямоугольного треугольника </a:t>
                </a:r>
                <a:r>
                  <a:rPr lang="ru-RU" i="1" dirty="0"/>
                  <a:t>OAQ </a:t>
                </a:r>
                <a:r>
                  <a:rPr lang="ru-RU" dirty="0"/>
                  <a:t>получаем: </a:t>
                </a:r>
                <a14:m>
                  <m:oMath xmlns:m="http://schemas.openxmlformats.org/officeDocument/2006/math">
                    <m:sSup>
                      <m:sSupPr>
                        <m:ctrlPr>
                          <a:rPr lang="ru-RU" i="1" smtClean="0">
                            <a:latin typeface="Cambria Math"/>
                          </a:rPr>
                        </m:ctrlPr>
                      </m:sSupPr>
                      <m:e>
                        <m:r>
                          <a:rPr lang="en-US" b="0" i="1" smtClean="0">
                            <a:latin typeface="Cambria Math"/>
                          </a:rPr>
                          <m:t>𝐴𝑀</m:t>
                        </m:r>
                      </m:e>
                      <m:sup>
                        <m:r>
                          <a:rPr lang="en-US" b="0" i="1" smtClean="0">
                            <a:latin typeface="Cambria Math"/>
                          </a:rPr>
                          <m:t>2</m:t>
                        </m:r>
                      </m:sup>
                    </m:sSup>
                    <m:r>
                      <a:rPr lang="en-US" b="0" i="1" smtClean="0">
                        <a:latin typeface="Cambria Math"/>
                      </a:rPr>
                      <m:t>=</m:t>
                    </m:r>
                    <m:r>
                      <a:rPr lang="en-US" b="0" i="1" smtClean="0">
                        <a:latin typeface="Cambria Math"/>
                      </a:rPr>
                      <m:t>𝑀𝑄</m:t>
                    </m:r>
                    <m:r>
                      <a:rPr lang="en-US" b="0" i="1" smtClean="0">
                        <a:latin typeface="Cambria Math"/>
                        <a:ea typeface="Cambria Math"/>
                      </a:rPr>
                      <m:t>∙</m:t>
                    </m:r>
                    <m:r>
                      <a:rPr lang="en-US" b="0" i="1" smtClean="0">
                        <a:latin typeface="Cambria Math"/>
                        <a:ea typeface="Cambria Math"/>
                      </a:rPr>
                      <m:t>𝑀𝑂</m:t>
                    </m:r>
                  </m:oMath>
                </a14:m>
                <a:r>
                  <a:rPr lang="ru-RU" dirty="0" smtClean="0"/>
                  <a:t>.</a:t>
                </a:r>
                <a:r>
                  <a:rPr lang="en-US" dirty="0" smtClean="0"/>
                  <a:t> </a:t>
                </a:r>
                <a:r>
                  <a:rPr lang="ru-RU" dirty="0" smtClean="0"/>
                  <a:t>Следовательно, </a:t>
                </a:r>
                <a:r>
                  <a:rPr lang="en-US" i="1" dirty="0" smtClean="0"/>
                  <a:t>QM </a:t>
                </a:r>
                <a:r>
                  <a:rPr lang="ru-RU" dirty="0" smtClean="0"/>
                  <a:t> =</a:t>
                </a:r>
                <a:r>
                  <a:rPr lang="en-US" dirty="0" smtClean="0"/>
                  <a:t> 4,5.</a:t>
                </a:r>
                <a:endParaRPr lang="ru-RU" dirty="0"/>
              </a:p>
            </p:txBody>
          </p:sp>
        </mc:Choice>
        <mc:Fallback xmlns="">
          <p:sp>
            <p:nvSpPr>
              <p:cNvPr id="50179" name="Text Box 3"/>
              <p:cNvSpPr txBox="1">
                <a:spLocks noRot="1" noChangeAspect="1" noMove="1" noResize="1" noEditPoints="1" noAdjustHandles="1" noChangeArrowheads="1" noChangeShapeType="1" noTextEdit="1"/>
              </p:cNvSpPr>
              <p:nvPr/>
            </p:nvSpPr>
            <p:spPr bwMode="auto">
              <a:xfrm>
                <a:off x="0" y="1901676"/>
                <a:ext cx="8967537" cy="2308324"/>
              </a:xfrm>
              <a:prstGeom prst="rect">
                <a:avLst/>
              </a:prstGeom>
              <a:blipFill rotWithShape="1">
                <a:blip r:embed="rId3"/>
                <a:stretch>
                  <a:fillRect l="-1020" t="-2111" r="-1020" b="-501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3781871"/>
            <a:ext cx="3853325" cy="241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8230" y="6178177"/>
            <a:ext cx="2736304" cy="461665"/>
          </a:xfrm>
          <a:prstGeom prst="rect">
            <a:avLst/>
          </a:prstGeom>
          <a:noFill/>
        </p:spPr>
        <p:txBody>
          <a:bodyPr wrap="square" rtlCol="0">
            <a:spAutoFit/>
          </a:bodyPr>
          <a:lstStyle/>
          <a:p>
            <a:r>
              <a:rPr lang="ru-RU" dirty="0"/>
              <a:t>Ответ: 4,5</a:t>
            </a:r>
            <a:r>
              <a:rPr lang="ru-RU" dirty="0" smtClean="0"/>
              <a:t>.</a:t>
            </a:r>
            <a:endParaRPr lang="ru-RU" dirty="0"/>
          </a:p>
        </p:txBody>
      </p:sp>
      <p:sp>
        <p:nvSpPr>
          <p:cNvPr id="5" name="Text Box 3"/>
          <p:cNvSpPr txBox="1">
            <a:spLocks noChangeArrowheads="1"/>
          </p:cNvSpPr>
          <p:nvPr/>
        </p:nvSpPr>
        <p:spPr bwMode="auto">
          <a:xfrm>
            <a:off x="0" y="8359"/>
            <a:ext cx="896753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ru-RU" dirty="0" smtClean="0">
                <a:solidFill>
                  <a:srgbClr val="FF0000"/>
                </a:solidFill>
              </a:rPr>
              <a:t>	Задача ОГЭ. </a:t>
            </a:r>
            <a:r>
              <a:rPr lang="ru-RU" dirty="0" smtClean="0"/>
              <a:t>Основание </a:t>
            </a:r>
            <a:r>
              <a:rPr lang="ru-RU" i="1" dirty="0"/>
              <a:t>AC </a:t>
            </a:r>
            <a:r>
              <a:rPr lang="ru-RU" dirty="0"/>
              <a:t>равнобедренного треугольника </a:t>
            </a:r>
            <a:r>
              <a:rPr lang="ru-RU" i="1" dirty="0"/>
              <a:t>ABC </a:t>
            </a:r>
            <a:r>
              <a:rPr lang="ru-RU" dirty="0"/>
              <a:t>равно 12. </a:t>
            </a:r>
            <a:r>
              <a:rPr lang="ru-RU" dirty="0" smtClean="0"/>
              <a:t>Окружность радиуса </a:t>
            </a:r>
            <a:r>
              <a:rPr lang="ru-RU" dirty="0"/>
              <a:t>8 с центром вне </a:t>
            </a:r>
            <a:r>
              <a:rPr lang="ru-RU" dirty="0" smtClean="0"/>
              <a:t>этого треугольника </a:t>
            </a:r>
            <a:r>
              <a:rPr lang="ru-RU" dirty="0"/>
              <a:t>касается продолжений </a:t>
            </a:r>
            <a:r>
              <a:rPr lang="ru-RU" dirty="0" smtClean="0"/>
              <a:t>боковых сторон </a:t>
            </a:r>
            <a:r>
              <a:rPr lang="ru-RU" dirty="0"/>
              <a:t>треугольника и касается основания </a:t>
            </a:r>
            <a:r>
              <a:rPr lang="ru-RU" i="1" dirty="0"/>
              <a:t>AC </a:t>
            </a:r>
            <a:r>
              <a:rPr lang="ru-RU" dirty="0"/>
              <a:t>. Найдите радиус </a:t>
            </a:r>
            <a:r>
              <a:rPr lang="ru-RU" dirty="0" smtClean="0"/>
              <a:t>окружности, вписанной </a:t>
            </a:r>
            <a:r>
              <a:rPr lang="ru-RU" dirty="0"/>
              <a:t>в треугольник </a:t>
            </a:r>
            <a:r>
              <a:rPr lang="en-US" i="1" dirty="0"/>
              <a:t>ABC </a:t>
            </a:r>
            <a:r>
              <a:rPr lang="en-US" dirty="0"/>
              <a:t>.</a:t>
            </a:r>
            <a:endParaRPr lang="en-US" dirty="0">
              <a:cs typeface="Times New Roman" pitchFamily="18" charset="0"/>
            </a:endParaRPr>
          </a:p>
        </p:txBody>
      </p:sp>
    </p:spTree>
    <p:extLst>
      <p:ext uri="{BB962C8B-B14F-4D97-AF65-F5344CB8AC3E}">
        <p14:creationId xmlns:p14="http://schemas.microsoft.com/office/powerpoint/2010/main" val="4827770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1026"/>
              <p:cNvSpPr txBox="1">
                <a:spLocks noChangeArrowheads="1"/>
              </p:cNvSpPr>
              <p:nvPr/>
            </p:nvSpPr>
            <p:spPr bwMode="auto">
              <a:xfrm>
                <a:off x="-9625" y="44624"/>
                <a:ext cx="9108504" cy="14401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just">
                  <a:spcBef>
                    <a:spcPct val="50000"/>
                  </a:spcBef>
                </a:pPr>
                <a:r>
                  <a:rPr lang="ru-RU" sz="2400" dirty="0" smtClean="0">
                    <a:solidFill>
                      <a:schemeClr val="tx1"/>
                    </a:solidFill>
                    <a:cs typeface="Times New Roman" pitchFamily="18" charset="0"/>
                  </a:rPr>
                  <a:t>	Используя теорему синусов, докажите, что радиус </a:t>
                </a:r>
                <a:r>
                  <a:rPr lang="en-US" sz="2400" i="1" dirty="0" smtClean="0">
                    <a:solidFill>
                      <a:schemeClr val="tx1"/>
                    </a:solidFill>
                    <a:cs typeface="Times New Roman" pitchFamily="18" charset="0"/>
                  </a:rPr>
                  <a:t>R </a:t>
                </a:r>
                <a:r>
                  <a:rPr lang="ru-RU" sz="2400" dirty="0" smtClean="0">
                    <a:solidFill>
                      <a:schemeClr val="tx1"/>
                    </a:solidFill>
                    <a:cs typeface="Times New Roman" pitchFamily="18" charset="0"/>
                  </a:rPr>
                  <a:t>окружности, описанной около</a:t>
                </a:r>
                <a:r>
                  <a:rPr lang="en-US" sz="2400" dirty="0" smtClean="0">
                    <a:solidFill>
                      <a:schemeClr val="tx1"/>
                    </a:solidFill>
                    <a:cs typeface="Times New Roman" pitchFamily="18" charset="0"/>
                  </a:rPr>
                  <a:t> </a:t>
                </a:r>
                <a:r>
                  <a:rPr lang="ru-RU" sz="2400" dirty="0" smtClean="0">
                    <a:solidFill>
                      <a:schemeClr val="tx1"/>
                    </a:solidFill>
                    <a:cs typeface="Times New Roman" pitchFamily="18" charset="0"/>
                  </a:rPr>
                  <a:t>треугольника </a:t>
                </a:r>
                <a:r>
                  <a:rPr lang="en-US" sz="2400" i="1" dirty="0" smtClean="0">
                    <a:solidFill>
                      <a:schemeClr val="tx1"/>
                    </a:solidFill>
                    <a:cs typeface="Times New Roman" pitchFamily="18" charset="0"/>
                  </a:rPr>
                  <a:t>ABC</a:t>
                </a:r>
                <a:r>
                  <a:rPr lang="ru-RU" sz="2400" dirty="0" smtClean="0">
                    <a:solidFill>
                      <a:schemeClr val="tx1"/>
                    </a:solidFill>
                    <a:cs typeface="Times New Roman" pitchFamily="18" charset="0"/>
                  </a:rPr>
                  <a:t>, для которого </a:t>
                </a:r>
                <a:r>
                  <a:rPr lang="en-US" sz="2400" i="1" dirty="0" smtClean="0">
                    <a:solidFill>
                      <a:schemeClr val="tx1"/>
                    </a:solidFill>
                    <a:cs typeface="Times New Roman" pitchFamily="18" charset="0"/>
                  </a:rPr>
                  <a:t>AB = c, AC = b, BC = a </a:t>
                </a:r>
                <a:r>
                  <a:rPr lang="ru-RU" sz="2400" dirty="0" smtClean="0">
                    <a:solidFill>
                      <a:schemeClr val="tx1"/>
                    </a:solidFill>
                    <a:cs typeface="Times New Roman" pitchFamily="18" charset="0"/>
                  </a:rPr>
                  <a:t>и площадь равна </a:t>
                </a:r>
                <a:r>
                  <a:rPr lang="en-US" sz="2400" i="1" dirty="0" smtClean="0">
                    <a:solidFill>
                      <a:schemeClr val="tx1"/>
                    </a:solidFill>
                    <a:cs typeface="Times New Roman" pitchFamily="18" charset="0"/>
                  </a:rPr>
                  <a:t>S</a:t>
                </a:r>
                <a:r>
                  <a:rPr lang="ru-RU" sz="2400" dirty="0" smtClean="0">
                    <a:solidFill>
                      <a:schemeClr val="tx1"/>
                    </a:solidFill>
                    <a:cs typeface="Times New Roman" pitchFamily="18" charset="0"/>
                  </a:rPr>
                  <a:t>, выражается формулой </a:t>
                </a:r>
                <a14:m>
                  <m:oMath xmlns:m="http://schemas.openxmlformats.org/officeDocument/2006/math">
                    <m:r>
                      <a:rPr lang="en-US" sz="2400" i="1">
                        <a:latin typeface="Cambria Math"/>
                        <a:cs typeface="Times New Roman" pitchFamily="18" charset="0"/>
                      </a:rPr>
                      <m:t>𝑅</m:t>
                    </m:r>
                    <m:r>
                      <a:rPr lang="ru-RU" sz="2400" b="0" i="1" smtClean="0">
                        <a:latin typeface="Cambria Math"/>
                        <a:cs typeface="Times New Roman" pitchFamily="18" charset="0"/>
                      </a:rPr>
                      <m:t>=</m:t>
                    </m:r>
                    <m:f>
                      <m:fPr>
                        <m:ctrlPr>
                          <a:rPr lang="ru-RU" sz="2400" i="1" smtClean="0">
                            <a:latin typeface="Cambria Math"/>
                            <a:cs typeface="Times New Roman" pitchFamily="18" charset="0"/>
                          </a:rPr>
                        </m:ctrlPr>
                      </m:fPr>
                      <m:num>
                        <m:r>
                          <a:rPr lang="en-US" sz="2400" b="0" i="1" smtClean="0">
                            <a:latin typeface="Cambria Math"/>
                            <a:cs typeface="Times New Roman" pitchFamily="18" charset="0"/>
                          </a:rPr>
                          <m:t>𝑎𝑏𝑐</m:t>
                        </m:r>
                      </m:num>
                      <m:den>
                        <m:r>
                          <a:rPr lang="en-US" sz="2400" b="0" i="1" smtClean="0">
                            <a:latin typeface="Cambria Math"/>
                            <a:cs typeface="Times New Roman" pitchFamily="18" charset="0"/>
                          </a:rPr>
                          <m:t>4</m:t>
                        </m:r>
                        <m:r>
                          <a:rPr lang="en-US" sz="2400" b="0" i="1" smtClean="0">
                            <a:latin typeface="Cambria Math"/>
                            <a:cs typeface="Times New Roman" pitchFamily="18" charset="0"/>
                          </a:rPr>
                          <m:t>𝑆</m:t>
                        </m:r>
                      </m:den>
                    </m:f>
                    <m:r>
                      <a:rPr lang="en-US" sz="2400" b="0" i="0" smtClean="0">
                        <a:latin typeface="Cambria Math"/>
                        <a:cs typeface="Times New Roman" pitchFamily="18" charset="0"/>
                      </a:rPr>
                      <m:t>.</m:t>
                    </m:r>
                  </m:oMath>
                </a14:m>
                <a:endParaRPr lang="ru-RU" sz="2400" dirty="0">
                  <a:cs typeface="Times New Roman" pitchFamily="18" charset="0"/>
                </a:endParaRPr>
              </a:p>
            </p:txBody>
          </p:sp>
        </mc:Choice>
        <mc:Fallback xmlns="">
          <p:sp>
            <p:nvSpPr>
              <p:cNvPr id="8" name="Rectangle 1026"/>
              <p:cNvSpPr txBox="1">
                <a:spLocks noRot="1" noChangeAspect="1" noMove="1" noResize="1" noEditPoints="1" noAdjustHandles="1" noChangeArrowheads="1" noChangeShapeType="1" noTextEdit="1"/>
              </p:cNvSpPr>
              <p:nvPr/>
            </p:nvSpPr>
            <p:spPr bwMode="auto">
              <a:xfrm>
                <a:off x="-9625" y="44624"/>
                <a:ext cx="9108504" cy="1440160"/>
              </a:xfrm>
              <a:prstGeom prst="rect">
                <a:avLst/>
              </a:prstGeom>
              <a:blipFill rotWithShape="1">
                <a:blip r:embed="rId3"/>
                <a:stretch>
                  <a:fillRect l="-1003" t="-12658" r="-1003" b="-632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p:cNvSpPr/>
              <p:nvPr/>
            </p:nvSpPr>
            <p:spPr>
              <a:xfrm>
                <a:off x="6620" y="1916832"/>
                <a:ext cx="9098879" cy="4332340"/>
              </a:xfrm>
              <a:prstGeom prst="rect">
                <a:avLst/>
              </a:prstGeom>
            </p:spPr>
            <p:txBody>
              <a:bodyPr wrap="square">
                <a:spAutoFit/>
              </a:bodyPr>
              <a:lstStyle/>
              <a:p>
                <a:pPr algn="just"/>
                <a:r>
                  <a:rPr lang="ru-RU" dirty="0" smtClean="0">
                    <a:solidFill>
                      <a:srgbClr val="FF0000"/>
                    </a:solidFill>
                  </a:rPr>
                  <a:t>	</a:t>
                </a:r>
                <a:r>
                  <a:rPr lang="ru-RU" dirty="0" smtClean="0"/>
                  <a:t>Решение.</a:t>
                </a:r>
                <a:r>
                  <a:rPr lang="ru-RU" dirty="0" smtClean="0">
                    <a:solidFill>
                      <a:srgbClr val="FF0000"/>
                    </a:solidFill>
                  </a:rPr>
                  <a:t> </a:t>
                </a:r>
                <a:r>
                  <a:rPr lang="ru-RU" dirty="0" smtClean="0"/>
                  <a:t>Воспользуемся теоремой синусов.</a:t>
                </a:r>
                <a:endParaRPr lang="ru-RU" dirty="0"/>
              </a:p>
              <a:p>
                <a:pPr/>
                <a14:m>
                  <m:oMathPara xmlns:m="http://schemas.openxmlformats.org/officeDocument/2006/math">
                    <m:oMathParaPr>
                      <m:jc m:val="centerGroup"/>
                    </m:oMathParaPr>
                    <m:oMath xmlns:m="http://schemas.openxmlformats.org/officeDocument/2006/math">
                      <m:f>
                        <m:fPr>
                          <m:ctrlPr>
                            <a:rPr lang="ru-RU" sz="2000" i="1">
                              <a:latin typeface="Cambria Math"/>
                            </a:rPr>
                          </m:ctrlPr>
                        </m:fPr>
                        <m:num>
                          <m:r>
                            <a:rPr lang="en-US" sz="2000" i="1">
                              <a:latin typeface="Cambria Math"/>
                            </a:rPr>
                            <m:t>𝑎</m:t>
                          </m:r>
                        </m:num>
                        <m:den>
                          <m:func>
                            <m:funcPr>
                              <m:ctrlPr>
                                <a:rPr lang="ru-RU" sz="2000" i="1">
                                  <a:latin typeface="Cambria Math"/>
                                </a:rPr>
                              </m:ctrlPr>
                            </m:funcPr>
                            <m:fName>
                              <m:r>
                                <m:rPr>
                                  <m:sty m:val="p"/>
                                </m:rPr>
                                <a:rPr lang="en-US" sz="2000">
                                  <a:latin typeface="Cambria Math"/>
                                </a:rPr>
                                <m:t>sin</m:t>
                              </m:r>
                            </m:fName>
                            <m:e>
                              <m:r>
                                <a:rPr lang="en-US" sz="2000" i="1">
                                  <a:latin typeface="Cambria Math"/>
                                </a:rPr>
                                <m:t>𝐴</m:t>
                              </m:r>
                            </m:e>
                          </m:func>
                        </m:den>
                      </m:f>
                      <m:r>
                        <a:rPr lang="en-US" sz="2000" i="1">
                          <a:latin typeface="Cambria Math"/>
                        </a:rPr>
                        <m:t>=</m:t>
                      </m:r>
                      <m:f>
                        <m:fPr>
                          <m:ctrlPr>
                            <a:rPr lang="ru-RU" sz="2000" i="1">
                              <a:latin typeface="Cambria Math"/>
                            </a:rPr>
                          </m:ctrlPr>
                        </m:fPr>
                        <m:num>
                          <m:r>
                            <a:rPr lang="en-US" sz="2000" i="1">
                              <a:latin typeface="Cambria Math"/>
                            </a:rPr>
                            <m:t>𝑏</m:t>
                          </m:r>
                        </m:num>
                        <m:den>
                          <m:func>
                            <m:funcPr>
                              <m:ctrlPr>
                                <a:rPr lang="ru-RU" sz="2000" i="1">
                                  <a:latin typeface="Cambria Math"/>
                                </a:rPr>
                              </m:ctrlPr>
                            </m:funcPr>
                            <m:fName>
                              <m:r>
                                <m:rPr>
                                  <m:sty m:val="p"/>
                                </m:rPr>
                                <a:rPr lang="en-US" sz="2000">
                                  <a:latin typeface="Cambria Math"/>
                                </a:rPr>
                                <m:t>sin</m:t>
                              </m:r>
                            </m:fName>
                            <m:e>
                              <m:r>
                                <a:rPr lang="en-US" sz="2000" i="1">
                                  <a:latin typeface="Cambria Math"/>
                                </a:rPr>
                                <m:t>𝐵</m:t>
                              </m:r>
                            </m:e>
                          </m:func>
                        </m:den>
                      </m:f>
                      <m:r>
                        <a:rPr lang="en-US" sz="2000" i="1">
                          <a:latin typeface="Cambria Math"/>
                        </a:rPr>
                        <m:t>=</m:t>
                      </m:r>
                      <m:f>
                        <m:fPr>
                          <m:ctrlPr>
                            <a:rPr lang="ru-RU" sz="2000" i="1">
                              <a:latin typeface="Cambria Math"/>
                            </a:rPr>
                          </m:ctrlPr>
                        </m:fPr>
                        <m:num>
                          <m:r>
                            <a:rPr lang="en-US" sz="2000" i="1">
                              <a:latin typeface="Cambria Math"/>
                            </a:rPr>
                            <m:t>𝑐</m:t>
                          </m:r>
                        </m:num>
                        <m:den>
                          <m:func>
                            <m:funcPr>
                              <m:ctrlPr>
                                <a:rPr lang="ru-RU" sz="2000" i="1">
                                  <a:latin typeface="Cambria Math"/>
                                </a:rPr>
                              </m:ctrlPr>
                            </m:funcPr>
                            <m:fName>
                              <m:r>
                                <m:rPr>
                                  <m:sty m:val="p"/>
                                </m:rPr>
                                <a:rPr lang="en-US" sz="2000">
                                  <a:latin typeface="Cambria Math"/>
                                </a:rPr>
                                <m:t>sin</m:t>
                              </m:r>
                            </m:fName>
                            <m:e>
                              <m:r>
                                <a:rPr lang="en-US" sz="2000" i="1">
                                  <a:latin typeface="Cambria Math"/>
                                </a:rPr>
                                <m:t>𝐶</m:t>
                              </m:r>
                            </m:e>
                          </m:func>
                        </m:den>
                      </m:f>
                      <m:r>
                        <a:rPr lang="en-US" sz="2000" i="1">
                          <a:latin typeface="Cambria Math"/>
                        </a:rPr>
                        <m:t>=2</m:t>
                      </m:r>
                      <m:r>
                        <a:rPr lang="en-US" sz="2000" i="1">
                          <a:latin typeface="Cambria Math"/>
                        </a:rPr>
                        <m:t>𝑅</m:t>
                      </m:r>
                      <m:r>
                        <a:rPr lang="en-US" sz="2000" i="1">
                          <a:latin typeface="Cambria Math"/>
                        </a:rPr>
                        <m:t>,</m:t>
                      </m:r>
                    </m:oMath>
                  </m:oMathPara>
                </a14:m>
                <a:endParaRPr lang="ru-RU" sz="2000" dirty="0"/>
              </a:p>
              <a:p>
                <a:r>
                  <a:rPr lang="ru-RU" dirty="0" smtClean="0"/>
                  <a:t>Выразим </a:t>
                </a:r>
                <a:r>
                  <a:rPr lang="en-US" dirty="0" smtClean="0"/>
                  <a:t>sin </a:t>
                </a:r>
                <a:r>
                  <a:rPr lang="en-US" i="1" dirty="0"/>
                  <a:t>C</a:t>
                </a:r>
                <a:r>
                  <a:rPr lang="ru-RU" dirty="0"/>
                  <a:t>. Получим</a:t>
                </a:r>
              </a:p>
              <a:p>
                <a:pPr/>
                <a14:m>
                  <m:oMathPara xmlns:m="http://schemas.openxmlformats.org/officeDocument/2006/math">
                    <m:oMathParaPr>
                      <m:jc m:val="centerGroup"/>
                    </m:oMathParaPr>
                    <m:oMath xmlns:m="http://schemas.openxmlformats.org/officeDocument/2006/math">
                      <m:func>
                        <m:funcPr>
                          <m:ctrlPr>
                            <a:rPr lang="ru-RU" sz="2200" i="1">
                              <a:latin typeface="Cambria Math"/>
                            </a:rPr>
                          </m:ctrlPr>
                        </m:funcPr>
                        <m:fName>
                          <m:r>
                            <m:rPr>
                              <m:sty m:val="p"/>
                            </m:rPr>
                            <a:rPr lang="en-US" sz="2200">
                              <a:latin typeface="Cambria Math"/>
                            </a:rPr>
                            <m:t>sin</m:t>
                          </m:r>
                        </m:fName>
                        <m:e>
                          <m:r>
                            <a:rPr lang="en-US" sz="2200" i="1">
                              <a:latin typeface="Cambria Math"/>
                            </a:rPr>
                            <m:t>𝐶</m:t>
                          </m:r>
                        </m:e>
                      </m:func>
                      <m:r>
                        <a:rPr lang="en-US" sz="2200" i="1">
                          <a:latin typeface="Cambria Math"/>
                        </a:rPr>
                        <m:t>=</m:t>
                      </m:r>
                      <m:f>
                        <m:fPr>
                          <m:ctrlPr>
                            <a:rPr lang="ru-RU" sz="2200" i="1">
                              <a:latin typeface="Cambria Math"/>
                            </a:rPr>
                          </m:ctrlPr>
                        </m:fPr>
                        <m:num>
                          <m:r>
                            <a:rPr lang="en-US" sz="2200" i="1">
                              <a:latin typeface="Cambria Math"/>
                            </a:rPr>
                            <m:t>𝑐</m:t>
                          </m:r>
                        </m:num>
                        <m:den>
                          <m:r>
                            <a:rPr lang="en-US" sz="2200" i="1">
                              <a:latin typeface="Cambria Math"/>
                            </a:rPr>
                            <m:t>2</m:t>
                          </m:r>
                          <m:r>
                            <a:rPr lang="en-US" sz="2200" i="1">
                              <a:latin typeface="Cambria Math"/>
                            </a:rPr>
                            <m:t>𝑅</m:t>
                          </m:r>
                        </m:den>
                      </m:f>
                      <m:r>
                        <a:rPr lang="en-US" sz="2200" i="1">
                          <a:latin typeface="Cambria Math"/>
                        </a:rPr>
                        <m:t>.</m:t>
                      </m:r>
                    </m:oMath>
                  </m:oMathPara>
                </a14:m>
                <a:endParaRPr lang="ru-RU" sz="2200" dirty="0"/>
              </a:p>
              <a:p>
                <a:pPr algn="just"/>
                <a:r>
                  <a:rPr lang="ru-RU" dirty="0"/>
                  <a:t>Подставляя это выражение синуса в формулу площади треугольника </a:t>
                </a:r>
                <a14:m>
                  <m:oMath xmlns:m="http://schemas.openxmlformats.org/officeDocument/2006/math">
                    <m:r>
                      <a:rPr lang="ru-RU" i="1">
                        <a:latin typeface="Cambria Math"/>
                      </a:rPr>
                      <m:t>𝑆</m:t>
                    </m:r>
                    <m:r>
                      <a:rPr lang="ru-RU" i="1">
                        <a:latin typeface="Cambria Math"/>
                      </a:rPr>
                      <m:t>=</m:t>
                    </m:r>
                    <m:f>
                      <m:fPr>
                        <m:ctrlPr>
                          <a:rPr lang="ru-RU" i="1">
                            <a:latin typeface="Cambria Math"/>
                          </a:rPr>
                        </m:ctrlPr>
                      </m:fPr>
                      <m:num>
                        <m:r>
                          <a:rPr lang="ru-RU" i="1">
                            <a:latin typeface="Cambria Math"/>
                          </a:rPr>
                          <m:t>1</m:t>
                        </m:r>
                      </m:num>
                      <m:den>
                        <m:r>
                          <a:rPr lang="ru-RU" i="1">
                            <a:latin typeface="Cambria Math"/>
                          </a:rPr>
                          <m:t>2</m:t>
                        </m:r>
                      </m:den>
                    </m:f>
                    <m:r>
                      <a:rPr lang="ru-RU" i="1">
                        <a:latin typeface="Cambria Math"/>
                      </a:rPr>
                      <m:t>𝑎𝑏</m:t>
                    </m:r>
                    <m:r>
                      <a:rPr lang="ru-RU" i="1">
                        <a:latin typeface="Cambria Math"/>
                      </a:rPr>
                      <m:t>∙</m:t>
                    </m:r>
                    <m:func>
                      <m:funcPr>
                        <m:ctrlPr>
                          <a:rPr lang="ru-RU" i="1">
                            <a:latin typeface="Cambria Math"/>
                          </a:rPr>
                        </m:ctrlPr>
                      </m:funcPr>
                      <m:fName>
                        <m:r>
                          <m:rPr>
                            <m:sty m:val="p"/>
                          </m:rPr>
                          <a:rPr lang="ru-RU">
                            <a:latin typeface="Cambria Math"/>
                          </a:rPr>
                          <m:t>sin</m:t>
                        </m:r>
                      </m:fName>
                      <m:e>
                        <m:r>
                          <a:rPr lang="ru-RU" i="1">
                            <a:latin typeface="Cambria Math"/>
                          </a:rPr>
                          <m:t>𝐶</m:t>
                        </m:r>
                      </m:e>
                    </m:func>
                  </m:oMath>
                </a14:m>
                <a:r>
                  <a:rPr lang="ru-RU" dirty="0"/>
                  <a:t>, получим</a:t>
                </a:r>
              </a:p>
              <a:p>
                <a:pPr algn="ctr"/>
                <a14:m>
                  <m:oMath xmlns:m="http://schemas.openxmlformats.org/officeDocument/2006/math">
                    <m:r>
                      <a:rPr lang="en-US" i="1">
                        <a:latin typeface="Cambria Math"/>
                      </a:rPr>
                      <m:t>𝑆</m:t>
                    </m:r>
                    <m:r>
                      <a:rPr lang="ru-RU" i="1">
                        <a:latin typeface="Cambria Math"/>
                      </a:rPr>
                      <m:t>=</m:t>
                    </m:r>
                    <m:f>
                      <m:fPr>
                        <m:ctrlPr>
                          <a:rPr lang="ru-RU" i="1">
                            <a:latin typeface="Cambria Math"/>
                          </a:rPr>
                        </m:ctrlPr>
                      </m:fPr>
                      <m:num>
                        <m:r>
                          <a:rPr lang="en-US" i="1">
                            <a:latin typeface="Cambria Math"/>
                          </a:rPr>
                          <m:t>𝑎𝑏𝑐</m:t>
                        </m:r>
                      </m:num>
                      <m:den>
                        <m:r>
                          <a:rPr lang="ru-RU" i="1">
                            <a:latin typeface="Cambria Math"/>
                          </a:rPr>
                          <m:t>4</m:t>
                        </m:r>
                        <m:r>
                          <a:rPr lang="en-US" i="1">
                            <a:latin typeface="Cambria Math"/>
                          </a:rPr>
                          <m:t>𝑅</m:t>
                        </m:r>
                      </m:den>
                    </m:f>
                    <m:r>
                      <a:rPr lang="ru-RU" i="1">
                        <a:latin typeface="Cambria Math"/>
                      </a:rPr>
                      <m:t>.</m:t>
                    </m:r>
                  </m:oMath>
                </a14:m>
                <a:r>
                  <a:rPr lang="ru-RU" i="1" dirty="0"/>
                  <a:t> </a:t>
                </a:r>
                <a:endParaRPr lang="ru-RU" dirty="0"/>
              </a:p>
              <a:p>
                <a:r>
                  <a:rPr lang="ru-RU" dirty="0"/>
                  <a:t>Откуда</a:t>
                </a:r>
              </a:p>
              <a:p>
                <a:pPr/>
                <a14:m>
                  <m:oMathPara xmlns:m="http://schemas.openxmlformats.org/officeDocument/2006/math">
                    <m:oMathParaPr>
                      <m:jc m:val="centerGroup"/>
                    </m:oMathParaPr>
                    <m:oMath xmlns:m="http://schemas.openxmlformats.org/officeDocument/2006/math">
                      <m:r>
                        <a:rPr lang="en-US" sz="2000" i="1">
                          <a:latin typeface="Cambria Math"/>
                        </a:rPr>
                        <m:t>𝑅</m:t>
                      </m:r>
                      <m:r>
                        <a:rPr lang="ru-RU" sz="2000" i="1">
                          <a:latin typeface="Cambria Math"/>
                        </a:rPr>
                        <m:t>=</m:t>
                      </m:r>
                      <m:f>
                        <m:fPr>
                          <m:ctrlPr>
                            <a:rPr lang="ru-RU" sz="2000" i="1">
                              <a:latin typeface="Cambria Math"/>
                            </a:rPr>
                          </m:ctrlPr>
                        </m:fPr>
                        <m:num>
                          <m:r>
                            <a:rPr lang="en-US" sz="2000" i="1">
                              <a:latin typeface="Cambria Math"/>
                            </a:rPr>
                            <m:t>𝑎𝑏𝑐</m:t>
                          </m:r>
                        </m:num>
                        <m:den>
                          <m:r>
                            <a:rPr lang="ru-RU" sz="2000" i="1">
                              <a:latin typeface="Cambria Math"/>
                            </a:rPr>
                            <m:t>4</m:t>
                          </m:r>
                          <m:r>
                            <a:rPr lang="en-US" sz="2000" i="1">
                              <a:latin typeface="Cambria Math"/>
                            </a:rPr>
                            <m:t>𝑆</m:t>
                          </m:r>
                        </m:den>
                      </m:f>
                      <m:r>
                        <a:rPr lang="ru-RU" sz="2000" i="1">
                          <a:latin typeface="Cambria Math"/>
                        </a:rPr>
                        <m:t>.</m:t>
                      </m:r>
                    </m:oMath>
                  </m:oMathPara>
                </a14:m>
                <a:endParaRPr lang="ru-RU" sz="2000" dirty="0"/>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6620" y="1916832"/>
                <a:ext cx="9098879" cy="4332340"/>
              </a:xfrm>
              <a:prstGeom prst="rect">
                <a:avLst/>
              </a:prstGeom>
              <a:blipFill rotWithShape="1">
                <a:blip r:embed="rId4"/>
                <a:stretch>
                  <a:fillRect l="-1005" t="-1125" r="-1072"/>
                </a:stretch>
              </a:blipFill>
            </p:spPr>
            <p:txBody>
              <a:bodyPr/>
              <a:lstStyle/>
              <a:p>
                <a:r>
                  <a:rPr lang="ru-RU">
                    <a:noFill/>
                  </a:rPr>
                  <a:t> </a:t>
                </a:r>
              </a:p>
            </p:txBody>
          </p:sp>
        </mc:Fallback>
      </mc:AlternateContent>
    </p:spTree>
    <p:extLst>
      <p:ext uri="{BB962C8B-B14F-4D97-AF65-F5344CB8AC3E}">
        <p14:creationId xmlns:p14="http://schemas.microsoft.com/office/powerpoint/2010/main" val="29997711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1026"/>
              <p:cNvSpPr txBox="1">
                <a:spLocks noChangeArrowheads="1"/>
              </p:cNvSpPr>
              <p:nvPr/>
            </p:nvSpPr>
            <p:spPr bwMode="auto">
              <a:xfrm>
                <a:off x="-9625" y="116632"/>
                <a:ext cx="9108504" cy="14401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just">
                  <a:spcBef>
                    <a:spcPct val="50000"/>
                  </a:spcBef>
                </a:pPr>
                <a:r>
                  <a:rPr lang="ru-RU" sz="2400" dirty="0" smtClean="0">
                    <a:solidFill>
                      <a:schemeClr val="tx1"/>
                    </a:solidFill>
                    <a:cs typeface="Times New Roman" pitchFamily="18" charset="0"/>
                  </a:rPr>
                  <a:t>	Докажите, что радиус </a:t>
                </a:r>
                <a:r>
                  <a:rPr lang="en-US" sz="2400" i="1" dirty="0">
                    <a:solidFill>
                      <a:schemeClr val="tx1"/>
                    </a:solidFill>
                    <a:cs typeface="Times New Roman" pitchFamily="18" charset="0"/>
                  </a:rPr>
                  <a:t>r</a:t>
                </a:r>
                <a:r>
                  <a:rPr lang="en-US" sz="2400" i="1" dirty="0" smtClean="0">
                    <a:solidFill>
                      <a:schemeClr val="tx1"/>
                    </a:solidFill>
                    <a:cs typeface="Times New Roman" pitchFamily="18" charset="0"/>
                  </a:rPr>
                  <a:t> </a:t>
                </a:r>
                <a:r>
                  <a:rPr lang="ru-RU" sz="2400" dirty="0" smtClean="0">
                    <a:solidFill>
                      <a:schemeClr val="tx1"/>
                    </a:solidFill>
                    <a:cs typeface="Times New Roman" pitchFamily="18" charset="0"/>
                  </a:rPr>
                  <a:t>окружности, вписанной в треугольник </a:t>
                </a:r>
                <a:r>
                  <a:rPr lang="en-US" sz="2400" i="1" dirty="0" smtClean="0">
                    <a:solidFill>
                      <a:schemeClr val="tx1"/>
                    </a:solidFill>
                    <a:cs typeface="Times New Roman" pitchFamily="18" charset="0"/>
                  </a:rPr>
                  <a:t>ABC</a:t>
                </a:r>
                <a:r>
                  <a:rPr lang="ru-RU" sz="2400" dirty="0" smtClean="0">
                    <a:solidFill>
                      <a:schemeClr val="tx1"/>
                    </a:solidFill>
                    <a:cs typeface="Times New Roman" pitchFamily="18" charset="0"/>
                  </a:rPr>
                  <a:t>, для которого </a:t>
                </a:r>
                <a:r>
                  <a:rPr lang="en-US" sz="2400" i="1" dirty="0" smtClean="0">
                    <a:solidFill>
                      <a:schemeClr val="tx1"/>
                    </a:solidFill>
                    <a:cs typeface="Times New Roman" pitchFamily="18" charset="0"/>
                  </a:rPr>
                  <a:t>AB = c, AC = b, BC = a </a:t>
                </a:r>
                <a:r>
                  <a:rPr lang="ru-RU" sz="2400" dirty="0" smtClean="0">
                    <a:solidFill>
                      <a:schemeClr val="tx1"/>
                    </a:solidFill>
                    <a:cs typeface="Times New Roman" pitchFamily="18" charset="0"/>
                  </a:rPr>
                  <a:t>и площадь равна </a:t>
                </a:r>
                <a:r>
                  <a:rPr lang="en-US" sz="2400" i="1" dirty="0" smtClean="0">
                    <a:solidFill>
                      <a:schemeClr val="tx1"/>
                    </a:solidFill>
                    <a:cs typeface="Times New Roman" pitchFamily="18" charset="0"/>
                  </a:rPr>
                  <a:t>S</a:t>
                </a:r>
                <a:r>
                  <a:rPr lang="ru-RU" sz="2400" dirty="0" smtClean="0">
                    <a:solidFill>
                      <a:schemeClr val="tx1"/>
                    </a:solidFill>
                    <a:cs typeface="Times New Roman" pitchFamily="18" charset="0"/>
                  </a:rPr>
                  <a:t>, выражается формулой </a:t>
                </a:r>
                <a:r>
                  <a:rPr lang="en-US" sz="2400" i="1" dirty="0" smtClean="0">
                    <a:solidFill>
                      <a:schemeClr val="tx1"/>
                    </a:solidFill>
                    <a:cs typeface="Times New Roman" pitchFamily="18" charset="0"/>
                  </a:rPr>
                  <a:t>r</a:t>
                </a:r>
                <a14:m>
                  <m:oMath xmlns:m="http://schemas.openxmlformats.org/officeDocument/2006/math">
                    <m:r>
                      <a:rPr lang="ru-RU" sz="2400" b="0" i="1" smtClean="0">
                        <a:latin typeface="Cambria Math"/>
                        <a:cs typeface="Times New Roman" pitchFamily="18" charset="0"/>
                      </a:rPr>
                      <m:t>=</m:t>
                    </m:r>
                    <m:f>
                      <m:fPr>
                        <m:ctrlPr>
                          <a:rPr lang="ru-RU" sz="2400" i="1" smtClean="0">
                            <a:latin typeface="Cambria Math"/>
                            <a:cs typeface="Times New Roman" pitchFamily="18" charset="0"/>
                          </a:rPr>
                        </m:ctrlPr>
                      </m:fPr>
                      <m:num>
                        <m:r>
                          <a:rPr lang="ru-RU" sz="2400" b="0" i="1" smtClean="0">
                            <a:latin typeface="Cambria Math"/>
                            <a:cs typeface="Times New Roman" pitchFamily="18" charset="0"/>
                          </a:rPr>
                          <m:t>2</m:t>
                        </m:r>
                        <m:r>
                          <a:rPr lang="en-US" sz="2400" b="0" i="1" smtClean="0">
                            <a:latin typeface="Cambria Math"/>
                            <a:cs typeface="Times New Roman" pitchFamily="18" charset="0"/>
                          </a:rPr>
                          <m:t>𝑆</m:t>
                        </m:r>
                      </m:num>
                      <m:den>
                        <m:r>
                          <a:rPr lang="en-US" sz="2400" b="0" i="1" smtClean="0">
                            <a:latin typeface="Cambria Math"/>
                            <a:cs typeface="Times New Roman" pitchFamily="18" charset="0"/>
                          </a:rPr>
                          <m:t>𝑎</m:t>
                        </m:r>
                        <m:r>
                          <a:rPr lang="en-US" sz="2400" b="0" i="1" smtClean="0">
                            <a:latin typeface="Cambria Math"/>
                            <a:cs typeface="Times New Roman" pitchFamily="18" charset="0"/>
                          </a:rPr>
                          <m:t>+</m:t>
                        </m:r>
                        <m:r>
                          <a:rPr lang="en-US" sz="2400" b="0" i="1" smtClean="0">
                            <a:latin typeface="Cambria Math"/>
                            <a:cs typeface="Times New Roman" pitchFamily="18" charset="0"/>
                          </a:rPr>
                          <m:t>𝑏</m:t>
                        </m:r>
                        <m:r>
                          <a:rPr lang="en-US" sz="2400" b="0" i="1" smtClean="0">
                            <a:latin typeface="Cambria Math"/>
                            <a:cs typeface="Times New Roman" pitchFamily="18" charset="0"/>
                          </a:rPr>
                          <m:t>+</m:t>
                        </m:r>
                        <m:r>
                          <a:rPr lang="en-US" sz="2400" b="0" i="1" smtClean="0">
                            <a:latin typeface="Cambria Math"/>
                            <a:cs typeface="Times New Roman" pitchFamily="18" charset="0"/>
                          </a:rPr>
                          <m:t>𝑐</m:t>
                        </m:r>
                      </m:den>
                    </m:f>
                    <m:r>
                      <a:rPr lang="en-US" sz="2400" b="0" i="0" smtClean="0">
                        <a:latin typeface="Cambria Math"/>
                        <a:cs typeface="Times New Roman" pitchFamily="18" charset="0"/>
                      </a:rPr>
                      <m:t>.</m:t>
                    </m:r>
                  </m:oMath>
                </a14:m>
                <a:endParaRPr lang="ru-RU" sz="2400" dirty="0">
                  <a:cs typeface="Times New Roman" pitchFamily="18" charset="0"/>
                </a:endParaRPr>
              </a:p>
            </p:txBody>
          </p:sp>
        </mc:Choice>
        <mc:Fallback xmlns="">
          <p:sp>
            <p:nvSpPr>
              <p:cNvPr id="9" name="Rectangle 1026"/>
              <p:cNvSpPr txBox="1">
                <a:spLocks noRot="1" noChangeAspect="1" noMove="1" noResize="1" noEditPoints="1" noAdjustHandles="1" noChangeArrowheads="1" noChangeShapeType="1" noTextEdit="1"/>
              </p:cNvSpPr>
              <p:nvPr/>
            </p:nvSpPr>
            <p:spPr bwMode="auto">
              <a:xfrm>
                <a:off x="-9625" y="116632"/>
                <a:ext cx="9108504" cy="1440160"/>
              </a:xfrm>
              <a:prstGeom prst="rect">
                <a:avLst/>
              </a:prstGeom>
              <a:blipFill rotWithShape="1">
                <a:blip r:embed="rId3"/>
                <a:stretch>
                  <a:fillRect l="-1003" r="-1003" b="-8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4" name="Прямоугольник 3"/>
          <p:cNvSpPr/>
          <p:nvPr/>
        </p:nvSpPr>
        <p:spPr>
          <a:xfrm>
            <a:off x="54747" y="1556792"/>
            <a:ext cx="9098879" cy="830997"/>
          </a:xfrm>
          <a:prstGeom prst="rect">
            <a:avLst/>
          </a:prstGeom>
        </p:spPr>
        <p:txBody>
          <a:bodyPr wrap="square">
            <a:spAutoFit/>
          </a:bodyPr>
          <a:lstStyle/>
          <a:p>
            <a:pPr algn="just"/>
            <a:r>
              <a:rPr lang="ru-RU" dirty="0" smtClean="0">
                <a:solidFill>
                  <a:srgbClr val="FF0000"/>
                </a:solidFill>
              </a:rPr>
              <a:t>	</a:t>
            </a:r>
            <a:r>
              <a:rPr lang="ru-RU" dirty="0" smtClean="0"/>
              <a:t>Решение.</a:t>
            </a:r>
            <a:r>
              <a:rPr lang="ru-RU" dirty="0" smtClean="0">
                <a:solidFill>
                  <a:srgbClr val="FF0000"/>
                </a:solidFill>
              </a:rPr>
              <a:t>  </a:t>
            </a:r>
            <a:r>
              <a:rPr lang="ru-RU" dirty="0"/>
              <a:t>Обозначим </a:t>
            </a:r>
            <a:r>
              <a:rPr lang="en-US" i="1" dirty="0"/>
              <a:t>O </a:t>
            </a:r>
            <a:r>
              <a:rPr lang="ru-RU" dirty="0"/>
              <a:t>центр вписанной в этот треугольник окружности радиусом </a:t>
            </a:r>
            <a:r>
              <a:rPr lang="en-US" i="1" dirty="0"/>
              <a:t>r</a:t>
            </a:r>
            <a:r>
              <a:rPr lang="ru-RU" dirty="0"/>
              <a:t>. Проведём отрезки </a:t>
            </a:r>
            <a:r>
              <a:rPr lang="en-US" i="1" dirty="0"/>
              <a:t>AO</a:t>
            </a:r>
            <a:r>
              <a:rPr lang="ru-RU" dirty="0"/>
              <a:t>, </a:t>
            </a:r>
            <a:r>
              <a:rPr lang="en-US" i="1" dirty="0"/>
              <a:t>BO</a:t>
            </a:r>
            <a:r>
              <a:rPr lang="ru-RU" dirty="0"/>
              <a:t>, </a:t>
            </a:r>
            <a:r>
              <a:rPr lang="en-US" i="1" dirty="0"/>
              <a:t>CO</a:t>
            </a:r>
            <a:endParaRPr lang="ru-RU"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6916" y="2387789"/>
            <a:ext cx="3006198" cy="200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p:cNvSpPr txBox="1"/>
              <p:nvPr/>
            </p:nvSpPr>
            <p:spPr>
              <a:xfrm>
                <a:off x="17748" y="4366271"/>
                <a:ext cx="9108504" cy="2684774"/>
              </a:xfrm>
              <a:prstGeom prst="rect">
                <a:avLst/>
              </a:prstGeom>
              <a:noFill/>
            </p:spPr>
            <p:txBody>
              <a:bodyPr wrap="square" rtlCol="0">
                <a:spAutoFit/>
              </a:bodyPr>
              <a:lstStyle/>
              <a:p>
                <a:pPr algn="just"/>
                <a:r>
                  <a:rPr lang="ru-RU" dirty="0" smtClean="0"/>
                  <a:t>	Площадь </a:t>
                </a:r>
                <a:r>
                  <a:rPr lang="en-US" i="1" dirty="0"/>
                  <a:t>S </a:t>
                </a:r>
                <a:r>
                  <a:rPr lang="ru-RU" dirty="0"/>
                  <a:t>треугольника </a:t>
                </a:r>
                <a:r>
                  <a:rPr lang="en-US" i="1" dirty="0"/>
                  <a:t>ABC </a:t>
                </a:r>
                <a:r>
                  <a:rPr lang="ru-RU" dirty="0"/>
                  <a:t>равна сумме площадей треугольников </a:t>
                </a:r>
                <a:r>
                  <a:rPr lang="en-US" i="1" dirty="0"/>
                  <a:t>ABO</a:t>
                </a:r>
                <a:r>
                  <a:rPr lang="ru-RU" dirty="0"/>
                  <a:t>, </a:t>
                </a:r>
                <a:r>
                  <a:rPr lang="en-US" i="1" dirty="0"/>
                  <a:t>ACO</a:t>
                </a:r>
                <a:r>
                  <a:rPr lang="ru-RU" dirty="0"/>
                  <a:t>, </a:t>
                </a:r>
                <a:r>
                  <a:rPr lang="en-US" i="1" dirty="0"/>
                  <a:t>BCO</a:t>
                </a:r>
                <a:r>
                  <a:rPr lang="ru-RU" dirty="0"/>
                  <a:t>. Учитывая, что высотами в этих треугольниках являются радиусы вписанной окружности, будем иметь</a:t>
                </a:r>
                <a14:m>
                  <m:oMath xmlns:m="http://schemas.openxmlformats.org/officeDocument/2006/math">
                    <m:r>
                      <a:rPr lang="ru-RU" sz="2000" b="0" i="0" smtClean="0">
                        <a:latin typeface="Cambria Math"/>
                      </a:rPr>
                      <m:t> </m:t>
                    </m:r>
                    <m:r>
                      <a:rPr lang="en-US" sz="2000" i="1">
                        <a:latin typeface="Cambria Math"/>
                      </a:rPr>
                      <m:t>𝑆</m:t>
                    </m:r>
                    <m:r>
                      <a:rPr lang="ru-RU" sz="2000" i="1">
                        <a:latin typeface="Cambria Math"/>
                      </a:rPr>
                      <m:t>= </m:t>
                    </m:r>
                    <m:f>
                      <m:fPr>
                        <m:ctrlPr>
                          <a:rPr lang="ru-RU" sz="2000" i="1">
                            <a:latin typeface="Cambria Math"/>
                          </a:rPr>
                        </m:ctrlPr>
                      </m:fPr>
                      <m:num>
                        <m:r>
                          <a:rPr lang="ru-RU" sz="2000" i="1">
                            <a:latin typeface="Cambria Math"/>
                          </a:rPr>
                          <m:t>1</m:t>
                        </m:r>
                      </m:num>
                      <m:den>
                        <m:r>
                          <a:rPr lang="ru-RU" sz="2000" i="1">
                            <a:latin typeface="Cambria Math"/>
                          </a:rPr>
                          <m:t>2</m:t>
                        </m:r>
                      </m:den>
                    </m:f>
                    <m:r>
                      <a:rPr lang="en-US" sz="2000" i="1">
                        <a:latin typeface="Cambria Math"/>
                      </a:rPr>
                      <m:t>𝑐</m:t>
                    </m:r>
                    <m:r>
                      <a:rPr lang="ru-RU" sz="2000" i="1">
                        <a:latin typeface="Cambria Math"/>
                      </a:rPr>
                      <m:t>∙</m:t>
                    </m:r>
                    <m:r>
                      <a:rPr lang="en-US" sz="2000" i="1">
                        <a:latin typeface="Cambria Math"/>
                      </a:rPr>
                      <m:t>𝑟</m:t>
                    </m:r>
                    <m:r>
                      <a:rPr lang="ru-RU" sz="2000" i="1">
                        <a:latin typeface="Cambria Math"/>
                      </a:rPr>
                      <m:t>+ </m:t>
                    </m:r>
                    <m:f>
                      <m:fPr>
                        <m:ctrlPr>
                          <a:rPr lang="ru-RU" sz="2000" i="1">
                            <a:latin typeface="Cambria Math"/>
                          </a:rPr>
                        </m:ctrlPr>
                      </m:fPr>
                      <m:num>
                        <m:r>
                          <a:rPr lang="ru-RU" sz="2000" i="1">
                            <a:latin typeface="Cambria Math"/>
                          </a:rPr>
                          <m:t>1</m:t>
                        </m:r>
                      </m:num>
                      <m:den>
                        <m:r>
                          <a:rPr lang="ru-RU" sz="2000" i="1">
                            <a:latin typeface="Cambria Math"/>
                          </a:rPr>
                          <m:t>2</m:t>
                        </m:r>
                      </m:den>
                    </m:f>
                    <m:r>
                      <a:rPr lang="en-US" sz="2000" i="1">
                        <a:latin typeface="Cambria Math"/>
                      </a:rPr>
                      <m:t>𝑏</m:t>
                    </m:r>
                    <m:r>
                      <a:rPr lang="ru-RU" sz="2000" i="1">
                        <a:latin typeface="Cambria Math"/>
                      </a:rPr>
                      <m:t>∙</m:t>
                    </m:r>
                    <m:r>
                      <a:rPr lang="en-US" sz="2000" i="1">
                        <a:latin typeface="Cambria Math"/>
                      </a:rPr>
                      <m:t>𝑟</m:t>
                    </m:r>
                    <m:r>
                      <a:rPr lang="ru-RU" sz="2000" i="1">
                        <a:latin typeface="Cambria Math"/>
                      </a:rPr>
                      <m:t>+ </m:t>
                    </m:r>
                    <m:f>
                      <m:fPr>
                        <m:ctrlPr>
                          <a:rPr lang="ru-RU" sz="2000" i="1">
                            <a:latin typeface="Cambria Math"/>
                          </a:rPr>
                        </m:ctrlPr>
                      </m:fPr>
                      <m:num>
                        <m:r>
                          <a:rPr lang="ru-RU" sz="2000" i="1">
                            <a:latin typeface="Cambria Math"/>
                          </a:rPr>
                          <m:t>1</m:t>
                        </m:r>
                      </m:num>
                      <m:den>
                        <m:r>
                          <a:rPr lang="ru-RU" sz="2000" i="1">
                            <a:latin typeface="Cambria Math"/>
                          </a:rPr>
                          <m:t>2</m:t>
                        </m:r>
                      </m:den>
                    </m:f>
                    <m:r>
                      <a:rPr lang="en-US" sz="2000" i="1">
                        <a:latin typeface="Cambria Math"/>
                      </a:rPr>
                      <m:t>𝑎</m:t>
                    </m:r>
                    <m:r>
                      <a:rPr lang="ru-RU" sz="2000" i="1">
                        <a:latin typeface="Cambria Math"/>
                      </a:rPr>
                      <m:t>∙</m:t>
                    </m:r>
                    <m:r>
                      <a:rPr lang="en-US" sz="2000" i="1">
                        <a:latin typeface="Cambria Math"/>
                      </a:rPr>
                      <m:t>𝑟</m:t>
                    </m:r>
                    <m:r>
                      <a:rPr lang="ru-RU" sz="2000" i="1">
                        <a:latin typeface="Cambria Math"/>
                      </a:rPr>
                      <m:t>= </m:t>
                    </m:r>
                    <m:f>
                      <m:fPr>
                        <m:ctrlPr>
                          <a:rPr lang="ru-RU" sz="2000" i="1">
                            <a:latin typeface="Cambria Math"/>
                          </a:rPr>
                        </m:ctrlPr>
                      </m:fPr>
                      <m:num>
                        <m:r>
                          <a:rPr lang="ru-RU" sz="2000" i="1">
                            <a:latin typeface="Cambria Math"/>
                          </a:rPr>
                          <m:t>1</m:t>
                        </m:r>
                      </m:num>
                      <m:den>
                        <m:r>
                          <a:rPr lang="ru-RU" sz="2000" i="1">
                            <a:latin typeface="Cambria Math"/>
                          </a:rPr>
                          <m:t>2</m:t>
                        </m:r>
                      </m:den>
                    </m:f>
                    <m:r>
                      <a:rPr lang="ru-RU" sz="2000" i="1">
                        <a:latin typeface="Cambria Math"/>
                      </a:rPr>
                      <m:t>(</m:t>
                    </m:r>
                    <m:r>
                      <a:rPr lang="en-US" sz="2000" i="1">
                        <a:latin typeface="Cambria Math"/>
                      </a:rPr>
                      <m:t>𝑎</m:t>
                    </m:r>
                    <m:r>
                      <a:rPr lang="ru-RU" sz="2000" i="1">
                        <a:latin typeface="Cambria Math"/>
                      </a:rPr>
                      <m:t>+</m:t>
                    </m:r>
                    <m:r>
                      <a:rPr lang="en-US" sz="2000" i="1">
                        <a:latin typeface="Cambria Math"/>
                      </a:rPr>
                      <m:t>𝑏</m:t>
                    </m:r>
                    <m:r>
                      <a:rPr lang="ru-RU" sz="2000" i="1">
                        <a:latin typeface="Cambria Math"/>
                      </a:rPr>
                      <m:t>+</m:t>
                    </m:r>
                    <m:r>
                      <a:rPr lang="en-US" sz="2000" i="1">
                        <a:latin typeface="Cambria Math"/>
                      </a:rPr>
                      <m:t>𝑐</m:t>
                    </m:r>
                    <m:r>
                      <a:rPr lang="ru-RU" sz="2000" i="1">
                        <a:latin typeface="Cambria Math"/>
                      </a:rPr>
                      <m:t>)∙</m:t>
                    </m:r>
                    <m:r>
                      <a:rPr lang="en-US" sz="2000" i="1">
                        <a:latin typeface="Cambria Math"/>
                      </a:rPr>
                      <m:t>𝑟</m:t>
                    </m:r>
                  </m:oMath>
                </a14:m>
                <a:r>
                  <a:rPr lang="ru-RU" dirty="0" smtClean="0"/>
                  <a:t>. Откуда</a:t>
                </a:r>
                <a:endParaRPr lang="ru-RU" dirty="0"/>
              </a:p>
              <a:p>
                <a:pPr/>
                <a14:m>
                  <m:oMathPara xmlns:m="http://schemas.openxmlformats.org/officeDocument/2006/math">
                    <m:oMathParaPr>
                      <m:jc m:val="centerGroup"/>
                    </m:oMathParaPr>
                    <m:oMath xmlns:m="http://schemas.openxmlformats.org/officeDocument/2006/math">
                      <m:r>
                        <a:rPr lang="en-US" sz="2000" i="1">
                          <a:latin typeface="Cambria Math"/>
                        </a:rPr>
                        <m:t>𝑟</m:t>
                      </m:r>
                      <m:r>
                        <a:rPr lang="ru-RU" sz="2000" i="1">
                          <a:latin typeface="Cambria Math"/>
                        </a:rPr>
                        <m:t>= </m:t>
                      </m:r>
                      <m:f>
                        <m:fPr>
                          <m:ctrlPr>
                            <a:rPr lang="ru-RU" sz="2000" i="1">
                              <a:latin typeface="Cambria Math"/>
                            </a:rPr>
                          </m:ctrlPr>
                        </m:fPr>
                        <m:num>
                          <m:r>
                            <a:rPr lang="ru-RU" sz="2000" i="1">
                              <a:latin typeface="Cambria Math"/>
                            </a:rPr>
                            <m:t>2</m:t>
                          </m:r>
                          <m:r>
                            <a:rPr lang="en-US" sz="2000" i="1">
                              <a:latin typeface="Cambria Math"/>
                            </a:rPr>
                            <m:t>𝑆</m:t>
                          </m:r>
                        </m:num>
                        <m:den>
                          <m:r>
                            <a:rPr lang="en-US" sz="2000" i="1">
                              <a:latin typeface="Cambria Math"/>
                            </a:rPr>
                            <m:t>𝑎</m:t>
                          </m:r>
                          <m:r>
                            <a:rPr lang="ru-RU" sz="2000" i="1">
                              <a:latin typeface="Cambria Math"/>
                            </a:rPr>
                            <m:t>+</m:t>
                          </m:r>
                          <m:r>
                            <a:rPr lang="en-US" sz="2000" i="1">
                              <a:latin typeface="Cambria Math"/>
                            </a:rPr>
                            <m:t>𝑏</m:t>
                          </m:r>
                          <m:r>
                            <a:rPr lang="ru-RU" sz="2000" i="1">
                              <a:latin typeface="Cambria Math"/>
                            </a:rPr>
                            <m:t>+</m:t>
                          </m:r>
                          <m:r>
                            <a:rPr lang="en-US" sz="2000" i="1">
                              <a:latin typeface="Cambria Math"/>
                            </a:rPr>
                            <m:t>𝑐</m:t>
                          </m:r>
                        </m:den>
                      </m:f>
                      <m:r>
                        <a:rPr lang="ru-RU" sz="2000" i="1">
                          <a:latin typeface="Cambria Math"/>
                        </a:rPr>
                        <m:t>.</m:t>
                      </m:r>
                    </m:oMath>
                  </m:oMathPara>
                </a14:m>
                <a:endParaRPr lang="ru-RU" sz="2000" dirty="0"/>
              </a:p>
              <a:p>
                <a:endParaRPr lang="ru-RU" dirty="0"/>
              </a:p>
            </p:txBody>
          </p:sp>
        </mc:Choice>
        <mc:Fallback xmlns="">
          <p:sp>
            <p:nvSpPr>
              <p:cNvPr id="5" name="TextBox 4"/>
              <p:cNvSpPr txBox="1">
                <a:spLocks noRot="1" noChangeAspect="1" noMove="1" noResize="1" noEditPoints="1" noAdjustHandles="1" noChangeArrowheads="1" noChangeShapeType="1" noTextEdit="1"/>
              </p:cNvSpPr>
              <p:nvPr/>
            </p:nvSpPr>
            <p:spPr>
              <a:xfrm>
                <a:off x="17748" y="4366271"/>
                <a:ext cx="9108504" cy="2684774"/>
              </a:xfrm>
              <a:prstGeom prst="rect">
                <a:avLst/>
              </a:prstGeom>
              <a:blipFill rotWithShape="1">
                <a:blip r:embed="rId5" cstate="print"/>
                <a:stretch>
                  <a:fillRect l="-1071" t="-1814" r="-1004"/>
                </a:stretch>
              </a:blipFill>
            </p:spPr>
            <p:txBody>
              <a:bodyPr/>
              <a:lstStyle/>
              <a:p>
                <a:r>
                  <a:rPr lang="ru-RU">
                    <a:noFill/>
                  </a:rPr>
                  <a:t> </a:t>
                </a:r>
              </a:p>
            </p:txBody>
          </p:sp>
        </mc:Fallback>
      </mc:AlternateContent>
    </p:spTree>
    <p:extLst>
      <p:ext uri="{BB962C8B-B14F-4D97-AF65-F5344CB8AC3E}">
        <p14:creationId xmlns:p14="http://schemas.microsoft.com/office/powerpoint/2010/main" val="469085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24063" y="0"/>
                <a:ext cx="9119937" cy="1357616"/>
              </a:xfrm>
              <a:prstGeom prst="rect">
                <a:avLst/>
              </a:prstGeom>
            </p:spPr>
            <p:txBody>
              <a:bodyPr wrap="square">
                <a:spAutoFit/>
              </a:bodyPr>
              <a:lstStyle/>
              <a:p>
                <a:pPr algn="just"/>
                <a:r>
                  <a:rPr lang="ru-RU" dirty="0" smtClean="0">
                    <a:cs typeface="Times New Roman" pitchFamily="18" charset="0"/>
                  </a:rPr>
                  <a:t>	Докажите, что радиус </a:t>
                </a:r>
                <a:r>
                  <a:rPr lang="en-US" i="1" dirty="0">
                    <a:cs typeface="Times New Roman" pitchFamily="18" charset="0"/>
                  </a:rPr>
                  <a:t>r </a:t>
                </a:r>
                <a:r>
                  <a:rPr lang="ru-RU" dirty="0">
                    <a:cs typeface="Times New Roman" pitchFamily="18" charset="0"/>
                  </a:rPr>
                  <a:t>окружности, </a:t>
                </a:r>
                <a:r>
                  <a:rPr lang="ru-RU" dirty="0" smtClean="0">
                    <a:cs typeface="Times New Roman" pitchFamily="18" charset="0"/>
                  </a:rPr>
                  <a:t>вневписанной </a:t>
                </a:r>
                <a:r>
                  <a:rPr lang="ru-RU" dirty="0">
                    <a:cs typeface="Times New Roman" pitchFamily="18" charset="0"/>
                  </a:rPr>
                  <a:t>в треугольник </a:t>
                </a:r>
                <a:r>
                  <a:rPr lang="en-US" i="1" dirty="0">
                    <a:cs typeface="Times New Roman" pitchFamily="18" charset="0"/>
                  </a:rPr>
                  <a:t>ABC</a:t>
                </a:r>
                <a:r>
                  <a:rPr lang="ru-RU" dirty="0">
                    <a:cs typeface="Times New Roman" pitchFamily="18" charset="0"/>
                  </a:rPr>
                  <a:t>, </a:t>
                </a:r>
                <a:r>
                  <a:rPr lang="ru-RU" dirty="0" smtClean="0">
                    <a:cs typeface="Times New Roman" pitchFamily="18" charset="0"/>
                  </a:rPr>
                  <a:t>касающейся стороны </a:t>
                </a:r>
                <a:r>
                  <a:rPr lang="en-US" i="1" dirty="0" smtClean="0">
                    <a:cs typeface="Times New Roman" pitchFamily="18" charset="0"/>
                  </a:rPr>
                  <a:t>BC, </a:t>
                </a:r>
                <a:r>
                  <a:rPr lang="ru-RU" dirty="0" smtClean="0">
                    <a:cs typeface="Times New Roman" pitchFamily="18" charset="0"/>
                  </a:rPr>
                  <a:t>для </a:t>
                </a:r>
                <a:r>
                  <a:rPr lang="ru-RU" dirty="0">
                    <a:cs typeface="Times New Roman" pitchFamily="18" charset="0"/>
                  </a:rPr>
                  <a:t>которого </a:t>
                </a:r>
                <a:r>
                  <a:rPr lang="en-US" i="1" dirty="0">
                    <a:cs typeface="Times New Roman" pitchFamily="18" charset="0"/>
                  </a:rPr>
                  <a:t>AB = c, AC = b, BC = a </a:t>
                </a:r>
                <a:r>
                  <a:rPr lang="ru-RU" dirty="0">
                    <a:cs typeface="Times New Roman" pitchFamily="18" charset="0"/>
                  </a:rPr>
                  <a:t>и площадь равна </a:t>
                </a:r>
                <a:r>
                  <a:rPr lang="en-US" i="1" dirty="0">
                    <a:cs typeface="Times New Roman" pitchFamily="18" charset="0"/>
                  </a:rPr>
                  <a:t>S</a:t>
                </a:r>
                <a:r>
                  <a:rPr lang="ru-RU" dirty="0">
                    <a:cs typeface="Times New Roman" pitchFamily="18" charset="0"/>
                  </a:rPr>
                  <a:t>, выражается формулой </a:t>
                </a:r>
                <a14:m>
                  <m:oMath xmlns:m="http://schemas.openxmlformats.org/officeDocument/2006/math">
                    <m:r>
                      <a:rPr lang="ru-RU" b="0" i="1" smtClean="0">
                        <a:latin typeface="Cambria Math"/>
                        <a:cs typeface="Times New Roman" pitchFamily="18" charset="0"/>
                      </a:rPr>
                      <m:t> </m:t>
                    </m:r>
                    <m:r>
                      <a:rPr lang="en-US" b="0" i="1" smtClean="0">
                        <a:latin typeface="Cambria Math"/>
                        <a:cs typeface="Times New Roman" pitchFamily="18" charset="0"/>
                      </a:rPr>
                      <m:t>𝑟</m:t>
                    </m:r>
                    <m:r>
                      <a:rPr lang="ru-RU" i="1">
                        <a:latin typeface="Cambria Math"/>
                        <a:cs typeface="Times New Roman" pitchFamily="18" charset="0"/>
                      </a:rPr>
                      <m:t>=</m:t>
                    </m:r>
                    <m:f>
                      <m:fPr>
                        <m:ctrlPr>
                          <a:rPr lang="ru-RU" i="1">
                            <a:latin typeface="Cambria Math"/>
                            <a:cs typeface="Times New Roman" pitchFamily="18" charset="0"/>
                          </a:rPr>
                        </m:ctrlPr>
                      </m:fPr>
                      <m:num>
                        <m:r>
                          <a:rPr lang="ru-RU" i="1">
                            <a:latin typeface="Cambria Math"/>
                            <a:cs typeface="Times New Roman" pitchFamily="18" charset="0"/>
                          </a:rPr>
                          <m:t>2</m:t>
                        </m:r>
                        <m:r>
                          <a:rPr lang="en-US" i="1">
                            <a:latin typeface="Cambria Math"/>
                            <a:cs typeface="Times New Roman" pitchFamily="18" charset="0"/>
                          </a:rPr>
                          <m:t>𝑆</m:t>
                        </m:r>
                      </m:num>
                      <m:den>
                        <m:r>
                          <a:rPr lang="en-US" b="0" i="1" smtClean="0">
                            <a:latin typeface="Cambria Math"/>
                            <a:cs typeface="Times New Roman" pitchFamily="18" charset="0"/>
                          </a:rPr>
                          <m:t>𝑏</m:t>
                        </m:r>
                        <m:r>
                          <a:rPr lang="en-US" i="1">
                            <a:latin typeface="Cambria Math"/>
                            <a:cs typeface="Times New Roman" pitchFamily="18" charset="0"/>
                          </a:rPr>
                          <m:t>+</m:t>
                        </m:r>
                        <m:r>
                          <a:rPr lang="en-US" b="0" i="1" smtClean="0">
                            <a:latin typeface="Cambria Math"/>
                            <a:cs typeface="Times New Roman" pitchFamily="18" charset="0"/>
                          </a:rPr>
                          <m:t>𝑐</m:t>
                        </m:r>
                        <m:r>
                          <a:rPr lang="en-US" b="0" i="1" smtClean="0">
                            <a:latin typeface="Cambria Math"/>
                            <a:cs typeface="Times New Roman" pitchFamily="18" charset="0"/>
                          </a:rPr>
                          <m:t>−</m:t>
                        </m:r>
                        <m:r>
                          <a:rPr lang="en-US" b="0" i="1" smtClean="0">
                            <a:latin typeface="Cambria Math"/>
                            <a:cs typeface="Times New Roman" pitchFamily="18" charset="0"/>
                          </a:rPr>
                          <m:t>𝑎</m:t>
                        </m:r>
                      </m:den>
                    </m:f>
                    <m:r>
                      <a:rPr lang="en-US">
                        <a:latin typeface="Cambria Math"/>
                        <a:cs typeface="Times New Roman" pitchFamily="18" charset="0"/>
                      </a:rPr>
                      <m:t>.</m:t>
                    </m:r>
                  </m:oMath>
                </a14:m>
                <a:endParaRPr lang="ru-RU" dirty="0"/>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24063" y="0"/>
                <a:ext cx="9119937" cy="1357616"/>
              </a:xfrm>
              <a:prstGeom prst="rect">
                <a:avLst/>
              </a:prstGeom>
              <a:blipFill rotWithShape="1">
                <a:blip r:embed="rId3"/>
                <a:stretch>
                  <a:fillRect l="-1070" t="-3587" r="-1003" b="-3139"/>
                </a:stretch>
              </a:blipFill>
            </p:spPr>
            <p:txBody>
              <a:bodyPr/>
              <a:lstStyle/>
              <a:p>
                <a:r>
                  <a:rPr lang="ru-RU">
                    <a:noFill/>
                  </a:rPr>
                  <a:t> </a:t>
                </a:r>
              </a:p>
            </p:txBody>
          </p:sp>
        </mc:Fallback>
      </mc:AlternateContent>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556792"/>
            <a:ext cx="3196548" cy="20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Прямоугольник 8"/>
              <p:cNvSpPr/>
              <p:nvPr/>
            </p:nvSpPr>
            <p:spPr>
              <a:xfrm>
                <a:off x="24063" y="3933056"/>
                <a:ext cx="9119937" cy="2096279"/>
              </a:xfrm>
              <a:prstGeom prst="rect">
                <a:avLst/>
              </a:prstGeom>
            </p:spPr>
            <p:txBody>
              <a:bodyPr wrap="square">
                <a:spAutoFit/>
              </a:bodyPr>
              <a:lstStyle/>
              <a:p>
                <a:pPr algn="just"/>
                <a:r>
                  <a:rPr lang="ru-RU" dirty="0" smtClean="0">
                    <a:solidFill>
                      <a:srgbClr val="FF0000"/>
                    </a:solidFill>
                    <a:cs typeface="Times New Roman" pitchFamily="18" charset="0"/>
                  </a:rPr>
                  <a:t>	</a:t>
                </a:r>
                <a:r>
                  <a:rPr lang="ru-RU" dirty="0" smtClean="0">
                    <a:cs typeface="Times New Roman" pitchFamily="18" charset="0"/>
                  </a:rPr>
                  <a:t>Решение. Удвоенные площади треугольников </a:t>
                </a:r>
                <a:r>
                  <a:rPr lang="en-US" i="1" dirty="0" smtClean="0">
                    <a:cs typeface="Times New Roman" pitchFamily="18" charset="0"/>
                  </a:rPr>
                  <a:t>ABO</a:t>
                </a:r>
                <a:r>
                  <a:rPr lang="en-US" dirty="0" smtClean="0">
                    <a:cs typeface="Times New Roman" pitchFamily="18" charset="0"/>
                  </a:rPr>
                  <a:t>, </a:t>
                </a:r>
                <a:r>
                  <a:rPr lang="en-US" i="1" dirty="0" smtClean="0">
                    <a:cs typeface="Times New Roman" pitchFamily="18" charset="0"/>
                  </a:rPr>
                  <a:t>ACO </a:t>
                </a:r>
                <a:r>
                  <a:rPr lang="ru-RU" dirty="0" smtClean="0">
                    <a:cs typeface="Times New Roman" pitchFamily="18" charset="0"/>
                  </a:rPr>
                  <a:t>и </a:t>
                </a:r>
                <a:r>
                  <a:rPr lang="en-US" i="1" dirty="0" smtClean="0">
                    <a:cs typeface="Times New Roman" pitchFamily="18" charset="0"/>
                  </a:rPr>
                  <a:t>BCO </a:t>
                </a:r>
                <a:r>
                  <a:rPr lang="ru-RU" dirty="0" smtClean="0">
                    <a:cs typeface="Times New Roman" pitchFamily="18" charset="0"/>
                  </a:rPr>
                  <a:t>равны соответственно </a:t>
                </a:r>
                <a14:m>
                  <m:oMath xmlns:m="http://schemas.openxmlformats.org/officeDocument/2006/math">
                    <m:r>
                      <a:rPr lang="en-US" b="0" i="1" smtClean="0">
                        <a:latin typeface="Cambria Math"/>
                        <a:cs typeface="Times New Roman" pitchFamily="18" charset="0"/>
                      </a:rPr>
                      <m:t>𝑐</m:t>
                    </m:r>
                    <m:r>
                      <a:rPr lang="en-US" b="0" i="1" smtClean="0">
                        <a:latin typeface="Cambria Math"/>
                        <a:ea typeface="Cambria Math"/>
                        <a:cs typeface="Times New Roman" pitchFamily="18" charset="0"/>
                      </a:rPr>
                      <m:t>∙</m:t>
                    </m:r>
                    <m:sSub>
                      <m:sSubPr>
                        <m:ctrlPr>
                          <a:rPr lang="en-US" b="0" i="1" smtClean="0">
                            <a:latin typeface="Cambria Math"/>
                            <a:ea typeface="Cambria Math"/>
                            <a:cs typeface="Times New Roman" pitchFamily="18" charset="0"/>
                          </a:rPr>
                        </m:ctrlPr>
                      </m:sSubPr>
                      <m:e>
                        <m:r>
                          <a:rPr lang="en-US" b="0" i="1" smtClean="0">
                            <a:latin typeface="Cambria Math"/>
                            <a:ea typeface="Cambria Math"/>
                            <a:cs typeface="Times New Roman" pitchFamily="18" charset="0"/>
                          </a:rPr>
                          <m:t>𝑟</m:t>
                        </m:r>
                      </m:e>
                      <m:sub>
                        <m:r>
                          <a:rPr lang="en-US" b="0" i="1" smtClean="0">
                            <a:latin typeface="Cambria Math"/>
                            <a:ea typeface="Cambria Math"/>
                            <a:cs typeface="Times New Roman" pitchFamily="18" charset="0"/>
                          </a:rPr>
                          <m:t>𝑎</m:t>
                        </m:r>
                      </m:sub>
                    </m:sSub>
                    <m:r>
                      <a:rPr lang="ru-RU" b="0" i="0" smtClean="0">
                        <a:latin typeface="Cambria Math"/>
                        <a:ea typeface="Cambria Math"/>
                        <a:cs typeface="Times New Roman" pitchFamily="18" charset="0"/>
                      </a:rPr>
                      <m:t>,</m:t>
                    </m:r>
                  </m:oMath>
                </a14:m>
                <a:r>
                  <a:rPr lang="ru-RU" dirty="0" smtClean="0"/>
                  <a:t> </a:t>
                </a:r>
                <a14:m>
                  <m:oMath xmlns:m="http://schemas.openxmlformats.org/officeDocument/2006/math">
                    <m:r>
                      <a:rPr lang="en-US" b="0" i="1" smtClean="0">
                        <a:latin typeface="Cambria Math"/>
                        <a:ea typeface="Cambria Math"/>
                        <a:cs typeface="Times New Roman" pitchFamily="18" charset="0"/>
                      </a:rPr>
                      <m:t>𝑏</m:t>
                    </m:r>
                    <m:r>
                      <a:rPr lang="en-US" i="1">
                        <a:latin typeface="Cambria Math"/>
                        <a:ea typeface="Cambria Math"/>
                        <a:cs typeface="Times New Roman" pitchFamily="18" charset="0"/>
                      </a:rPr>
                      <m:t>∙</m:t>
                    </m:r>
                    <m:sSub>
                      <m:sSubPr>
                        <m:ctrlPr>
                          <a:rPr lang="en-US" i="1">
                            <a:latin typeface="Cambria Math"/>
                            <a:ea typeface="Cambria Math"/>
                            <a:cs typeface="Times New Roman" pitchFamily="18" charset="0"/>
                          </a:rPr>
                        </m:ctrlPr>
                      </m:sSubPr>
                      <m:e>
                        <m:r>
                          <a:rPr lang="en-US" i="1">
                            <a:latin typeface="Cambria Math"/>
                            <a:ea typeface="Cambria Math"/>
                            <a:cs typeface="Times New Roman" pitchFamily="18" charset="0"/>
                          </a:rPr>
                          <m:t>𝑟</m:t>
                        </m:r>
                      </m:e>
                      <m:sub>
                        <m:r>
                          <a:rPr lang="en-US" i="1">
                            <a:latin typeface="Cambria Math"/>
                            <a:ea typeface="Cambria Math"/>
                            <a:cs typeface="Times New Roman" pitchFamily="18" charset="0"/>
                          </a:rPr>
                          <m:t>𝑎</m:t>
                        </m:r>
                      </m:sub>
                    </m:sSub>
                  </m:oMath>
                </a14:m>
                <a:r>
                  <a:rPr lang="en-US" dirty="0" smtClean="0"/>
                  <a:t>, </a:t>
                </a:r>
                <a:r>
                  <a:rPr lang="en-US" i="1" dirty="0" smtClean="0"/>
                  <a:t>a</a:t>
                </a:r>
                <a14:m>
                  <m:oMath xmlns:m="http://schemas.openxmlformats.org/officeDocument/2006/math">
                    <m:r>
                      <a:rPr lang="en-US" i="1">
                        <a:latin typeface="Cambria Math"/>
                        <a:ea typeface="Cambria Math"/>
                        <a:cs typeface="Times New Roman" pitchFamily="18" charset="0"/>
                      </a:rPr>
                      <m:t>∙</m:t>
                    </m:r>
                    <m:sSub>
                      <m:sSubPr>
                        <m:ctrlPr>
                          <a:rPr lang="en-US" i="1">
                            <a:latin typeface="Cambria Math"/>
                            <a:ea typeface="Cambria Math"/>
                            <a:cs typeface="Times New Roman" pitchFamily="18" charset="0"/>
                          </a:rPr>
                        </m:ctrlPr>
                      </m:sSubPr>
                      <m:e>
                        <m:r>
                          <a:rPr lang="en-US" i="1">
                            <a:latin typeface="Cambria Math"/>
                            <a:ea typeface="Cambria Math"/>
                            <a:cs typeface="Times New Roman" pitchFamily="18" charset="0"/>
                          </a:rPr>
                          <m:t>𝑟</m:t>
                        </m:r>
                      </m:e>
                      <m:sub>
                        <m:r>
                          <a:rPr lang="en-US" i="1">
                            <a:latin typeface="Cambria Math"/>
                            <a:ea typeface="Cambria Math"/>
                            <a:cs typeface="Times New Roman" pitchFamily="18" charset="0"/>
                          </a:rPr>
                          <m:t>𝑎</m:t>
                        </m:r>
                      </m:sub>
                    </m:sSub>
                  </m:oMath>
                </a14:m>
                <a:r>
                  <a:rPr lang="en-US" dirty="0" smtClean="0"/>
                  <a:t>. </a:t>
                </a:r>
                <a:r>
                  <a:rPr lang="ru-RU" dirty="0" smtClean="0"/>
                  <a:t>Площадь треугольника </a:t>
                </a:r>
                <a:r>
                  <a:rPr lang="en-US" i="1" dirty="0" smtClean="0"/>
                  <a:t>ABC </a:t>
                </a:r>
                <a:r>
                  <a:rPr lang="ru-RU" dirty="0" smtClean="0"/>
                  <a:t>равна сумме площадей треугольников </a:t>
                </a:r>
                <a:r>
                  <a:rPr lang="en-US" i="1" dirty="0" smtClean="0"/>
                  <a:t>ABO</a:t>
                </a:r>
                <a:r>
                  <a:rPr lang="en-US" dirty="0" smtClean="0"/>
                  <a:t>, </a:t>
                </a:r>
                <a:r>
                  <a:rPr lang="en-US" i="1" dirty="0" smtClean="0"/>
                  <a:t>ACO </a:t>
                </a:r>
                <a:r>
                  <a:rPr lang="ru-RU" dirty="0" smtClean="0"/>
                  <a:t>минус площадь треугольника </a:t>
                </a:r>
                <a:r>
                  <a:rPr lang="en-US" i="1" dirty="0" smtClean="0"/>
                  <a:t>BCO</a:t>
                </a:r>
                <a:r>
                  <a:rPr lang="ru-RU" dirty="0" smtClean="0"/>
                  <a:t>. Следовательно, 2</a:t>
                </a:r>
                <a:r>
                  <a:rPr lang="en-US" i="1" dirty="0" smtClean="0"/>
                  <a:t>S = </a:t>
                </a:r>
                <a:r>
                  <a:rPr lang="en-US" dirty="0" smtClean="0"/>
                  <a:t>(</a:t>
                </a:r>
                <a:r>
                  <a:rPr lang="en-US" i="1" dirty="0" smtClean="0"/>
                  <a:t>b + c – a</a:t>
                </a:r>
                <a:r>
                  <a:rPr lang="en-US" dirty="0" smtClean="0"/>
                  <a:t>)</a:t>
                </a:r>
                <a:r>
                  <a:rPr lang="en-US" i="1" dirty="0" smtClean="0"/>
                  <a:t>r</a:t>
                </a:r>
                <a:r>
                  <a:rPr lang="en-US" dirty="0" smtClean="0"/>
                  <a:t>.</a:t>
                </a:r>
              </a:p>
              <a:p>
                <a:pPr algn="just"/>
                <a:r>
                  <a:rPr lang="ru-RU" dirty="0" smtClean="0"/>
                  <a:t>Значит, </a:t>
                </a:r>
                <a:r>
                  <a:rPr lang="en-US" i="1" dirty="0">
                    <a:cs typeface="Times New Roman" pitchFamily="18" charset="0"/>
                  </a:rPr>
                  <a:t>r</a:t>
                </a:r>
                <a14:m>
                  <m:oMath xmlns:m="http://schemas.openxmlformats.org/officeDocument/2006/math">
                    <m:r>
                      <a:rPr lang="ru-RU" i="1">
                        <a:latin typeface="Cambria Math"/>
                        <a:cs typeface="Times New Roman" pitchFamily="18" charset="0"/>
                      </a:rPr>
                      <m:t>=</m:t>
                    </m:r>
                    <m:f>
                      <m:fPr>
                        <m:ctrlPr>
                          <a:rPr lang="ru-RU" i="1">
                            <a:latin typeface="Cambria Math"/>
                            <a:cs typeface="Times New Roman" pitchFamily="18" charset="0"/>
                          </a:rPr>
                        </m:ctrlPr>
                      </m:fPr>
                      <m:num>
                        <m:r>
                          <a:rPr lang="ru-RU" i="1">
                            <a:latin typeface="Cambria Math"/>
                            <a:cs typeface="Times New Roman" pitchFamily="18" charset="0"/>
                          </a:rPr>
                          <m:t>2</m:t>
                        </m:r>
                        <m:r>
                          <a:rPr lang="en-US" i="1">
                            <a:latin typeface="Cambria Math"/>
                            <a:cs typeface="Times New Roman" pitchFamily="18" charset="0"/>
                          </a:rPr>
                          <m:t>𝑆</m:t>
                        </m:r>
                      </m:num>
                      <m:den>
                        <m:r>
                          <a:rPr lang="en-US" i="1">
                            <a:latin typeface="Cambria Math"/>
                            <a:cs typeface="Times New Roman" pitchFamily="18" charset="0"/>
                          </a:rPr>
                          <m:t>𝑏</m:t>
                        </m:r>
                        <m:r>
                          <a:rPr lang="en-US" i="1">
                            <a:latin typeface="Cambria Math"/>
                            <a:cs typeface="Times New Roman" pitchFamily="18" charset="0"/>
                          </a:rPr>
                          <m:t>+</m:t>
                        </m:r>
                        <m:r>
                          <a:rPr lang="en-US" i="1">
                            <a:latin typeface="Cambria Math"/>
                            <a:cs typeface="Times New Roman" pitchFamily="18" charset="0"/>
                          </a:rPr>
                          <m:t>𝑐</m:t>
                        </m:r>
                        <m:r>
                          <a:rPr lang="en-US" i="1">
                            <a:latin typeface="Cambria Math"/>
                            <a:cs typeface="Times New Roman" pitchFamily="18" charset="0"/>
                          </a:rPr>
                          <m:t>−</m:t>
                        </m:r>
                        <m:r>
                          <a:rPr lang="en-US" i="1">
                            <a:latin typeface="Cambria Math"/>
                            <a:cs typeface="Times New Roman" pitchFamily="18" charset="0"/>
                          </a:rPr>
                          <m:t>𝑎</m:t>
                        </m:r>
                      </m:den>
                    </m:f>
                    <m:r>
                      <a:rPr lang="en-US">
                        <a:latin typeface="Cambria Math"/>
                        <a:cs typeface="Times New Roman" pitchFamily="18" charset="0"/>
                      </a:rPr>
                      <m:t>.</m:t>
                    </m:r>
                  </m:oMath>
                </a14:m>
                <a:r>
                  <a:rPr lang="ru-RU" dirty="0" smtClean="0"/>
                  <a:t> </a:t>
                </a:r>
                <a:endParaRPr lang="ru-RU"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24063" y="3933056"/>
                <a:ext cx="9119937" cy="2096279"/>
              </a:xfrm>
              <a:prstGeom prst="rect">
                <a:avLst/>
              </a:prstGeom>
              <a:blipFill rotWithShape="1">
                <a:blip r:embed="rId5"/>
                <a:stretch>
                  <a:fillRect l="-1070" t="-2326" r="-1003" b="-1744"/>
                </a:stretch>
              </a:blipFill>
            </p:spPr>
            <p:txBody>
              <a:bodyPr/>
              <a:lstStyle/>
              <a:p>
                <a:r>
                  <a:rPr lang="ru-RU">
                    <a:noFill/>
                  </a:rPr>
                  <a:t> </a:t>
                </a:r>
              </a:p>
            </p:txBody>
          </p:sp>
        </mc:Fallback>
      </mc:AlternateContent>
    </p:spTree>
    <p:extLst>
      <p:ext uri="{BB962C8B-B14F-4D97-AF65-F5344CB8AC3E}">
        <p14:creationId xmlns:p14="http://schemas.microsoft.com/office/powerpoint/2010/main" val="39421600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9625" y="-17884"/>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800" dirty="0" smtClean="0"/>
              <a:t>	</a:t>
            </a:r>
            <a:r>
              <a:rPr lang="ru-RU" dirty="0" smtClean="0"/>
              <a:t>Используя теорему косинусов, докажите, что сумма квадратов диагоналей параллелограмма равна сумме квадратов всех его сторон.</a:t>
            </a:r>
            <a:endParaRPr lang="ru-RU" dirty="0"/>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367111"/>
            <a:ext cx="41338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 Box 3"/>
              <p:cNvSpPr txBox="1">
                <a:spLocks noChangeArrowheads="1"/>
              </p:cNvSpPr>
              <p:nvPr/>
            </p:nvSpPr>
            <p:spPr bwMode="auto">
              <a:xfrm>
                <a:off x="-28575" y="3789040"/>
                <a:ext cx="9144000" cy="27957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ru-RU" sz="2800" dirty="0" smtClean="0"/>
                  <a:t>	</a:t>
                </a:r>
                <a:r>
                  <a:rPr lang="ru-RU" dirty="0" smtClean="0"/>
                  <a:t>Решение. </a:t>
                </a:r>
              </a:p>
              <a:p>
                <a:pPr algn="ctr"/>
                <a14:m>
                  <m:oMath xmlns:m="http://schemas.openxmlformats.org/officeDocument/2006/math">
                    <m:sSup>
                      <m:sSupPr>
                        <m:ctrlPr>
                          <a:rPr lang="ru-RU" i="1" smtClean="0">
                            <a:latin typeface="Cambria Math"/>
                          </a:rPr>
                        </m:ctrlPr>
                      </m:sSupPr>
                      <m:e>
                        <m:r>
                          <a:rPr lang="en-US" b="0" i="1" smtClean="0">
                            <a:latin typeface="Cambria Math"/>
                          </a:rPr>
                          <m:t>𝐴𝐶</m:t>
                        </m:r>
                      </m:e>
                      <m:sup>
                        <m:r>
                          <a:rPr lang="en-US" b="0" i="1" smtClean="0">
                            <a:latin typeface="Cambria Math"/>
                          </a:rPr>
                          <m:t>2</m:t>
                        </m:r>
                      </m:sup>
                    </m:sSup>
                    <m:r>
                      <a:rPr lang="en-US" b="0" i="1" smtClean="0">
                        <a:latin typeface="Cambria Math"/>
                      </a:rPr>
                      <m:t>=</m:t>
                    </m:r>
                    <m:sSup>
                      <m:sSupPr>
                        <m:ctrlPr>
                          <a:rPr lang="en-US" b="0" i="1" smtClean="0">
                            <a:latin typeface="Cambria Math"/>
                          </a:rPr>
                        </m:ctrlPr>
                      </m:sSupPr>
                      <m:e>
                        <m:r>
                          <a:rPr lang="en-US" b="0" i="1" smtClean="0">
                            <a:latin typeface="Cambria Math"/>
                          </a:rPr>
                          <m:t>𝐴𝐵</m:t>
                        </m:r>
                      </m:e>
                      <m:sup>
                        <m:r>
                          <a:rPr lang="en-US" b="0" i="1" smtClean="0">
                            <a:latin typeface="Cambria Math"/>
                          </a:rPr>
                          <m:t>2</m:t>
                        </m:r>
                      </m:sup>
                    </m:sSup>
                    <m:r>
                      <a:rPr lang="en-US" b="0" i="1" smtClean="0">
                        <a:latin typeface="Cambria Math"/>
                      </a:rPr>
                      <m:t>+</m:t>
                    </m:r>
                    <m:sSup>
                      <m:sSupPr>
                        <m:ctrlPr>
                          <a:rPr lang="en-US" b="0" i="1" smtClean="0">
                            <a:latin typeface="Cambria Math"/>
                          </a:rPr>
                        </m:ctrlPr>
                      </m:sSupPr>
                      <m:e>
                        <m:r>
                          <a:rPr lang="en-US" b="0" i="1" smtClean="0">
                            <a:latin typeface="Cambria Math"/>
                          </a:rPr>
                          <m:t>𝐵𝐶</m:t>
                        </m:r>
                      </m:e>
                      <m:sup>
                        <m:r>
                          <a:rPr lang="en-US" b="0" i="1" smtClean="0">
                            <a:latin typeface="Cambria Math"/>
                          </a:rPr>
                          <m:t>2</m:t>
                        </m:r>
                      </m:sup>
                    </m:sSup>
                    <m:r>
                      <a:rPr lang="en-US" b="0" i="1" smtClean="0">
                        <a:latin typeface="Cambria Math"/>
                      </a:rPr>
                      <m:t>−2</m:t>
                    </m:r>
                    <m:r>
                      <a:rPr lang="en-US" b="0" i="1" smtClean="0">
                        <a:latin typeface="Cambria Math"/>
                      </a:rPr>
                      <m:t>𝐴𝐵</m:t>
                    </m:r>
                    <m:r>
                      <a:rPr lang="en-US" b="0" i="1" smtClean="0">
                        <a:latin typeface="Cambria Math"/>
                        <a:ea typeface="Cambria Math"/>
                      </a:rPr>
                      <m:t>∙</m:t>
                    </m:r>
                    <m:r>
                      <a:rPr lang="en-US" b="0" i="1" smtClean="0">
                        <a:latin typeface="Cambria Math"/>
                        <a:ea typeface="Cambria Math"/>
                      </a:rPr>
                      <m:t>𝐵𝐶</m:t>
                    </m:r>
                    <m:r>
                      <a:rPr lang="en-US" b="0" i="1" smtClean="0">
                        <a:latin typeface="Cambria Math"/>
                        <a:ea typeface="Cambria Math"/>
                      </a:rPr>
                      <m:t>∙</m:t>
                    </m:r>
                    <m:func>
                      <m:funcPr>
                        <m:ctrlPr>
                          <a:rPr lang="en-US" b="0" i="1" smtClean="0">
                            <a:latin typeface="Cambria Math"/>
                            <a:ea typeface="Cambria Math"/>
                          </a:rPr>
                        </m:ctrlPr>
                      </m:funcPr>
                      <m:fName>
                        <m:r>
                          <m:rPr>
                            <m:sty m:val="p"/>
                          </m:rPr>
                          <a:rPr lang="en-US" b="0" i="0" smtClean="0">
                            <a:latin typeface="Cambria Math"/>
                            <a:ea typeface="Cambria Math"/>
                          </a:rPr>
                          <m:t>cos</m:t>
                        </m:r>
                      </m:fName>
                      <m:e>
                        <m:r>
                          <a:rPr lang="en-US" b="0" i="1" smtClean="0">
                            <a:latin typeface="Cambria Math"/>
                            <a:ea typeface="Cambria Math"/>
                          </a:rPr>
                          <m:t>𝐵</m:t>
                        </m:r>
                      </m:e>
                    </m:func>
                  </m:oMath>
                </a14:m>
                <a:r>
                  <a:rPr lang="en-US" dirty="0" smtClean="0"/>
                  <a:t>,</a:t>
                </a:r>
              </a:p>
              <a:p>
                <a:pPr algn="ctr"/>
                <a14:m>
                  <m:oMath xmlns:m="http://schemas.openxmlformats.org/officeDocument/2006/math">
                    <m:sSup>
                      <m:sSupPr>
                        <m:ctrlPr>
                          <a:rPr lang="ru-RU" i="1">
                            <a:latin typeface="Cambria Math"/>
                          </a:rPr>
                        </m:ctrlPr>
                      </m:sSupPr>
                      <m:e>
                        <m:r>
                          <a:rPr lang="en-US" b="0" i="1" smtClean="0">
                            <a:latin typeface="Cambria Math"/>
                          </a:rPr>
                          <m:t>𝐵𝐷</m:t>
                        </m:r>
                      </m:e>
                      <m:sup>
                        <m:r>
                          <a:rPr lang="en-US" i="1">
                            <a:latin typeface="Cambria Math"/>
                          </a:rPr>
                          <m:t>2</m:t>
                        </m:r>
                      </m:sup>
                    </m:sSup>
                    <m:r>
                      <a:rPr lang="en-US" i="1">
                        <a:latin typeface="Cambria Math"/>
                      </a:rPr>
                      <m:t>=</m:t>
                    </m:r>
                    <m:sSup>
                      <m:sSupPr>
                        <m:ctrlPr>
                          <a:rPr lang="en-US" i="1">
                            <a:latin typeface="Cambria Math"/>
                          </a:rPr>
                        </m:ctrlPr>
                      </m:sSupPr>
                      <m:e>
                        <m:r>
                          <a:rPr lang="en-US" i="1">
                            <a:latin typeface="Cambria Math"/>
                          </a:rPr>
                          <m:t>𝐴𝐵</m:t>
                        </m:r>
                      </m:e>
                      <m:sup>
                        <m:r>
                          <a:rPr lang="en-US" i="1">
                            <a:latin typeface="Cambria Math"/>
                          </a:rPr>
                          <m:t>2</m:t>
                        </m:r>
                      </m:sup>
                    </m:sSup>
                    <m:r>
                      <a:rPr lang="en-US" i="1">
                        <a:latin typeface="Cambria Math"/>
                      </a:rPr>
                      <m:t>+</m:t>
                    </m:r>
                    <m:sSup>
                      <m:sSupPr>
                        <m:ctrlPr>
                          <a:rPr lang="en-US" i="1">
                            <a:latin typeface="Cambria Math"/>
                          </a:rPr>
                        </m:ctrlPr>
                      </m:sSupPr>
                      <m:e>
                        <m:r>
                          <a:rPr lang="en-US" b="0" i="1" smtClean="0">
                            <a:latin typeface="Cambria Math"/>
                          </a:rPr>
                          <m:t>𝐴𝐷</m:t>
                        </m:r>
                      </m:e>
                      <m:sup>
                        <m:r>
                          <a:rPr lang="en-US" i="1">
                            <a:latin typeface="Cambria Math"/>
                          </a:rPr>
                          <m:t>2</m:t>
                        </m:r>
                      </m:sup>
                    </m:sSup>
                    <m:r>
                      <a:rPr lang="en-US" i="1">
                        <a:latin typeface="Cambria Math"/>
                      </a:rPr>
                      <m:t>−2</m:t>
                    </m:r>
                    <m:r>
                      <a:rPr lang="en-US" i="1">
                        <a:latin typeface="Cambria Math"/>
                      </a:rPr>
                      <m:t>𝐴𝐵</m:t>
                    </m:r>
                    <m:r>
                      <a:rPr lang="en-US" i="1">
                        <a:latin typeface="Cambria Math"/>
                        <a:ea typeface="Cambria Math"/>
                      </a:rPr>
                      <m:t>∙</m:t>
                    </m:r>
                    <m:r>
                      <a:rPr lang="en-US" b="0" i="1" smtClean="0">
                        <a:latin typeface="Cambria Math"/>
                        <a:ea typeface="Cambria Math"/>
                      </a:rPr>
                      <m:t>𝐴𝐷</m:t>
                    </m:r>
                    <m:r>
                      <a:rPr lang="en-US" i="1">
                        <a:latin typeface="Cambria Math"/>
                        <a:ea typeface="Cambria Math"/>
                      </a:rPr>
                      <m:t>∙</m:t>
                    </m:r>
                    <m:func>
                      <m:funcPr>
                        <m:ctrlPr>
                          <a:rPr lang="en-US" i="1">
                            <a:latin typeface="Cambria Math"/>
                            <a:ea typeface="Cambria Math"/>
                          </a:rPr>
                        </m:ctrlPr>
                      </m:funcPr>
                      <m:fName>
                        <m:r>
                          <m:rPr>
                            <m:sty m:val="p"/>
                          </m:rPr>
                          <a:rPr lang="en-US">
                            <a:latin typeface="Cambria Math"/>
                            <a:ea typeface="Cambria Math"/>
                          </a:rPr>
                          <m:t>cos</m:t>
                        </m:r>
                      </m:fName>
                      <m:e>
                        <m:r>
                          <a:rPr lang="en-US" b="0" i="1" smtClean="0">
                            <a:latin typeface="Cambria Math"/>
                            <a:ea typeface="Cambria Math"/>
                          </a:rPr>
                          <m:t>𝐴</m:t>
                        </m:r>
                      </m:e>
                    </m:func>
                  </m:oMath>
                </a14:m>
                <a:r>
                  <a:rPr lang="ru-RU" dirty="0" smtClean="0"/>
                  <a:t>.</a:t>
                </a:r>
                <a:endParaRPr lang="ru-RU" dirty="0"/>
              </a:p>
              <a:p>
                <a:pPr algn="just"/>
                <a:r>
                  <a:rPr lang="ru-RU" dirty="0" smtClean="0"/>
                  <a:t>Складывая эти равенства и учитывая, что имеют место равенства</a:t>
                </a:r>
              </a:p>
              <a:p>
                <a:pPr algn="ctr"/>
                <a14:m>
                  <m:oMathPara xmlns:m="http://schemas.openxmlformats.org/officeDocument/2006/math">
                    <m:oMathParaPr>
                      <m:jc m:val="centerGroup"/>
                    </m:oMathParaPr>
                    <m:oMath xmlns:m="http://schemas.openxmlformats.org/officeDocument/2006/math">
                      <m:r>
                        <a:rPr lang="en-US" b="0" i="1" smtClean="0">
                          <a:latin typeface="Cambria Math"/>
                          <a:ea typeface="Cambria Math"/>
                        </a:rPr>
                        <m:t>𝐴𝐵</m:t>
                      </m:r>
                      <m:r>
                        <a:rPr lang="en-US" b="0" i="1" smtClean="0">
                          <a:latin typeface="Cambria Math"/>
                          <a:ea typeface="Cambria Math"/>
                        </a:rPr>
                        <m:t>=</m:t>
                      </m:r>
                      <m:r>
                        <a:rPr lang="en-US" b="0" i="1" smtClean="0">
                          <a:latin typeface="Cambria Math"/>
                          <a:ea typeface="Cambria Math"/>
                        </a:rPr>
                        <m:t>𝐶𝐷</m:t>
                      </m:r>
                      <m:r>
                        <a:rPr lang="en-US" b="0" i="1" smtClean="0">
                          <a:latin typeface="Cambria Math"/>
                          <a:ea typeface="Cambria Math"/>
                        </a:rPr>
                        <m:t>, </m:t>
                      </m:r>
                      <m:r>
                        <a:rPr lang="en-US" b="0" i="1" smtClean="0">
                          <a:latin typeface="Cambria Math"/>
                          <a:ea typeface="Cambria Math"/>
                        </a:rPr>
                        <m:t>𝐴𝐷</m:t>
                      </m:r>
                      <m:r>
                        <a:rPr lang="en-US" b="0" i="1" smtClean="0">
                          <a:latin typeface="Cambria Math"/>
                          <a:ea typeface="Cambria Math"/>
                        </a:rPr>
                        <m:t>=</m:t>
                      </m:r>
                      <m:r>
                        <a:rPr lang="en-US" b="0" i="1" smtClean="0">
                          <a:latin typeface="Cambria Math"/>
                          <a:ea typeface="Cambria Math"/>
                        </a:rPr>
                        <m:t>𝐵𝐶</m:t>
                      </m:r>
                      <m:r>
                        <a:rPr lang="en-US" b="0" i="1" smtClean="0">
                          <a:latin typeface="Cambria Math"/>
                          <a:ea typeface="Cambria Math"/>
                        </a:rPr>
                        <m:t>,</m:t>
                      </m:r>
                      <m:func>
                        <m:funcPr>
                          <m:ctrlPr>
                            <a:rPr lang="en-US" i="1">
                              <a:latin typeface="Cambria Math"/>
                              <a:ea typeface="Cambria Math"/>
                            </a:rPr>
                          </m:ctrlPr>
                        </m:funcPr>
                        <m:fName>
                          <m:r>
                            <m:rPr>
                              <m:sty m:val="p"/>
                            </m:rPr>
                            <a:rPr lang="en-US">
                              <a:latin typeface="Cambria Math"/>
                              <a:ea typeface="Cambria Math"/>
                            </a:rPr>
                            <m:t>cos</m:t>
                          </m:r>
                        </m:fName>
                        <m:e>
                          <m:r>
                            <a:rPr lang="en-US" i="1">
                              <a:latin typeface="Cambria Math"/>
                              <a:ea typeface="Cambria Math"/>
                            </a:rPr>
                            <m:t>𝐵</m:t>
                          </m:r>
                        </m:e>
                      </m:func>
                      <m:r>
                        <a:rPr lang="ru-RU" b="0" i="1" smtClean="0">
                          <a:latin typeface="Cambria Math"/>
                          <a:ea typeface="Cambria Math"/>
                        </a:rPr>
                        <m:t>=−</m:t>
                      </m:r>
                      <m:func>
                        <m:funcPr>
                          <m:ctrlPr>
                            <a:rPr lang="en-US" i="1">
                              <a:latin typeface="Cambria Math"/>
                              <a:ea typeface="Cambria Math"/>
                            </a:rPr>
                          </m:ctrlPr>
                        </m:funcPr>
                        <m:fName>
                          <m:r>
                            <m:rPr>
                              <m:sty m:val="p"/>
                            </m:rPr>
                            <a:rPr lang="en-US">
                              <a:latin typeface="Cambria Math"/>
                              <a:ea typeface="Cambria Math"/>
                            </a:rPr>
                            <m:t>cos</m:t>
                          </m:r>
                        </m:fName>
                        <m:e>
                          <m:r>
                            <a:rPr lang="en-US" b="0" i="1" smtClean="0">
                              <a:latin typeface="Cambria Math"/>
                              <a:ea typeface="Cambria Math"/>
                            </a:rPr>
                            <m:t>𝐴</m:t>
                          </m:r>
                        </m:e>
                      </m:func>
                      <m:r>
                        <a:rPr lang="ru-RU" b="0" i="0" smtClean="0">
                          <a:latin typeface="Cambria Math"/>
                          <a:ea typeface="Cambria Math"/>
                        </a:rPr>
                        <m:t>,</m:t>
                      </m:r>
                    </m:oMath>
                  </m:oMathPara>
                </a14:m>
                <a:endParaRPr lang="ru-RU" b="0" dirty="0" smtClean="0">
                  <a:ea typeface="Cambria Math"/>
                </a:endParaRPr>
              </a:p>
              <a:p>
                <a:pPr algn="just"/>
                <a:r>
                  <a:rPr lang="ru-RU" dirty="0" smtClean="0"/>
                  <a:t>Получаем требуемое равенство </a:t>
                </a:r>
                <a:endParaRPr lang="en-US" dirty="0" smtClean="0"/>
              </a:p>
              <a:p>
                <a:pPr algn="just"/>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i="1">
                              <a:latin typeface="Cambria Math"/>
                            </a:rPr>
                            <m:t>𝐴</m:t>
                          </m:r>
                          <m:r>
                            <a:rPr lang="en-US" b="0" i="1" smtClean="0">
                              <a:latin typeface="Cambria Math"/>
                            </a:rPr>
                            <m:t>𝐶</m:t>
                          </m:r>
                        </m:e>
                        <m:sup>
                          <m:r>
                            <a:rPr lang="en-US" i="1">
                              <a:latin typeface="Cambria Math"/>
                            </a:rPr>
                            <m:t>2</m:t>
                          </m:r>
                        </m:sup>
                      </m:sSup>
                      <m:r>
                        <a:rPr lang="en-US" i="1">
                          <a:latin typeface="Cambria Math"/>
                        </a:rPr>
                        <m:t>+</m:t>
                      </m:r>
                      <m:sSup>
                        <m:sSupPr>
                          <m:ctrlPr>
                            <a:rPr lang="en-US" i="1">
                              <a:latin typeface="Cambria Math"/>
                            </a:rPr>
                          </m:ctrlPr>
                        </m:sSupPr>
                        <m:e>
                          <m:r>
                            <a:rPr lang="en-US" i="1">
                              <a:latin typeface="Cambria Math"/>
                            </a:rPr>
                            <m:t>𝐵</m:t>
                          </m:r>
                          <m:r>
                            <a:rPr lang="en-US" b="0" i="1" smtClean="0">
                              <a:latin typeface="Cambria Math"/>
                            </a:rPr>
                            <m:t>𝐷</m:t>
                          </m:r>
                        </m:e>
                        <m:sup>
                          <m:r>
                            <a:rPr lang="en-US" i="1">
                              <a:latin typeface="Cambria Math"/>
                            </a:rPr>
                            <m:t>2</m:t>
                          </m:r>
                        </m:sup>
                      </m:sSup>
                      <m:r>
                        <a:rPr lang="en-US" b="0" i="1" smtClean="0">
                          <a:latin typeface="Cambria Math"/>
                        </a:rPr>
                        <m:t>=</m:t>
                      </m:r>
                      <m:sSup>
                        <m:sSupPr>
                          <m:ctrlPr>
                            <a:rPr lang="en-US" i="1">
                              <a:latin typeface="Cambria Math"/>
                            </a:rPr>
                          </m:ctrlPr>
                        </m:sSupPr>
                        <m:e>
                          <m:r>
                            <a:rPr lang="en-US" i="1">
                              <a:latin typeface="Cambria Math"/>
                            </a:rPr>
                            <m:t>𝐴𝐵</m:t>
                          </m:r>
                        </m:e>
                        <m:sup>
                          <m:r>
                            <a:rPr lang="en-US" i="1">
                              <a:latin typeface="Cambria Math"/>
                            </a:rPr>
                            <m:t>2</m:t>
                          </m:r>
                        </m:sup>
                      </m:sSup>
                      <m:r>
                        <a:rPr lang="en-US" i="1">
                          <a:latin typeface="Cambria Math"/>
                        </a:rPr>
                        <m:t>+</m:t>
                      </m:r>
                      <m:sSup>
                        <m:sSupPr>
                          <m:ctrlPr>
                            <a:rPr lang="en-US" i="1">
                              <a:latin typeface="Cambria Math"/>
                            </a:rPr>
                          </m:ctrlPr>
                        </m:sSupPr>
                        <m:e>
                          <m:r>
                            <a:rPr lang="en-US" i="1">
                              <a:latin typeface="Cambria Math"/>
                            </a:rPr>
                            <m:t>𝐵𝐶</m:t>
                          </m:r>
                        </m:e>
                        <m:sup>
                          <m:r>
                            <a:rPr lang="en-US" i="1">
                              <a:latin typeface="Cambria Math"/>
                            </a:rPr>
                            <m:t>2</m:t>
                          </m:r>
                        </m:sup>
                      </m:sSup>
                      <m:r>
                        <a:rPr lang="en-US" b="0" i="1" smtClean="0">
                          <a:latin typeface="Cambria Math"/>
                        </a:rPr>
                        <m:t>+</m:t>
                      </m:r>
                      <m:sSup>
                        <m:sSupPr>
                          <m:ctrlPr>
                            <a:rPr lang="en-US" i="1">
                              <a:latin typeface="Cambria Math"/>
                            </a:rPr>
                          </m:ctrlPr>
                        </m:sSupPr>
                        <m:e>
                          <m:r>
                            <a:rPr lang="en-US" b="0" i="1" smtClean="0">
                              <a:latin typeface="Cambria Math"/>
                            </a:rPr>
                            <m:t>𝐶𝐷</m:t>
                          </m:r>
                        </m:e>
                        <m:sup>
                          <m:r>
                            <a:rPr lang="en-US" i="1">
                              <a:latin typeface="Cambria Math"/>
                            </a:rPr>
                            <m:t>2</m:t>
                          </m:r>
                        </m:sup>
                      </m:sSup>
                      <m:r>
                        <a:rPr lang="en-US" i="1">
                          <a:latin typeface="Cambria Math"/>
                        </a:rPr>
                        <m:t>+</m:t>
                      </m:r>
                      <m:sSup>
                        <m:sSupPr>
                          <m:ctrlPr>
                            <a:rPr lang="en-US" i="1">
                              <a:latin typeface="Cambria Math"/>
                            </a:rPr>
                          </m:ctrlPr>
                        </m:sSupPr>
                        <m:e>
                          <m:r>
                            <a:rPr lang="en-US" b="0" i="1" smtClean="0">
                              <a:latin typeface="Cambria Math"/>
                            </a:rPr>
                            <m:t>𝐴𝐷</m:t>
                          </m:r>
                        </m:e>
                        <m:sup>
                          <m:r>
                            <a:rPr lang="en-US" i="1">
                              <a:latin typeface="Cambria Math"/>
                            </a:rPr>
                            <m:t>2</m:t>
                          </m:r>
                        </m:sup>
                      </m:sSup>
                      <m:r>
                        <a:rPr lang="ru-RU" b="0" i="0" smtClean="0">
                          <a:latin typeface="Cambria Math"/>
                        </a:rPr>
                        <m:t>.</m:t>
                      </m:r>
                    </m:oMath>
                  </m:oMathPara>
                </a14:m>
                <a:endParaRPr lang="ru-RU" dirty="0"/>
              </a:p>
            </p:txBody>
          </p:sp>
        </mc:Choice>
        <mc:Fallback xmlns="">
          <p:sp>
            <p:nvSpPr>
              <p:cNvPr id="5" name="Text Box 3"/>
              <p:cNvSpPr txBox="1">
                <a:spLocks noRot="1" noChangeAspect="1" noMove="1" noResize="1" noEditPoints="1" noAdjustHandles="1" noChangeArrowheads="1" noChangeShapeType="1" noTextEdit="1"/>
              </p:cNvSpPr>
              <p:nvPr/>
            </p:nvSpPr>
            <p:spPr bwMode="auto">
              <a:xfrm>
                <a:off x="-28575" y="3789040"/>
                <a:ext cx="9144000" cy="2795702"/>
              </a:xfrm>
              <a:prstGeom prst="rect">
                <a:avLst/>
              </a:prstGeom>
              <a:blipFill rotWithShape="1">
                <a:blip r:embed="rId4"/>
                <a:stretch>
                  <a:fillRect l="-1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974141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TotalTime>
  <Words>926</Words>
  <Application>Microsoft Office PowerPoint</Application>
  <PresentationFormat>Экран (4:3)</PresentationFormat>
  <Paragraphs>381</Paragraphs>
  <Slides>100</Slides>
  <Notes>82</Notes>
  <HiddenSlides>0</HiddenSlides>
  <MMClips>0</MMClips>
  <ScaleCrop>false</ScaleCrop>
  <HeadingPairs>
    <vt:vector size="4" baseType="variant">
      <vt:variant>
        <vt:lpstr>Тема</vt:lpstr>
      </vt:variant>
      <vt:variant>
        <vt:i4>1</vt:i4>
      </vt:variant>
      <vt:variant>
        <vt:lpstr>Заголовки слайдов</vt:lpstr>
      </vt:variant>
      <vt:variant>
        <vt:i4>100</vt:i4>
      </vt:variant>
    </vt:vector>
  </HeadingPairs>
  <TitlesOfParts>
    <vt:vector size="101" baseType="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Аксиомы</vt:lpstr>
      <vt:lpstr>Презентация PowerPoint</vt:lpstr>
      <vt:lpstr>Презентация PowerPoint</vt:lpstr>
      <vt:lpstr>Презентация PowerPoint</vt:lpstr>
      <vt:lpstr>Пример 1</vt:lpstr>
      <vt:lpstr>Теорема о внешнем угле треугольника в нашем учебнике 7 класса</vt:lpstr>
      <vt:lpstr>Презентация PowerPoint</vt:lpstr>
      <vt:lpstr>Презентация PowerPoint</vt:lpstr>
      <vt:lpstr>Пример 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Равнобедренные треугольники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Задачи на развитие критического мышления Найдите ошибки в доказательствах следующих утверждений.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 1</vt:lpstr>
      <vt:lpstr>Презентация PowerPoint</vt:lpstr>
      <vt:lpstr>Пример 2</vt:lpstr>
      <vt:lpstr>Презентация PowerPoint</vt:lpstr>
      <vt:lpstr>Пример 3</vt:lpstr>
      <vt:lpstr>Презентация PowerPoint</vt:lpstr>
      <vt:lpstr>Пример 4</vt:lpstr>
      <vt:lpstr>Презентация PowerPoint</vt:lpstr>
      <vt:lpstr>Упражнения</vt:lpstr>
      <vt:lpstr>Задача из демоверсии ОГЭ 2019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Углы, связанные с окружностью</vt:lpstr>
      <vt:lpstr>Презентация PowerPoint</vt:lpstr>
      <vt:lpstr>Презентация PowerPoint</vt:lpstr>
      <vt:lpstr>Презентация PowerPoint</vt:lpstr>
      <vt:lpstr>Презентация PowerPoint</vt:lpstr>
      <vt:lpstr>Презентация PowerPoint</vt:lpstr>
      <vt:lpstr>Отрезки, связанные с окружностью</vt:lpstr>
      <vt:lpstr>Презентация PowerPoint</vt:lpstr>
      <vt:lpstr>Презентация PowerPoint</vt:lpstr>
      <vt:lpstr>Презентация PowerPoint</vt:lpstr>
      <vt:lpstr>Презентация PowerPoint</vt:lpstr>
      <vt:lpstr>Вневписанная окружность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c:creator>
  <cp:lastModifiedBy>Владимир</cp:lastModifiedBy>
  <cp:revision>137</cp:revision>
  <dcterms:created xsi:type="dcterms:W3CDTF">2009-11-04T05:06:28Z</dcterms:created>
  <dcterms:modified xsi:type="dcterms:W3CDTF">2019-11-25T14:58:51Z</dcterms:modified>
</cp:coreProperties>
</file>