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1024" r:id="rId2"/>
    <p:sldId id="1025" r:id="rId3"/>
    <p:sldId id="928" r:id="rId4"/>
    <p:sldId id="929" r:id="rId5"/>
    <p:sldId id="930" r:id="rId6"/>
    <p:sldId id="931" r:id="rId7"/>
    <p:sldId id="900" r:id="rId8"/>
    <p:sldId id="938" r:id="rId9"/>
    <p:sldId id="901" r:id="rId10"/>
    <p:sldId id="902" r:id="rId11"/>
    <p:sldId id="950" r:id="rId12"/>
    <p:sldId id="959" r:id="rId13"/>
    <p:sldId id="990" r:id="rId14"/>
    <p:sldId id="992" r:id="rId15"/>
    <p:sldId id="991" r:id="rId16"/>
    <p:sldId id="903" r:id="rId17"/>
    <p:sldId id="993" r:id="rId18"/>
    <p:sldId id="994" r:id="rId19"/>
    <p:sldId id="905" r:id="rId20"/>
    <p:sldId id="960" r:id="rId21"/>
    <p:sldId id="965" r:id="rId22"/>
    <p:sldId id="961" r:id="rId23"/>
    <p:sldId id="962" r:id="rId24"/>
    <p:sldId id="964" r:id="rId25"/>
    <p:sldId id="948" r:id="rId26"/>
    <p:sldId id="949" r:id="rId27"/>
    <p:sldId id="947" r:id="rId28"/>
    <p:sldId id="939" r:id="rId29"/>
    <p:sldId id="941" r:id="rId30"/>
    <p:sldId id="942" r:id="rId31"/>
    <p:sldId id="996" r:id="rId32"/>
    <p:sldId id="909" r:id="rId33"/>
    <p:sldId id="997" r:id="rId34"/>
    <p:sldId id="957" r:id="rId35"/>
    <p:sldId id="998" r:id="rId36"/>
    <p:sldId id="999" r:id="rId37"/>
    <p:sldId id="910" r:id="rId38"/>
    <p:sldId id="1000" r:id="rId39"/>
    <p:sldId id="911" r:id="rId40"/>
    <p:sldId id="946" r:id="rId41"/>
    <p:sldId id="1001" r:id="rId42"/>
    <p:sldId id="966" r:id="rId43"/>
    <p:sldId id="1003" r:id="rId44"/>
    <p:sldId id="1002" r:id="rId45"/>
    <p:sldId id="912" r:id="rId46"/>
    <p:sldId id="913" r:id="rId47"/>
    <p:sldId id="914" r:id="rId48"/>
    <p:sldId id="915" r:id="rId49"/>
    <p:sldId id="967" r:id="rId50"/>
    <p:sldId id="916" r:id="rId51"/>
    <p:sldId id="917" r:id="rId52"/>
    <p:sldId id="1004" r:id="rId53"/>
    <p:sldId id="1006" r:id="rId54"/>
    <p:sldId id="1005" r:id="rId55"/>
    <p:sldId id="1008" r:id="rId56"/>
    <p:sldId id="1009" r:id="rId57"/>
    <p:sldId id="918" r:id="rId58"/>
    <p:sldId id="1010" r:id="rId59"/>
    <p:sldId id="922" r:id="rId60"/>
    <p:sldId id="968" r:id="rId61"/>
    <p:sldId id="1007" r:id="rId62"/>
    <p:sldId id="924" r:id="rId63"/>
    <p:sldId id="1011" r:id="rId64"/>
    <p:sldId id="969" r:id="rId65"/>
    <p:sldId id="1012" r:id="rId66"/>
    <p:sldId id="925" r:id="rId67"/>
    <p:sldId id="1013" r:id="rId68"/>
    <p:sldId id="973" r:id="rId69"/>
    <p:sldId id="1014" r:id="rId70"/>
    <p:sldId id="926" r:id="rId71"/>
    <p:sldId id="1015" r:id="rId72"/>
    <p:sldId id="975" r:id="rId73"/>
    <p:sldId id="1016" r:id="rId74"/>
    <p:sldId id="976" r:id="rId75"/>
    <p:sldId id="1017" r:id="rId76"/>
    <p:sldId id="927" r:id="rId77"/>
    <p:sldId id="1018" r:id="rId78"/>
    <p:sldId id="958" r:id="rId79"/>
    <p:sldId id="985" r:id="rId80"/>
    <p:sldId id="986" r:id="rId81"/>
    <p:sldId id="988" r:id="rId82"/>
    <p:sldId id="989" r:id="rId83"/>
    <p:sldId id="944" r:id="rId84"/>
    <p:sldId id="982" r:id="rId85"/>
    <p:sldId id="945" r:id="rId86"/>
    <p:sldId id="978" r:id="rId87"/>
    <p:sldId id="977" r:id="rId88"/>
    <p:sldId id="1019" r:id="rId89"/>
    <p:sldId id="979" r:id="rId90"/>
    <p:sldId id="980" r:id="rId91"/>
    <p:sldId id="1021" r:id="rId92"/>
    <p:sldId id="1020" r:id="rId93"/>
    <p:sldId id="983" r:id="rId94"/>
    <p:sldId id="1022" r:id="rId95"/>
    <p:sldId id="987" r:id="rId96"/>
    <p:sldId id="1023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95" autoAdjust="0"/>
    <p:restoredTop sz="90929"/>
  </p:normalViewPr>
  <p:slideViewPr>
    <p:cSldViewPr>
      <p:cViewPr varScale="1">
        <p:scale>
          <a:sx n="98" d="100"/>
          <a:sy n="98" d="100"/>
        </p:scale>
        <p:origin x="25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729431-95B4-477D-8078-625DC724DD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130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dirty="0" smtClean="0"/>
              <a:t>В режиме слайдов ответы появляются после </a:t>
            </a:r>
            <a:r>
              <a:rPr lang="ru-RU" dirty="0" err="1" smtClean="0"/>
              <a:t>кликанья</a:t>
            </a:r>
            <a:r>
              <a:rPr lang="ru-RU" dirty="0" smtClean="0"/>
              <a:t> мышкой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15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16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17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85CA52-8B1F-4FA0-9C70-B299CF1358B8}" type="slidenum">
              <a:rPr lang="ru-RU"/>
              <a:pPr/>
              <a:t>18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19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20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21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22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23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24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25878C-9903-436B-B19A-65A8F750BBD9}" type="slidenum">
              <a:rPr lang="ru-RU"/>
              <a:pPr/>
              <a:t>25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35FC7B-EB14-4B29-AE04-98A0218E9EBE}" type="slidenum">
              <a:rPr lang="ru-RU"/>
              <a:pPr/>
              <a:t>26</a:t>
            </a:fld>
            <a:endParaRPr lang="ru-RU"/>
          </a:p>
        </p:txBody>
      </p:sp>
      <p:sp>
        <p:nvSpPr>
          <p:cNvPr id="359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EEE99E-09F7-417E-9AEC-BC489D684A21}" type="slidenum">
              <a:rPr lang="ru-RU"/>
              <a:pPr/>
              <a:t>27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28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29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30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31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32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33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34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8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35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19C805-29A1-4060-A93F-C19912B39EA3}" type="slidenum">
              <a:rPr lang="ru-RU"/>
              <a:pPr/>
              <a:t>36</a:t>
            </a:fld>
            <a:endParaRPr lang="ru-RU"/>
          </a:p>
        </p:txBody>
      </p:sp>
      <p:sp>
        <p:nvSpPr>
          <p:cNvPr id="4311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110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BF0A9-6A50-427C-8200-D14AFF1FB061}" type="slidenum">
              <a:rPr lang="ru-RU"/>
              <a:pPr/>
              <a:t>37</a:t>
            </a:fld>
            <a:endParaRPr lang="ru-RU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8BF0A9-6A50-427C-8200-D14AFF1FB061}" type="slidenum">
              <a:rPr lang="ru-RU"/>
              <a:pPr/>
              <a:t>38</a:t>
            </a:fld>
            <a:endParaRPr lang="ru-RU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39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40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41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D6A03-DF5A-4E86-89FE-E5FA36925D00}" type="slidenum">
              <a:rPr lang="ru-RU"/>
              <a:pPr/>
              <a:t>42</a:t>
            </a:fld>
            <a:endParaRPr lang="ru-RU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44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45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9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46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47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48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5D7E3A-29C8-417C-AA76-1D58623EC764}" type="slidenum">
              <a:rPr lang="ru-RU"/>
              <a:pPr/>
              <a:t>49</a:t>
            </a:fld>
            <a:endParaRPr lang="ru-RU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50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51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B23A9-11E5-4B1C-BEA2-059304291ECA}" type="slidenum">
              <a:rPr lang="ru-RU"/>
              <a:pPr/>
              <a:t>52</a:t>
            </a:fld>
            <a:endParaRPr lang="ru-RU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FB23A9-11E5-4B1C-BEA2-059304291ECA}" type="slidenum">
              <a:rPr lang="ru-RU"/>
              <a:pPr/>
              <a:t>53</a:t>
            </a:fld>
            <a:endParaRPr lang="ru-RU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B532E-BD82-4F95-A914-5DD8FD9C5778}" type="slidenum">
              <a:rPr lang="ru-RU"/>
              <a:pPr/>
              <a:t>54</a:t>
            </a:fld>
            <a:endParaRPr lang="ru-RU"/>
          </a:p>
        </p:txBody>
      </p:sp>
      <p:sp>
        <p:nvSpPr>
          <p:cNvPr id="463874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3875" name="Rectangle 307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55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10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56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57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ADD0F-7144-42BD-9A74-C8C4438C8571}" type="slidenum">
              <a:rPr lang="ru-RU"/>
              <a:pPr/>
              <a:t>58</a:t>
            </a:fld>
            <a:endParaRPr lang="ru-RU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59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60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61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62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63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64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F6BD178-7FF3-43C2-9B9C-1A03B86F4B97}" type="slidenum">
              <a:rPr lang="ru-RU" sz="1200" smtClean="0"/>
              <a:pPr eaLnBrk="1" hangingPunct="1"/>
              <a:t>65</a:t>
            </a:fld>
            <a:endParaRPr lang="ru-RU" sz="1200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11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66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67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68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8CEB0-0846-46D8-A8F0-381BF36F55FF}" type="slidenum">
              <a:rPr lang="ru-RU"/>
              <a:pPr/>
              <a:t>69</a:t>
            </a:fld>
            <a:endParaRPr lang="ru-RU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70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71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72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73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74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ADECBD-C328-4BFA-B25D-EC6DD889C5F8}" type="slidenum">
              <a:rPr lang="ru-RU"/>
              <a:pPr/>
              <a:t>75</a:t>
            </a:fld>
            <a:endParaRPr lang="ru-RU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12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76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0B1704D-11F1-4E80-9660-30AE0B73B75A}" type="slidenum">
              <a:rPr lang="ru-RU" sz="1200"/>
              <a:pPr eaLnBrk="1" hangingPunct="1"/>
              <a:t>77</a:t>
            </a:fld>
            <a:endParaRPr lang="ru-RU" sz="1200"/>
          </a:p>
        </p:txBody>
      </p:sp>
      <p:sp>
        <p:nvSpPr>
          <p:cNvPr id="3174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ru-RU" smtClean="0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78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dirty="0"/>
              <a:t>В режиме слайдов ответы появляются после </a:t>
            </a:r>
            <a:r>
              <a:rPr lang="ru-RU" dirty="0" err="1"/>
              <a:t>кликанья</a:t>
            </a:r>
            <a:r>
              <a:rPr lang="ru-RU" dirty="0"/>
              <a:t> мышкой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79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80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81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29B3EA-EAFB-48E3-9FBB-48E9DCC8B016}" type="slidenum">
              <a:rPr lang="ru-RU"/>
              <a:pPr/>
              <a:t>82</a:t>
            </a:fld>
            <a:endParaRPr lang="ru-RU"/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83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84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3EC26C-9ED6-485E-91DB-41636C47E7F0}" type="slidenum">
              <a:rPr lang="ru-RU"/>
              <a:pPr/>
              <a:t>85</a:t>
            </a:fld>
            <a:endParaRPr lang="ru-RU"/>
          </a:p>
        </p:txBody>
      </p:sp>
      <p:sp>
        <p:nvSpPr>
          <p:cNvPr id="62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7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13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08702-AE6A-4F71-86E5-F7C3D6E0D811}" type="slidenum">
              <a:rPr lang="ru-RU"/>
              <a:pPr/>
              <a:t>86</a:t>
            </a:fld>
            <a:endParaRPr lang="ru-RU"/>
          </a:p>
        </p:txBody>
      </p:sp>
      <p:sp>
        <p:nvSpPr>
          <p:cNvPr id="66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08A4E-336F-4614-91F1-BE2F6B671331}" type="slidenum">
              <a:rPr lang="ru-RU"/>
              <a:pPr/>
              <a:t>87</a:t>
            </a:fld>
            <a:endParaRPr lang="ru-RU"/>
          </a:p>
        </p:txBody>
      </p:sp>
      <p:sp>
        <p:nvSpPr>
          <p:cNvPr id="66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08A4E-336F-4614-91F1-BE2F6B671331}" type="slidenum">
              <a:rPr lang="ru-RU"/>
              <a:pPr/>
              <a:t>88</a:t>
            </a:fld>
            <a:endParaRPr lang="ru-RU"/>
          </a:p>
        </p:txBody>
      </p:sp>
      <p:sp>
        <p:nvSpPr>
          <p:cNvPr id="66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608A4E-336F-4614-91F1-BE2F6B671331}" type="slidenum">
              <a:rPr lang="ru-RU"/>
              <a:pPr/>
              <a:t>89</a:t>
            </a:fld>
            <a:endParaRPr lang="ru-RU"/>
          </a:p>
        </p:txBody>
      </p:sp>
      <p:sp>
        <p:nvSpPr>
          <p:cNvPr id="66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90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91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92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93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94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35DBB-8A2F-4156-925C-9A7E14FB5A09}" type="slidenum">
              <a:rPr lang="ru-RU"/>
              <a:pPr/>
              <a:t>95</a:t>
            </a:fld>
            <a:endParaRPr lang="ru-RU"/>
          </a:p>
        </p:txBody>
      </p:sp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B85776-8CF1-434B-8941-71A5D135BE19}" type="slidenum">
              <a:rPr lang="ru-RU"/>
              <a:pPr/>
              <a:t>14</a:t>
            </a:fld>
            <a:endParaRPr lang="ru-RU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/>
              <a:t>В режиме слайдов ответы появляются после кликанья мышкой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80EB6-B06E-4432-9B99-5632EEFA91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5B642-534E-4E28-930E-D99199BF3B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24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3FD8A-748F-4AFA-8D37-9022BA949C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83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A656F-B04B-4ECD-9EFE-4C0987F233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93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A52C6-41C0-4A8D-ACCA-11BB4EDD97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88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3FC7E-597B-4AE9-8494-202EEBCB90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31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0E29-FD8C-426D-B2D4-D3C805900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94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B930F-2519-4BD6-BFDA-8966C82EB8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161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F5C95-BE56-45DF-955B-08D694647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54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6F4B0-FC98-46DB-82D4-DED436DFF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251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9B0F4-165E-402F-AA3B-F75507187F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067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553D0BEC-E28F-4B51-9F5E-24A72EAC2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0.png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50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280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9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7.png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3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notesSlide" Target="../notesSlides/notesSlide79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9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31.wmf"/><Relationship Id="rId4" Type="http://schemas.openxmlformats.org/officeDocument/2006/relationships/image" Target="../media/image132.png"/><Relationship Id="rId9" Type="http://schemas.openxmlformats.org/officeDocument/2006/relationships/oleObject" Target="../embeddings/oleObject6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nemozina.ru/" TargetMode="External"/><Relationship Id="rId7" Type="http://schemas.openxmlformats.org/officeDocument/2006/relationships/image" Target="../media/image144.png"/><Relationship Id="rId2" Type="http://schemas.openxmlformats.org/officeDocument/2006/relationships/hyperlink" Target="mailto:ioc@mnemozina.ru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ocketschool.ru/" TargetMode="External"/><Relationship Id="rId5" Type="http://schemas.openxmlformats.org/officeDocument/2006/relationships/hyperlink" Target="mailto:td@mnemozina.ru" TargetMode="External"/><Relationship Id="rId4" Type="http://schemas.openxmlformats.org/officeDocument/2006/relationships/hyperlink" Target="http://shop.mnemozina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280920" cy="2232248"/>
          </a:xfrm>
        </p:spPr>
        <p:txBody>
          <a:bodyPr>
            <a:noAutofit/>
          </a:bodyPr>
          <a:lstStyle/>
          <a:p>
            <a:pPr algn="l"/>
            <a:r>
              <a:rPr lang="ru-RU" sz="3600" dirty="0" smtClean="0">
                <a:latin typeface="Arial Black" pitchFamily="34" charset="0"/>
              </a:rPr>
              <a:t>Средние линии и </a:t>
            </a:r>
            <a:r>
              <a:rPr lang="ru-RU" sz="3600" smtClean="0">
                <a:latin typeface="Arial Black" pitchFamily="34" charset="0"/>
              </a:rPr>
              <a:t>пропорциональные отрезки</a:t>
            </a:r>
            <a:endParaRPr lang="ru-RU" sz="3600" dirty="0"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4797152"/>
            <a:ext cx="4932040" cy="1296144"/>
          </a:xfrm>
          <a:solidFill>
            <a:srgbClr val="DFDBC7"/>
          </a:solidFill>
          <a:ln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/>
          </a:bodyPr>
          <a:lstStyle/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ВЕДУЩИЙ: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Смирнов 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Владимир Алексеевич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профессор,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доктор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физико-математических наук, </a:t>
            </a:r>
            <a:endParaRPr lang="ru-RU" sz="1600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180000" algn="l">
              <a:spcBef>
                <a:spcPts val="0"/>
              </a:spcBef>
            </a:pP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заведующий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кафедрой элементарной математики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МПГУ,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автор учебников по геометрии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для 7—9 и 10—11 классов</a:t>
            </a:r>
          </a:p>
        </p:txBody>
      </p:sp>
      <p:pic>
        <p:nvPicPr>
          <p:cNvPr id="5" name="Рисунок 4" descr="Заставка_Геометр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564749"/>
          </a:xfrm>
          <a:prstGeom prst="rect">
            <a:avLst/>
          </a:prstGeom>
        </p:spPr>
      </p:pic>
      <p:sp>
        <p:nvSpPr>
          <p:cNvPr id="10" name="Подзаголовок 3"/>
          <p:cNvSpPr txBox="1">
            <a:spLocks/>
          </p:cNvSpPr>
          <p:nvPr/>
        </p:nvSpPr>
        <p:spPr>
          <a:xfrm>
            <a:off x="5004048" y="4797152"/>
            <a:ext cx="216024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Подзаголовок 3"/>
          <p:cNvSpPr txBox="1">
            <a:spLocks/>
          </p:cNvSpPr>
          <p:nvPr/>
        </p:nvSpPr>
        <p:spPr>
          <a:xfrm>
            <a:off x="5283696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Подзаголовок 3"/>
          <p:cNvSpPr txBox="1">
            <a:spLocks/>
          </p:cNvSpPr>
          <p:nvPr/>
        </p:nvSpPr>
        <p:spPr>
          <a:xfrm>
            <a:off x="5580112" y="4797152"/>
            <a:ext cx="224408" cy="1296144"/>
          </a:xfrm>
          <a:prstGeom prst="rect">
            <a:avLst/>
          </a:prstGeom>
          <a:solidFill>
            <a:srgbClr val="DFDBC7"/>
          </a:solidFill>
          <a:ln w="25400" cap="flat" cmpd="dbl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80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243715" name="Text Box 3"/>
          <p:cNvSpPr txBox="1">
            <a:spLocks noChangeArrowheads="1"/>
          </p:cNvSpPr>
          <p:nvPr/>
        </p:nvSpPr>
        <p:spPr bwMode="auto">
          <a:xfrm>
            <a:off x="-36512" y="533400"/>
            <a:ext cx="90281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1. Проведите </a:t>
            </a:r>
            <a:r>
              <a:rPr lang="ru-RU" dirty="0"/>
              <a:t>средние линии треугольника </a:t>
            </a:r>
            <a:r>
              <a:rPr lang="en-US" i="1" dirty="0"/>
              <a:t>ABC</a:t>
            </a:r>
            <a:r>
              <a:rPr lang="ru-RU" dirty="0"/>
              <a:t>, изображенного на рисунке.</a:t>
            </a:r>
          </a:p>
        </p:txBody>
      </p:sp>
      <p:pic>
        <p:nvPicPr>
          <p:cNvPr id="2437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659" y="1585935"/>
            <a:ext cx="2136576" cy="2109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5465" y="3745934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2. Изобразите </a:t>
            </a:r>
            <a:r>
              <a:rPr lang="ru-RU" dirty="0"/>
              <a:t>треугольник, середины сторон которого отмечены на рисунке.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256" y="4492074"/>
            <a:ext cx="2165979" cy="213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972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63688" y="2035656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Ответ:</a:t>
            </a:r>
            <a:endParaRPr lang="ru-RU" dirty="0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53832"/>
            <a:ext cx="2165979" cy="213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701596"/>
            <a:ext cx="3115861" cy="2679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6042" y="2852936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charset="0"/>
              </a:rPr>
              <a:t>	</a:t>
            </a:r>
            <a:r>
              <a:rPr lang="en-US" dirty="0" smtClean="0">
                <a:cs typeface="Times New Roman" charset="0"/>
              </a:rPr>
              <a:t>3</a:t>
            </a:r>
            <a:r>
              <a:rPr lang="ru-RU" dirty="0" smtClean="0">
                <a:cs typeface="Times New Roman" charset="0"/>
              </a:rPr>
              <a:t>. На рисунке изображена вершина и средняя линия треугольника. Изобразите сам треугольник.</a:t>
            </a:r>
            <a:endParaRPr lang="ru-RU" dirty="0"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75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98104" y="2035656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Ответ: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4625"/>
            <a:ext cx="2808312" cy="2408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6042" y="257262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charset="0"/>
              </a:rPr>
              <a:t>	4. Стороны </a:t>
            </a:r>
            <a:r>
              <a:rPr lang="ru-RU" dirty="0">
                <a:cs typeface="Times New Roman" charset="0"/>
              </a:rPr>
              <a:t>треугольника равны 8 см, 10 см и 12 см. Найдите стороны треугольника, вершинами которого являются середины сторон данного треугольника.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682644"/>
            <a:ext cx="3096344" cy="310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8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99592" y="548680"/>
            <a:ext cx="810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smtClean="0">
                <a:cs typeface="Times New Roman" charset="0"/>
              </a:rPr>
              <a:t>4 </a:t>
            </a:r>
            <a:r>
              <a:rPr lang="ru-RU" dirty="0">
                <a:cs typeface="Times New Roman" charset="0"/>
              </a:rPr>
              <a:t>см, 5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см и 6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см.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484784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charset="0"/>
              </a:rPr>
              <a:t>	5. Стороны </a:t>
            </a:r>
            <a:r>
              <a:rPr lang="ru-RU" dirty="0">
                <a:cs typeface="Times New Roman" charset="0"/>
              </a:rPr>
              <a:t>треугольника равны 2 см, 3 см и 4 см. Его вершины являются серединами сторон </a:t>
            </a:r>
            <a:r>
              <a:rPr lang="ru-RU" dirty="0"/>
              <a:t>второго</a:t>
            </a:r>
            <a:r>
              <a:rPr lang="ru-RU" dirty="0">
                <a:cs typeface="Times New Roman" charset="0"/>
              </a:rPr>
              <a:t> треугольника. Найдите периметр </a:t>
            </a:r>
            <a:r>
              <a:rPr lang="ru-RU" dirty="0"/>
              <a:t>второго </a:t>
            </a:r>
            <a:r>
              <a:rPr lang="ru-RU" dirty="0">
                <a:cs typeface="Times New Roman" charset="0"/>
              </a:rPr>
              <a:t>треугольник</a:t>
            </a:r>
            <a:r>
              <a:rPr lang="ru-RU" dirty="0"/>
              <a:t>а</a:t>
            </a:r>
            <a:r>
              <a:rPr lang="ru-RU" dirty="0">
                <a:cs typeface="Times New Roman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780928"/>
            <a:ext cx="3528392" cy="3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99592" y="548680"/>
            <a:ext cx="810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smtClean="0">
                <a:cs typeface="Times New Roman" charset="0"/>
              </a:rPr>
              <a:t>4 </a:t>
            </a:r>
            <a:r>
              <a:rPr lang="ru-RU" dirty="0">
                <a:cs typeface="Times New Roman" charset="0"/>
              </a:rPr>
              <a:t>см, </a:t>
            </a:r>
            <a:r>
              <a:rPr lang="ru-RU" dirty="0" smtClean="0">
                <a:cs typeface="Times New Roman" charset="0"/>
              </a:rPr>
              <a:t>6 </a:t>
            </a:r>
            <a:r>
              <a:rPr lang="ru-RU" dirty="0">
                <a:cs typeface="Times New Roman" charset="0"/>
              </a:rPr>
              <a:t>см и </a:t>
            </a:r>
            <a:r>
              <a:rPr lang="ru-RU" dirty="0" smtClean="0">
                <a:cs typeface="Times New Roman" charset="0"/>
              </a:rPr>
              <a:t>8 </a:t>
            </a:r>
            <a:r>
              <a:rPr lang="ru-RU" dirty="0">
                <a:cs typeface="Times New Roman" charset="0"/>
              </a:rPr>
              <a:t>см.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12834" y="1268760"/>
            <a:ext cx="899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charset="0"/>
              </a:rPr>
              <a:t>	6. Периметр </a:t>
            </a:r>
            <a:r>
              <a:rPr lang="ru-RU" dirty="0">
                <a:cs typeface="Times New Roman" charset="0"/>
              </a:rPr>
              <a:t>треугольника равен 12 см. Найдите периметр </a:t>
            </a:r>
            <a:r>
              <a:rPr lang="ru-RU" dirty="0" smtClean="0">
                <a:cs typeface="Times New Roman" charset="0"/>
              </a:rPr>
              <a:t>треугольника</a:t>
            </a:r>
            <a:r>
              <a:rPr lang="ru-RU" dirty="0">
                <a:cs typeface="Times New Roman" charset="0"/>
              </a:rPr>
              <a:t>, отсекаемого от данного какой-нибудь его средней линией.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469089"/>
            <a:ext cx="3456384" cy="347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29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99592" y="620688"/>
            <a:ext cx="2209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smtClean="0"/>
              <a:t>6 см.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-3209" y="1340768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6</a:t>
            </a:r>
            <a:r>
              <a:rPr lang="ru-RU" dirty="0" smtClean="0">
                <a:cs typeface="Times New Roman" pitchFamily="18" charset="0"/>
              </a:rPr>
              <a:t>. Какую </a:t>
            </a:r>
            <a:r>
              <a:rPr lang="ru-RU" dirty="0">
                <a:cs typeface="Times New Roman" pitchFamily="18" charset="0"/>
              </a:rPr>
              <a:t>часть площади данного треугольника составляет площадь треугольника, отсекаемого его средней линией?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2553291"/>
            <a:ext cx="3528392" cy="35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3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1196752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sz="32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en-US" dirty="0">
                <a:cs typeface="Times New Roman" pitchFamily="18" charset="0"/>
              </a:rPr>
              <a:t>7</a:t>
            </a:r>
            <a:r>
              <a:rPr lang="ru-RU" dirty="0" smtClean="0">
                <a:cs typeface="Times New Roman" pitchFamily="18" charset="0"/>
              </a:rPr>
              <a:t>. В </a:t>
            </a:r>
            <a:r>
              <a:rPr lang="ru-RU" dirty="0">
                <a:cs typeface="Times New Roman" pitchFamily="18" charset="0"/>
              </a:rPr>
              <a:t>треугольнике проведены все средние линии. Какую часть площади данного треугольника составляет площадь треугольника, образованного этими линиями?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99592" y="62068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ru-RU" dirty="0" smtClean="0"/>
              <a:t>одну четвёртую.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2780928"/>
            <a:ext cx="3528392" cy="353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636" y="1772816"/>
            <a:ext cx="91464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en-US" dirty="0" smtClean="0"/>
              <a:t>8</a:t>
            </a:r>
            <a:r>
              <a:rPr lang="ru-RU" dirty="0" smtClean="0"/>
              <a:t>. Д</a:t>
            </a:r>
            <a:r>
              <a:rPr lang="ru-RU" dirty="0" smtClean="0">
                <a:cs typeface="Times New Roman" charset="0"/>
              </a:rPr>
              <a:t>иагонали </a:t>
            </a:r>
            <a:r>
              <a:rPr lang="ru-RU" dirty="0">
                <a:cs typeface="Times New Roman" charset="0"/>
              </a:rPr>
              <a:t>четырехугольника равны </a:t>
            </a:r>
            <a:r>
              <a:rPr lang="ru-RU" i="1" dirty="0">
                <a:cs typeface="Times New Roman" charset="0"/>
              </a:rPr>
              <a:t>а</a:t>
            </a:r>
            <a:r>
              <a:rPr lang="ru-RU" dirty="0">
                <a:cs typeface="Times New Roman" charset="0"/>
              </a:rPr>
              <a:t> и </a:t>
            </a:r>
            <a:r>
              <a:rPr lang="en-US" i="1" dirty="0">
                <a:cs typeface="Times New Roman" charset="0"/>
              </a:rPr>
              <a:t>b</a:t>
            </a:r>
            <a:r>
              <a:rPr lang="ru-RU" dirty="0">
                <a:cs typeface="Times New Roman" charset="0"/>
              </a:rPr>
              <a:t>. Найдите периметр </a:t>
            </a:r>
            <a:r>
              <a:rPr lang="ru-RU" dirty="0" smtClean="0">
                <a:cs typeface="Times New Roman" charset="0"/>
              </a:rPr>
              <a:t>четырёхугольника</a:t>
            </a:r>
            <a:r>
              <a:rPr lang="ru-RU" dirty="0">
                <a:cs typeface="Times New Roman" charset="0"/>
              </a:rPr>
              <a:t>, вершинами которого являются середины сторон данного четырехугольника.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899592" y="620688"/>
                <a:ext cx="6408712" cy="613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0000"/>
                    </a:solidFill>
                  </a:rPr>
                  <a:t>Ответ: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ru-RU" dirty="0" smtClean="0"/>
                  <a:t>.</a:t>
                </a:r>
                <a:endParaRPr lang="ru-RU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9592" y="620688"/>
                <a:ext cx="6408712" cy="613886"/>
              </a:xfrm>
              <a:prstGeom prst="rect">
                <a:avLst/>
              </a:prstGeom>
              <a:blipFill>
                <a:blip r:embed="rId3"/>
                <a:stretch>
                  <a:fillRect l="-1522" b="-89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09" y="3405193"/>
            <a:ext cx="2667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69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7008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en-US" dirty="0"/>
              <a:t>9</a:t>
            </a:r>
            <a:r>
              <a:rPr lang="ru-RU" dirty="0" smtClean="0"/>
              <a:t>. Докажите, что середины сторон четырёхугольника являются вершинами параллелограмма. Найдите площадь этого параллелограмма, если площадь исходного четырёхугольника равна 1.</a:t>
            </a:r>
            <a:endParaRPr lang="ru-RU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99592" y="620688"/>
            <a:ext cx="64087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>
                <a:solidFill>
                  <a:srgbClr val="FF0000"/>
                </a:solidFill>
              </a:rPr>
              <a:t>Ответ</a:t>
            </a:r>
            <a:r>
              <a:rPr lang="ru-RU" dirty="0" smtClean="0">
                <a:solidFill>
                  <a:srgbClr val="FF0000"/>
                </a:solidFill>
              </a:rPr>
              <a:t>: </a:t>
            </a:r>
            <a:r>
              <a:rPr lang="en-US" i="1" dirty="0" smtClean="0"/>
              <a:t>a + b</a:t>
            </a:r>
            <a:r>
              <a:rPr lang="ru-RU" dirty="0" smtClean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3068960"/>
            <a:ext cx="4077271" cy="35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6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16071" y="0"/>
            <a:ext cx="8991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sz="2000" dirty="0" smtClean="0">
                <a:cs typeface="Times New Roman" charset="0"/>
              </a:rPr>
              <a:t>Рассмотрим случай выпуклого четырёхугольника </a:t>
            </a:r>
            <a:r>
              <a:rPr lang="en-US" sz="2000" i="1" dirty="0" smtClean="0">
                <a:cs typeface="Times New Roman" charset="0"/>
              </a:rPr>
              <a:t>ABCD</a:t>
            </a:r>
            <a:r>
              <a:rPr lang="en-US" sz="2000" dirty="0" smtClean="0">
                <a:cs typeface="Times New Roman" charset="0"/>
              </a:rPr>
              <a:t>. </a:t>
            </a:r>
            <a:r>
              <a:rPr lang="ru-RU" sz="2000" dirty="0" smtClean="0">
                <a:cs typeface="Times New Roman" charset="0"/>
              </a:rPr>
              <a:t>Пусть </a:t>
            </a:r>
            <a:r>
              <a:rPr lang="en-US" sz="2000" i="1" dirty="0" smtClean="0">
                <a:cs typeface="Times New Roman" charset="0"/>
              </a:rPr>
              <a:t>E</a:t>
            </a:r>
            <a:r>
              <a:rPr lang="en-US" sz="2000" dirty="0" smtClean="0">
                <a:cs typeface="Times New Roman" charset="0"/>
              </a:rPr>
              <a:t>, </a:t>
            </a:r>
            <a:r>
              <a:rPr lang="en-US" sz="2000" i="1" dirty="0" smtClean="0">
                <a:cs typeface="Times New Roman" charset="0"/>
              </a:rPr>
              <a:t>F</a:t>
            </a:r>
            <a:r>
              <a:rPr lang="en-US" sz="2000" dirty="0" smtClean="0">
                <a:cs typeface="Times New Roman" charset="0"/>
              </a:rPr>
              <a:t>, </a:t>
            </a:r>
            <a:r>
              <a:rPr lang="en-US" sz="2000" i="1" dirty="0" smtClean="0">
                <a:cs typeface="Times New Roman" charset="0"/>
              </a:rPr>
              <a:t>G</a:t>
            </a:r>
            <a:r>
              <a:rPr lang="en-US" sz="2000" dirty="0" smtClean="0">
                <a:cs typeface="Times New Roman" charset="0"/>
              </a:rPr>
              <a:t>, </a:t>
            </a:r>
            <a:r>
              <a:rPr lang="en-US" sz="2000" i="1" dirty="0" smtClean="0">
                <a:cs typeface="Times New Roman" charset="0"/>
              </a:rPr>
              <a:t>H</a:t>
            </a:r>
            <a:r>
              <a:rPr lang="en-US" sz="2000" dirty="0" smtClean="0">
                <a:cs typeface="Times New Roman" charset="0"/>
              </a:rPr>
              <a:t> </a:t>
            </a:r>
            <a:r>
              <a:rPr lang="ru-RU" sz="2000" dirty="0" smtClean="0">
                <a:cs typeface="Times New Roman" charset="0"/>
              </a:rPr>
              <a:t>– середины соответствующих сторон. </a:t>
            </a:r>
            <a:endParaRPr lang="ru-RU" sz="2000" dirty="0">
              <a:cs typeface="Times New Roman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2805" y="2929341"/>
            <a:ext cx="9144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ru-RU" sz="2000" dirty="0" smtClean="0">
                <a:cs typeface="Times New Roman" charset="0"/>
              </a:rPr>
              <a:t>Площадь </a:t>
            </a:r>
            <a:r>
              <a:rPr lang="ru-RU" sz="2000" dirty="0">
                <a:cs typeface="Times New Roman" charset="0"/>
              </a:rPr>
              <a:t>треугольников </a:t>
            </a:r>
            <a:r>
              <a:rPr lang="en-US" sz="2000" i="1" dirty="0">
                <a:cs typeface="Times New Roman" charset="0"/>
              </a:rPr>
              <a:t>EBF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HGD </a:t>
            </a:r>
            <a:r>
              <a:rPr lang="ru-RU" sz="2000" dirty="0">
                <a:cs typeface="Times New Roman" charset="0"/>
              </a:rPr>
              <a:t>равны одной четвертой площадей треугольников соответственно </a:t>
            </a:r>
            <a:r>
              <a:rPr lang="en-US" sz="2000" i="1" dirty="0">
                <a:cs typeface="Times New Roman" charset="0"/>
              </a:rPr>
              <a:t>ABC</a:t>
            </a:r>
            <a:r>
              <a:rPr lang="ru-RU" sz="2000" i="1" dirty="0">
                <a:cs typeface="Times New Roman" charset="0"/>
              </a:rPr>
              <a:t>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ACD</a:t>
            </a:r>
            <a:r>
              <a:rPr lang="ru-RU" sz="2000" dirty="0">
                <a:cs typeface="Times New Roman" charset="0"/>
              </a:rPr>
              <a:t>. Следовательно, сумма площадей треугольников </a:t>
            </a:r>
            <a:r>
              <a:rPr lang="en-US" sz="2000" i="1" dirty="0">
                <a:cs typeface="Times New Roman" charset="0"/>
              </a:rPr>
              <a:t>EBF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HGD </a:t>
            </a:r>
            <a:r>
              <a:rPr lang="ru-RU" sz="2000" dirty="0">
                <a:cs typeface="Times New Roman" charset="0"/>
              </a:rPr>
              <a:t>равна одной четвёртой площади четырёхугольника </a:t>
            </a:r>
            <a:r>
              <a:rPr lang="en-US" sz="2000" i="1" dirty="0">
                <a:cs typeface="Times New Roman" charset="0"/>
              </a:rPr>
              <a:t>ABCD</a:t>
            </a:r>
            <a:r>
              <a:rPr lang="ru-RU" sz="2000" dirty="0">
                <a:cs typeface="Times New Roman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charset="0"/>
              </a:rPr>
              <a:t>	Аналогично, сумма площадей треугольников </a:t>
            </a:r>
            <a:r>
              <a:rPr lang="en-US" sz="2000" i="1" dirty="0">
                <a:cs typeface="Times New Roman" charset="0"/>
              </a:rPr>
              <a:t>AEH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FGC </a:t>
            </a:r>
            <a:r>
              <a:rPr lang="ru-RU" sz="2000" dirty="0">
                <a:cs typeface="Times New Roman" charset="0"/>
              </a:rPr>
              <a:t>равна одной четвёртой площади четырёхугольника </a:t>
            </a:r>
            <a:r>
              <a:rPr lang="en-US" sz="2000" i="1" dirty="0">
                <a:cs typeface="Times New Roman" charset="0"/>
              </a:rPr>
              <a:t>ABCD</a:t>
            </a:r>
            <a:r>
              <a:rPr lang="ru-RU" sz="2000" dirty="0">
                <a:cs typeface="Times New Roman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2000" dirty="0">
                <a:cs typeface="Times New Roman" charset="0"/>
              </a:rPr>
              <a:t>	</a:t>
            </a:r>
            <a:r>
              <a:rPr lang="ru-RU" sz="2000" dirty="0">
                <a:cs typeface="Times New Roman" charset="0"/>
              </a:rPr>
              <a:t>Следовательно, площадь четырёхугольника </a:t>
            </a:r>
            <a:r>
              <a:rPr lang="en-US" sz="2000" i="1" dirty="0">
                <a:cs typeface="Times New Roman" charset="0"/>
              </a:rPr>
              <a:t>EFGH </a:t>
            </a:r>
            <a:r>
              <a:rPr lang="ru-RU" sz="2000" dirty="0">
                <a:cs typeface="Times New Roman" charset="0"/>
              </a:rPr>
              <a:t>равна половине площади четырёхугольника </a:t>
            </a:r>
            <a:r>
              <a:rPr lang="en-US" sz="2000" i="1" dirty="0">
                <a:cs typeface="Times New Roman" charset="0"/>
              </a:rPr>
              <a:t>ABCD</a:t>
            </a:r>
            <a:r>
              <a:rPr lang="en-US" sz="2000" dirty="0">
                <a:cs typeface="Times New Roman" charset="0"/>
              </a:rPr>
              <a:t>.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699793" y="719147"/>
            <a:ext cx="627573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ru-RU" dirty="0" smtClean="0">
                <a:solidFill>
                  <a:srgbClr val="FF0000"/>
                </a:solidFill>
                <a:cs typeface="Times New Roman" charset="0"/>
              </a:rPr>
              <a:t>	</a:t>
            </a:r>
            <a:r>
              <a:rPr lang="ru-RU" sz="2000" dirty="0">
                <a:cs typeface="Times New Roman" charset="0"/>
              </a:rPr>
              <a:t>Проведем диагонали </a:t>
            </a:r>
            <a:r>
              <a:rPr lang="en-US" sz="2000" i="1" dirty="0">
                <a:cs typeface="Times New Roman" charset="0"/>
              </a:rPr>
              <a:t>AC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BD</a:t>
            </a:r>
            <a:r>
              <a:rPr lang="ru-RU" sz="2000" dirty="0">
                <a:cs typeface="Times New Roman" charset="0"/>
              </a:rPr>
              <a:t>. Отрезок </a:t>
            </a:r>
            <a:r>
              <a:rPr lang="en-US" sz="2000" i="1" dirty="0">
                <a:cs typeface="Times New Roman" charset="0"/>
              </a:rPr>
              <a:t>EF</a:t>
            </a:r>
            <a:r>
              <a:rPr lang="ru-RU" sz="2000" dirty="0">
                <a:cs typeface="Times New Roman" charset="0"/>
              </a:rPr>
              <a:t> является средней линией треугольника </a:t>
            </a:r>
            <a:r>
              <a:rPr lang="en-US" sz="2000" i="1" dirty="0">
                <a:cs typeface="Times New Roman" charset="0"/>
              </a:rPr>
              <a:t>ABC</a:t>
            </a:r>
            <a:r>
              <a:rPr lang="ru-RU" sz="2000" dirty="0">
                <a:cs typeface="Times New Roman" charset="0"/>
              </a:rPr>
              <a:t>. Следовательно, он параллелен диагонали </a:t>
            </a:r>
            <a:r>
              <a:rPr lang="en-US" sz="2000" i="1" dirty="0">
                <a:cs typeface="Times New Roman" charset="0"/>
              </a:rPr>
              <a:t>AC </a:t>
            </a:r>
            <a:r>
              <a:rPr lang="ru-RU" sz="2000" dirty="0">
                <a:cs typeface="Times New Roman" charset="0"/>
              </a:rPr>
              <a:t>и равен её половине. Отрезок </a:t>
            </a:r>
            <a:r>
              <a:rPr lang="en-US" sz="2000" i="1" dirty="0">
                <a:cs typeface="Times New Roman" charset="0"/>
              </a:rPr>
              <a:t>HG </a:t>
            </a:r>
            <a:r>
              <a:rPr lang="ru-RU" sz="2000" dirty="0">
                <a:cs typeface="Times New Roman" charset="0"/>
              </a:rPr>
              <a:t>также параллелен диагонали </a:t>
            </a:r>
            <a:r>
              <a:rPr lang="en-US" sz="2000" i="1" dirty="0">
                <a:cs typeface="Times New Roman" charset="0"/>
              </a:rPr>
              <a:t>AC </a:t>
            </a:r>
            <a:r>
              <a:rPr lang="ru-RU" sz="2000" dirty="0">
                <a:cs typeface="Times New Roman" charset="0"/>
              </a:rPr>
              <a:t>и равен её половине. Следовательно, стороны </a:t>
            </a:r>
            <a:r>
              <a:rPr lang="en-US" sz="2000" i="1" dirty="0">
                <a:cs typeface="Times New Roman" charset="0"/>
              </a:rPr>
              <a:t>EF </a:t>
            </a:r>
            <a:r>
              <a:rPr lang="ru-RU" sz="2000" dirty="0">
                <a:cs typeface="Times New Roman" charset="0"/>
              </a:rPr>
              <a:t>и </a:t>
            </a:r>
            <a:r>
              <a:rPr lang="en-US" sz="2000" i="1" dirty="0">
                <a:cs typeface="Times New Roman" charset="0"/>
              </a:rPr>
              <a:t>HG </a:t>
            </a:r>
            <a:r>
              <a:rPr lang="ru-RU" sz="2000" dirty="0">
                <a:cs typeface="Times New Roman" charset="0"/>
              </a:rPr>
              <a:t>четырёхугольника </a:t>
            </a:r>
            <a:r>
              <a:rPr lang="en-US" sz="2000" i="1" dirty="0">
                <a:cs typeface="Times New Roman" charset="0"/>
              </a:rPr>
              <a:t>EFGH </a:t>
            </a:r>
            <a:r>
              <a:rPr lang="ru-RU" sz="2000" dirty="0">
                <a:cs typeface="Times New Roman" charset="0"/>
              </a:rPr>
              <a:t>равны и параллельны.    Значит, этот четырёхугольник – параллелограмм.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5" y="786631"/>
            <a:ext cx="2574628" cy="226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Авторский сайт: 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vasmirnov.ru</a:t>
            </a:r>
            <a:r>
              <a:rPr lang="ru-RU" sz="2800" dirty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02" y="492388"/>
            <a:ext cx="7313932" cy="6334780"/>
          </a:xfrm>
          <a:prstGeom prst="rect">
            <a:avLst/>
          </a:prstGeom>
          <a:noFill/>
          <a:ln>
            <a:solidFill>
              <a:srgbClr val="D2ECB6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19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213914"/>
            <a:ext cx="9144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/>
              <a:t>	</a:t>
            </a:r>
            <a:r>
              <a:rPr lang="ru-RU" sz="2000" dirty="0"/>
              <a:t>8</a:t>
            </a:r>
            <a:r>
              <a:rPr lang="ru-RU" sz="2000" dirty="0" smtClean="0"/>
              <a:t>. </a:t>
            </a:r>
            <a:r>
              <a:rPr lang="ru-RU" sz="2000" dirty="0"/>
              <a:t>Докажите, что </a:t>
            </a:r>
            <a:r>
              <a:rPr lang="ru-RU" sz="2000" dirty="0" smtClean="0"/>
              <a:t>отрезки, </a:t>
            </a:r>
            <a:r>
              <a:rPr lang="ru-RU" sz="2000" dirty="0"/>
              <a:t>соединяющие середины </a:t>
            </a:r>
            <a:r>
              <a:rPr lang="ru-RU" sz="2000" dirty="0" smtClean="0"/>
              <a:t>противоположных сторон четырёхугольника, </a:t>
            </a:r>
            <a:r>
              <a:rPr lang="ru-RU" sz="2000" dirty="0"/>
              <a:t>делят друг друга пополам.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20951"/>
            <a:ext cx="3350195" cy="268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sz="2000" dirty="0"/>
              <a:t>7</a:t>
            </a:r>
            <a:r>
              <a:rPr lang="ru-RU" sz="2000" dirty="0" smtClean="0"/>
              <a:t>. В </a:t>
            </a:r>
            <a:r>
              <a:rPr lang="ru-RU" sz="2000" dirty="0"/>
              <a:t>выпуклом пятиугольнике </a:t>
            </a:r>
            <a:r>
              <a:rPr lang="en-US" sz="2000" i="1" dirty="0"/>
              <a:t>ABCDE </a:t>
            </a:r>
            <a:r>
              <a:rPr lang="ru-RU" sz="2000" i="1" dirty="0"/>
              <a:t> </a:t>
            </a:r>
            <a:r>
              <a:rPr lang="en-US" sz="2000" i="1" dirty="0"/>
              <a:t>AE = </a:t>
            </a:r>
            <a:r>
              <a:rPr lang="ru-RU" sz="2000" dirty="0"/>
              <a:t>4. Середины сторон </a:t>
            </a:r>
            <a:r>
              <a:rPr lang="en-US" sz="2000" i="1" dirty="0"/>
              <a:t>AB </a:t>
            </a:r>
            <a:r>
              <a:rPr lang="ru-RU" sz="2000" dirty="0"/>
              <a:t>и </a:t>
            </a:r>
            <a:r>
              <a:rPr lang="en-US" sz="2000" i="1" dirty="0"/>
              <a:t>CD</a:t>
            </a:r>
            <a:r>
              <a:rPr lang="ru-RU" sz="2000" dirty="0"/>
              <a:t>, </a:t>
            </a:r>
            <a:r>
              <a:rPr lang="en-US" sz="2000" i="1" dirty="0"/>
              <a:t>BC </a:t>
            </a:r>
            <a:r>
              <a:rPr lang="ru-RU" sz="2000" dirty="0"/>
              <a:t>и </a:t>
            </a:r>
            <a:r>
              <a:rPr lang="en-US" sz="2000" i="1" dirty="0"/>
              <a:t>ED</a:t>
            </a:r>
            <a:r>
              <a:rPr lang="ru-RU" sz="2000" dirty="0"/>
              <a:t> соединены отрезками. Середины </a:t>
            </a:r>
            <a:r>
              <a:rPr lang="en-US" sz="2000" i="1" dirty="0"/>
              <a:t>H </a:t>
            </a:r>
            <a:r>
              <a:rPr lang="ru-RU" sz="2000" dirty="0"/>
              <a:t>и </a:t>
            </a:r>
            <a:r>
              <a:rPr lang="en-US" sz="2000" i="1" dirty="0"/>
              <a:t>K</a:t>
            </a:r>
            <a:r>
              <a:rPr lang="ru-RU" sz="2000" dirty="0"/>
              <a:t> этих отрезков снова соединены отрезками. Найдите длину отрезка </a:t>
            </a:r>
            <a:r>
              <a:rPr lang="en-US" sz="2000" i="1" dirty="0"/>
              <a:t>HK</a:t>
            </a:r>
            <a:r>
              <a:rPr lang="ru-RU" sz="2000" dirty="0"/>
              <a:t>.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61" y="1124744"/>
            <a:ext cx="2448272" cy="2244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7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3335308"/>
            <a:ext cx="91646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cs typeface="Times New Roman" charset="0"/>
              </a:rPr>
              <a:t>	9. </a:t>
            </a:r>
            <a:r>
              <a:rPr lang="ru-RU" sz="2000" dirty="0" smtClean="0"/>
              <a:t>Отрезки</a:t>
            </a:r>
            <a:r>
              <a:rPr lang="ru-RU" sz="2000" dirty="0"/>
              <a:t>, соединяющие середины противоположных </a:t>
            </a:r>
            <a:r>
              <a:rPr lang="ru-RU" sz="2000" dirty="0" smtClean="0"/>
              <a:t>сторон выпуклого </a:t>
            </a:r>
            <a:r>
              <a:rPr lang="ru-RU" sz="2000" dirty="0"/>
              <a:t>четырёхугольника, взаимно перпендикулярны и </a:t>
            </a:r>
            <a:r>
              <a:rPr lang="ru-RU" sz="2000" dirty="0" smtClean="0"/>
              <a:t>равны 2 </a:t>
            </a:r>
            <a:r>
              <a:rPr lang="ru-RU" sz="2000" dirty="0"/>
              <a:t>и 7. Найдите площадь четырёхугольника.</a:t>
            </a:r>
            <a:endParaRPr lang="en-US" sz="2000" dirty="0">
              <a:cs typeface="Times New Roman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597192"/>
            <a:ext cx="487700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350" y="-18485"/>
            <a:ext cx="916460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cs typeface="Times New Roman" charset="0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sz="2000" dirty="0" smtClean="0">
                <a:cs typeface="Times New Roman" charset="0"/>
              </a:rPr>
              <a:t>Четырёхугольник </a:t>
            </a:r>
            <a:r>
              <a:rPr lang="en-US" sz="2000" i="1" dirty="0" smtClean="0">
                <a:cs typeface="Times New Roman" charset="0"/>
              </a:rPr>
              <a:t>EFGH </a:t>
            </a:r>
            <a:r>
              <a:rPr lang="ru-RU" sz="2000" dirty="0" smtClean="0">
                <a:cs typeface="Times New Roman" charset="0"/>
              </a:rPr>
              <a:t>является параллелограммом. Следовательно, его диагонали делятся в точке пересечения пополам.</a:t>
            </a:r>
            <a:endParaRPr lang="en-US" sz="2000" dirty="0">
              <a:cs typeface="Times New Roman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908720"/>
            <a:ext cx="314514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35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-20602" y="3140968"/>
            <a:ext cx="916460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cs typeface="Times New Roman" charset="0"/>
              </a:rPr>
              <a:t>	</a:t>
            </a:r>
            <a:r>
              <a:rPr lang="en-US" sz="2000" dirty="0" smtClean="0">
                <a:cs typeface="Times New Roman" charset="0"/>
              </a:rPr>
              <a:t>10</a:t>
            </a:r>
            <a:r>
              <a:rPr lang="ru-RU" sz="2000" dirty="0" smtClean="0">
                <a:cs typeface="Times New Roman" charset="0"/>
              </a:rPr>
              <a:t>. </a:t>
            </a:r>
            <a:r>
              <a:rPr lang="ru-RU" sz="2000" dirty="0"/>
              <a:t>Отрезки, соединяющие середины </a:t>
            </a:r>
            <a:r>
              <a:rPr lang="ru-RU" sz="2000" dirty="0" smtClean="0"/>
              <a:t>противоположных сторон выпуклого </a:t>
            </a:r>
            <a:r>
              <a:rPr lang="ru-RU" sz="2000" dirty="0"/>
              <a:t>четырёхугольника, равны между собой. Найдите </a:t>
            </a:r>
            <a:r>
              <a:rPr lang="ru-RU" sz="2000" dirty="0" smtClean="0"/>
              <a:t>площадь четырёхугольника</a:t>
            </a:r>
            <a:r>
              <a:rPr lang="ru-RU" sz="2000" dirty="0"/>
              <a:t>, если его диагонали равны 8 и 12.</a:t>
            </a:r>
            <a:endParaRPr lang="en-US" sz="2000" dirty="0">
              <a:cs typeface="Times New Roman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21953" y="-28473"/>
            <a:ext cx="916460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cs typeface="Times New Roman" charset="0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sz="2000" dirty="0" smtClean="0">
                <a:cs typeface="Times New Roman" charset="0"/>
              </a:rPr>
              <a:t>Четырёхугольник </a:t>
            </a:r>
            <a:r>
              <a:rPr lang="en-US" sz="2000" i="1" dirty="0" smtClean="0">
                <a:cs typeface="Times New Roman" charset="0"/>
              </a:rPr>
              <a:t>EHFG </a:t>
            </a:r>
            <a:r>
              <a:rPr lang="ru-RU" sz="2000" dirty="0" smtClean="0">
                <a:cs typeface="Times New Roman" charset="0"/>
              </a:rPr>
              <a:t>является ромбом. Его площадь равна 7. </a:t>
            </a:r>
            <a:r>
              <a:rPr lang="ru-RU" sz="2000" dirty="0">
                <a:cs typeface="Times New Roman" charset="0"/>
              </a:rPr>
              <a:t>О</a:t>
            </a:r>
            <a:r>
              <a:rPr lang="ru-RU" sz="2000" dirty="0" smtClean="0">
                <a:cs typeface="Times New Roman" charset="0"/>
              </a:rPr>
              <a:t>на равна половине площади четырёхугольника </a:t>
            </a:r>
            <a:r>
              <a:rPr lang="en-US" sz="2000" i="1" dirty="0" smtClean="0">
                <a:cs typeface="Times New Roman" charset="0"/>
              </a:rPr>
              <a:t>ABCD</a:t>
            </a:r>
            <a:r>
              <a:rPr lang="ru-RU" sz="2000" i="1" dirty="0" smtClean="0">
                <a:cs typeface="Times New Roman" charset="0"/>
              </a:rPr>
              <a:t>. </a:t>
            </a:r>
            <a:r>
              <a:rPr lang="ru-RU" sz="2000" dirty="0" smtClean="0">
                <a:cs typeface="Times New Roman" charset="0"/>
              </a:rPr>
              <a:t>Следовательно, площадь четырёхугольника </a:t>
            </a:r>
            <a:r>
              <a:rPr lang="en-US" sz="2000" i="1" dirty="0" smtClean="0">
                <a:cs typeface="Times New Roman" charset="0"/>
              </a:rPr>
              <a:t>ABCD </a:t>
            </a:r>
            <a:r>
              <a:rPr lang="ru-RU" sz="2000" dirty="0" smtClean="0">
                <a:cs typeface="Times New Roman" charset="0"/>
              </a:rPr>
              <a:t>равна 14.</a:t>
            </a:r>
            <a:r>
              <a:rPr lang="ru-RU" sz="2000" i="1" dirty="0" smtClean="0">
                <a:cs typeface="Times New Roman" charset="0"/>
              </a:rPr>
              <a:t> </a:t>
            </a:r>
            <a:endParaRPr lang="en-US" sz="2000" dirty="0">
              <a:cs typeface="Times New Roman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48744"/>
            <a:ext cx="4141142" cy="2231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306" y="4214736"/>
            <a:ext cx="3353894" cy="26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22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3" name="Text Box 3"/>
          <p:cNvSpPr txBox="1">
            <a:spLocks noChangeArrowheads="1"/>
          </p:cNvSpPr>
          <p:nvPr/>
        </p:nvSpPr>
        <p:spPr bwMode="auto">
          <a:xfrm>
            <a:off x="8275" y="3366816"/>
            <a:ext cx="89916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cs typeface="Times New Roman" charset="0"/>
              </a:rPr>
              <a:t>	</a:t>
            </a:r>
            <a:r>
              <a:rPr lang="en-US" sz="2000" dirty="0" smtClean="0">
                <a:cs typeface="Times New Roman" charset="0"/>
              </a:rPr>
              <a:t>1</a:t>
            </a:r>
            <a:r>
              <a:rPr lang="ru-RU" sz="2000" dirty="0" smtClean="0">
                <a:cs typeface="Times New Roman" charset="0"/>
              </a:rPr>
              <a:t>1. </a:t>
            </a:r>
            <a:r>
              <a:rPr lang="ru-RU" sz="2000" dirty="0"/>
              <a:t>В выпуклом четырёхугольнике </a:t>
            </a:r>
            <a:r>
              <a:rPr lang="ru-RU" sz="2000" i="1" dirty="0"/>
              <a:t>ABCD </a:t>
            </a:r>
            <a:r>
              <a:rPr lang="ru-RU" sz="2000" dirty="0"/>
              <a:t>отрезок, </a:t>
            </a:r>
            <a:r>
              <a:rPr lang="ru-RU" sz="2000" dirty="0" smtClean="0"/>
              <a:t>соединяющий середины </a:t>
            </a:r>
            <a:r>
              <a:rPr lang="ru-RU" sz="2000" dirty="0"/>
              <a:t>диагоналей, равен отрезку, соединяющему середины </a:t>
            </a:r>
            <a:r>
              <a:rPr lang="ru-RU" sz="2000" dirty="0" smtClean="0"/>
              <a:t>сторон </a:t>
            </a:r>
            <a:r>
              <a:rPr lang="ru-RU" sz="2000" i="1" dirty="0" smtClean="0"/>
              <a:t>A</a:t>
            </a:r>
            <a:r>
              <a:rPr lang="en-US" sz="2000" i="1" dirty="0" smtClean="0"/>
              <a:t>B</a:t>
            </a:r>
            <a:r>
              <a:rPr lang="ru-RU" sz="2000" i="1" dirty="0" smtClean="0"/>
              <a:t> </a:t>
            </a:r>
            <a:r>
              <a:rPr lang="ru-RU" sz="2000" dirty="0"/>
              <a:t>и </a:t>
            </a:r>
            <a:r>
              <a:rPr lang="en-US" sz="2000" i="1" dirty="0" smtClean="0"/>
              <a:t>CD</a:t>
            </a:r>
            <a:r>
              <a:rPr lang="ru-RU" sz="2000" dirty="0" smtClean="0"/>
              <a:t>. </a:t>
            </a:r>
            <a:r>
              <a:rPr lang="ru-RU" sz="2000" dirty="0"/>
              <a:t>Найдите угол, образованный продолжениями </a:t>
            </a:r>
            <a:r>
              <a:rPr lang="ru-RU" sz="2000" dirty="0" smtClean="0"/>
              <a:t>сторон </a:t>
            </a:r>
            <a:r>
              <a:rPr lang="en-US" sz="2000" i="1" dirty="0" smtClean="0"/>
              <a:t>AD </a:t>
            </a:r>
            <a:r>
              <a:rPr lang="ru-RU" sz="2000" dirty="0"/>
              <a:t>и </a:t>
            </a:r>
            <a:r>
              <a:rPr lang="en-US" sz="2000" i="1" dirty="0" smtClean="0"/>
              <a:t>BC</a:t>
            </a:r>
            <a:r>
              <a:rPr lang="en-US" sz="2000" dirty="0" smtClean="0"/>
              <a:t>.</a:t>
            </a:r>
            <a:endParaRPr lang="en-US" sz="2000" dirty="0">
              <a:cs typeface="Times New Roman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1350" y="-18485"/>
            <a:ext cx="916460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cs typeface="Times New Roman" charset="0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cs typeface="Times New Roman" charset="0"/>
              </a:rPr>
              <a:t>Решение. </a:t>
            </a:r>
            <a:r>
              <a:rPr lang="ru-RU" sz="2000" dirty="0" smtClean="0">
                <a:cs typeface="Times New Roman" charset="0"/>
              </a:rPr>
              <a:t>Четырёхугольник </a:t>
            </a:r>
            <a:r>
              <a:rPr lang="en-US" sz="2000" i="1" dirty="0" smtClean="0">
                <a:cs typeface="Times New Roman" charset="0"/>
              </a:rPr>
              <a:t>EGFH </a:t>
            </a:r>
            <a:r>
              <a:rPr lang="ru-RU" sz="2000" dirty="0" smtClean="0">
                <a:cs typeface="Times New Roman" charset="0"/>
              </a:rPr>
              <a:t>является прямоугольником. Следовательно, диагонали </a:t>
            </a:r>
            <a:r>
              <a:rPr lang="en-US" sz="2000" i="1" dirty="0" smtClean="0">
                <a:cs typeface="Times New Roman" charset="0"/>
              </a:rPr>
              <a:t>AC </a:t>
            </a:r>
            <a:r>
              <a:rPr lang="ru-RU" sz="2000" dirty="0" smtClean="0">
                <a:cs typeface="Times New Roman" charset="0"/>
              </a:rPr>
              <a:t>и </a:t>
            </a:r>
            <a:r>
              <a:rPr lang="en-US" sz="2000" i="1" dirty="0" smtClean="0">
                <a:cs typeface="Times New Roman" charset="0"/>
              </a:rPr>
              <a:t>BD </a:t>
            </a:r>
            <a:r>
              <a:rPr lang="ru-RU" sz="2000" dirty="0" smtClean="0">
                <a:cs typeface="Times New Roman" charset="0"/>
              </a:rPr>
              <a:t>четырёхугольника </a:t>
            </a:r>
            <a:r>
              <a:rPr lang="en-US" sz="2000" i="1" dirty="0" smtClean="0">
                <a:cs typeface="Times New Roman" charset="0"/>
              </a:rPr>
              <a:t>ABCD </a:t>
            </a:r>
            <a:r>
              <a:rPr lang="ru-RU" sz="2000" dirty="0" smtClean="0">
                <a:cs typeface="Times New Roman" charset="0"/>
              </a:rPr>
              <a:t>перпендикулярны. Площадь четырёхугольника </a:t>
            </a:r>
            <a:r>
              <a:rPr lang="en-US" sz="2000" i="1" dirty="0" smtClean="0">
                <a:cs typeface="Times New Roman" charset="0"/>
              </a:rPr>
              <a:t>ABCD </a:t>
            </a:r>
            <a:r>
              <a:rPr lang="ru-RU" sz="2000" dirty="0" smtClean="0">
                <a:cs typeface="Times New Roman" charset="0"/>
              </a:rPr>
              <a:t>равна половине произведения диагоналей, т. е. равна 48.</a:t>
            </a:r>
            <a:r>
              <a:rPr lang="ru-RU" sz="2000" i="1" dirty="0" smtClean="0">
                <a:cs typeface="Times New Roman" charset="0"/>
              </a:rPr>
              <a:t> </a:t>
            </a:r>
            <a:endParaRPr lang="en-US" sz="2000" dirty="0">
              <a:cs typeface="Times New Roman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2950344" cy="2302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91" y="4653136"/>
            <a:ext cx="4458518" cy="1933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2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-1350" y="-18485"/>
                <a:ext cx="9164601" cy="1384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cs typeface="Times New Roman" charset="0"/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  <a:cs typeface="Times New Roman" charset="0"/>
                  </a:rPr>
                  <a:t>Решение. </a:t>
                </a:r>
                <a:r>
                  <a:rPr lang="ru-RU" sz="2000" dirty="0" smtClean="0">
                    <a:cs typeface="Times New Roman" charset="0"/>
                  </a:rPr>
                  <a:t>Четырёхугольник </a:t>
                </a:r>
                <a:r>
                  <a:rPr lang="en-US" sz="2000" i="1" dirty="0" smtClean="0">
                    <a:cs typeface="Times New Roman" charset="0"/>
                  </a:rPr>
                  <a:t>EHFG </a:t>
                </a:r>
                <a:r>
                  <a:rPr lang="ru-RU" sz="2000" dirty="0" smtClean="0">
                    <a:cs typeface="Times New Roman" charset="0"/>
                  </a:rPr>
                  <a:t>является прямоугольником. Следовательно,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  <a:cs typeface="Times New Roman" charset="0"/>
                      </a:rPr>
                      <m:t>∠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charset="0"/>
                      </a:rPr>
                      <m:t>𝐻𝐹𝐺</m:t>
                    </m:r>
                    <m:r>
                      <a:rPr lang="en-US" sz="2000" b="0" i="1" smtClean="0">
                        <a:latin typeface="Cambria Math"/>
                        <a:ea typeface="Cambria Math"/>
                        <a:cs typeface="Times New Roman" charset="0"/>
                      </a:rPr>
                      <m:t>=90°.</m:t>
                    </m:r>
                  </m:oMath>
                </a14:m>
                <a:r>
                  <a:rPr lang="ru-RU" sz="2000" dirty="0" smtClean="0">
                    <a:cs typeface="Times New Roman" charset="0"/>
                  </a:rPr>
                  <a:t> Отрезки </a:t>
                </a:r>
                <a:r>
                  <a:rPr lang="en-US" sz="2000" i="1" dirty="0" smtClean="0">
                    <a:cs typeface="Times New Roman" charset="0"/>
                  </a:rPr>
                  <a:t>HF </a:t>
                </a:r>
                <a:r>
                  <a:rPr lang="ru-RU" sz="2000" dirty="0" smtClean="0">
                    <a:cs typeface="Times New Roman" charset="0"/>
                  </a:rPr>
                  <a:t>и </a:t>
                </a:r>
                <a:r>
                  <a:rPr lang="en-US" sz="2000" i="1" dirty="0" smtClean="0">
                    <a:cs typeface="Times New Roman" charset="0"/>
                  </a:rPr>
                  <a:t>FG </a:t>
                </a:r>
                <a:r>
                  <a:rPr lang="ru-RU" sz="2000" dirty="0" smtClean="0">
                    <a:cs typeface="Times New Roman" charset="0"/>
                  </a:rPr>
                  <a:t>являются средними линиями треугольников соответственно </a:t>
                </a:r>
                <a:r>
                  <a:rPr lang="en-US" sz="2000" i="1" dirty="0" smtClean="0">
                    <a:cs typeface="Times New Roman" charset="0"/>
                  </a:rPr>
                  <a:t>BCD </a:t>
                </a:r>
                <a:r>
                  <a:rPr lang="ru-RU" sz="2000" dirty="0" smtClean="0">
                    <a:cs typeface="Times New Roman" charset="0"/>
                  </a:rPr>
                  <a:t>и </a:t>
                </a:r>
                <a:r>
                  <a:rPr lang="en-US" sz="2000" i="1" dirty="0" smtClean="0">
                    <a:cs typeface="Times New Roman" charset="0"/>
                  </a:rPr>
                  <a:t>ACD</a:t>
                </a:r>
                <a:r>
                  <a:rPr lang="en-US" sz="2000" dirty="0" smtClean="0">
                    <a:cs typeface="Times New Roman" charset="0"/>
                  </a:rPr>
                  <a:t>. </a:t>
                </a:r>
                <a:r>
                  <a:rPr lang="ru-RU" sz="2000" dirty="0" smtClean="0">
                    <a:cs typeface="Times New Roman" charset="0"/>
                  </a:rPr>
                  <a:t>Значит, прямые </a:t>
                </a:r>
                <a:r>
                  <a:rPr lang="en-US" sz="2000" i="1" dirty="0" smtClean="0">
                    <a:cs typeface="Times New Roman" charset="0"/>
                  </a:rPr>
                  <a:t>AD </a:t>
                </a:r>
                <a:r>
                  <a:rPr lang="ru-RU" sz="2000" dirty="0" smtClean="0">
                    <a:cs typeface="Times New Roman" charset="0"/>
                  </a:rPr>
                  <a:t>и </a:t>
                </a:r>
                <a:r>
                  <a:rPr lang="en-US" sz="2000" i="1" dirty="0" smtClean="0">
                    <a:cs typeface="Times New Roman" charset="0"/>
                  </a:rPr>
                  <a:t>BC </a:t>
                </a:r>
                <a:r>
                  <a:rPr lang="ru-RU" sz="2000" dirty="0" smtClean="0">
                    <a:cs typeface="Times New Roman" charset="0"/>
                  </a:rPr>
                  <a:t>перпендикулярны. Искомый угол равен 90</a:t>
                </a:r>
                <a:r>
                  <a:rPr lang="ru-RU" sz="2000" baseline="30000" dirty="0" smtClean="0">
                    <a:cs typeface="Times New Roman" charset="0"/>
                  </a:rPr>
                  <a:t>о</a:t>
                </a:r>
                <a:r>
                  <a:rPr lang="ru-RU" sz="2000" dirty="0" smtClean="0">
                    <a:cs typeface="Times New Roman" charset="0"/>
                  </a:rPr>
                  <a:t>.</a:t>
                </a:r>
                <a:endParaRPr lang="en-US" sz="2000" dirty="0"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350" y="-18485"/>
                <a:ext cx="9164601" cy="1384995"/>
              </a:xfrm>
              <a:prstGeom prst="rect">
                <a:avLst/>
              </a:prstGeom>
              <a:blipFill rotWithShape="1">
                <a:blip r:embed="rId3"/>
                <a:stretch>
                  <a:fillRect l="-732" r="-665" b="-70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64" y="1601600"/>
            <a:ext cx="3830067" cy="20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1350" y="3601472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</a:t>
            </a:r>
            <a:r>
              <a:rPr lang="en-US" sz="2000" dirty="0" smtClean="0">
                <a:cs typeface="Times New Roman" charset="0"/>
              </a:rPr>
              <a:t>1</a:t>
            </a:r>
            <a:r>
              <a:rPr lang="ru-RU" sz="2000" dirty="0" smtClean="0">
                <a:cs typeface="Times New Roman" charset="0"/>
              </a:rPr>
              <a:t>2. Докажите</a:t>
            </a:r>
            <a:r>
              <a:rPr lang="ru-RU" sz="2000" dirty="0">
                <a:cs typeface="Times New Roman" charset="0"/>
              </a:rPr>
              <a:t>, что середины сторон прямоугольника являются вершинами ромба. </a:t>
            </a:r>
            <a:endParaRPr lang="en-US" sz="2000" dirty="0">
              <a:cs typeface="Times New Roman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173" y="4681592"/>
            <a:ext cx="30670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7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8" name="Text Box 8"/>
          <p:cNvSpPr txBox="1">
            <a:spLocks noChangeArrowheads="1"/>
          </p:cNvSpPr>
          <p:nvPr/>
        </p:nvSpPr>
        <p:spPr bwMode="auto">
          <a:xfrm>
            <a:off x="152400" y="116632"/>
            <a:ext cx="88392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sz="2800" dirty="0" smtClean="0">
                <a:solidFill>
                  <a:srgbClr val="FF3300"/>
                </a:solidFill>
              </a:rPr>
              <a:t>Решение</a:t>
            </a:r>
            <a:r>
              <a:rPr lang="ru-RU" sz="2800" dirty="0">
                <a:solidFill>
                  <a:srgbClr val="FF3300"/>
                </a:solidFill>
              </a:rPr>
              <a:t>. </a:t>
            </a:r>
            <a:r>
              <a:rPr lang="ru-RU" dirty="0"/>
              <a:t>Пусть </a:t>
            </a:r>
            <a:r>
              <a:rPr lang="en-US" i="1" dirty="0"/>
              <a:t>ABCD </a:t>
            </a:r>
            <a:r>
              <a:rPr lang="ru-RU" dirty="0"/>
              <a:t>– прямоугольник,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, </a:t>
            </a:r>
            <a:r>
              <a:rPr lang="en-US" i="1" dirty="0"/>
              <a:t>H</a:t>
            </a:r>
            <a:r>
              <a:rPr lang="en-US" dirty="0"/>
              <a:t> </a:t>
            </a:r>
            <a:r>
              <a:rPr lang="ru-RU" dirty="0"/>
              <a:t>– середины соответствующих сторон. Проведем диагонали </a:t>
            </a:r>
            <a:r>
              <a:rPr lang="en-US" i="1" dirty="0"/>
              <a:t>AC </a:t>
            </a:r>
            <a:r>
              <a:rPr lang="ru-RU" dirty="0"/>
              <a:t>и </a:t>
            </a:r>
            <a:r>
              <a:rPr lang="en-US" i="1" dirty="0"/>
              <a:t>BD</a:t>
            </a:r>
            <a:r>
              <a:rPr lang="en-US" dirty="0"/>
              <a:t>.</a:t>
            </a:r>
            <a:endParaRPr lang="ru-RU" dirty="0">
              <a:solidFill>
                <a:srgbClr val="FF3300"/>
              </a:solidFill>
            </a:endParaRPr>
          </a:p>
        </p:txBody>
      </p:sp>
      <p:pic>
        <p:nvPicPr>
          <p:cNvPr id="35841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0670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1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00200"/>
            <a:ext cx="3067050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12" name="Text Box 12"/>
          <p:cNvSpPr txBox="1">
            <a:spLocks noChangeArrowheads="1"/>
          </p:cNvSpPr>
          <p:nvPr/>
        </p:nvSpPr>
        <p:spPr bwMode="auto">
          <a:xfrm>
            <a:off x="0" y="3573016"/>
            <a:ext cx="8991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Отрезок </a:t>
            </a:r>
            <a:r>
              <a:rPr lang="en-US" i="1" dirty="0"/>
              <a:t>EF</a:t>
            </a:r>
            <a:r>
              <a:rPr lang="ru-RU" dirty="0"/>
              <a:t> является средней линией треугольника </a:t>
            </a:r>
            <a:r>
              <a:rPr lang="en-US" i="1" dirty="0"/>
              <a:t>ABC</a:t>
            </a:r>
            <a:r>
              <a:rPr lang="ru-RU" dirty="0"/>
              <a:t>, следовательно, он равен половине диагонали </a:t>
            </a:r>
            <a:r>
              <a:rPr lang="en-US" i="1" dirty="0"/>
              <a:t>AC</a:t>
            </a:r>
            <a:r>
              <a:rPr lang="en-US" dirty="0"/>
              <a:t>. </a:t>
            </a:r>
            <a:r>
              <a:rPr lang="ru-RU" dirty="0"/>
              <a:t>Аналогично, остальные стороны четырехугольника </a:t>
            </a:r>
            <a:r>
              <a:rPr lang="en-US" i="1" dirty="0"/>
              <a:t>EFGH </a:t>
            </a:r>
            <a:r>
              <a:rPr lang="ru-RU" dirty="0"/>
              <a:t>равны половинам соответствующих диагоналей. Так как диагонали прямоугольника равны, то равны и стороны</a:t>
            </a:r>
            <a:r>
              <a:rPr lang="en-US" dirty="0"/>
              <a:t> </a:t>
            </a:r>
            <a:r>
              <a:rPr lang="ru-RU" dirty="0"/>
              <a:t>этого четырехугольника, т.е. он является ромбом.</a:t>
            </a:r>
          </a:p>
        </p:txBody>
      </p:sp>
    </p:spTree>
    <p:extLst>
      <p:ext uri="{BB962C8B-B14F-4D97-AF65-F5344CB8AC3E}">
        <p14:creationId xmlns:p14="http://schemas.microsoft.com/office/powerpoint/2010/main" val="253155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8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8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08" grpId="0" autoUpdateAnimBg="0"/>
      <p:bldP spid="358412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223" y="3561149"/>
            <a:ext cx="882134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charset="0"/>
              </a:rPr>
              <a:t>	</a:t>
            </a:r>
            <a:r>
              <a:rPr lang="en-US" dirty="0" smtClean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4</a:t>
            </a:r>
            <a:r>
              <a:rPr lang="ru-RU" dirty="0" smtClean="0">
                <a:cs typeface="Times New Roman" charset="0"/>
              </a:rPr>
              <a:t>. Докажите</a:t>
            </a:r>
            <a:r>
              <a:rPr lang="ru-RU" dirty="0">
                <a:cs typeface="Times New Roman" charset="0"/>
              </a:rPr>
              <a:t>, что середины сторон ромба являются вершинами прямоугольника.</a:t>
            </a:r>
            <a:endParaRPr lang="en-US" dirty="0">
              <a:cs typeface="Times New Roman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039" y="4509120"/>
            <a:ext cx="3560068" cy="217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223" y="20568"/>
            <a:ext cx="882134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cs typeface="Times New Roman" charset="0"/>
              </a:rPr>
              <a:t>	</a:t>
            </a:r>
            <a:r>
              <a:rPr lang="en-US" dirty="0" smtClean="0">
                <a:cs typeface="Times New Roman" charset="0"/>
              </a:rPr>
              <a:t>1</a:t>
            </a:r>
            <a:r>
              <a:rPr lang="ru-RU" dirty="0">
                <a:cs typeface="Times New Roman" charset="0"/>
              </a:rPr>
              <a:t>3</a:t>
            </a:r>
            <a:r>
              <a:rPr lang="ru-RU" dirty="0" smtClean="0">
                <a:cs typeface="Times New Roman" charset="0"/>
              </a:rPr>
              <a:t>. </a:t>
            </a:r>
            <a:r>
              <a:rPr lang="ru-RU" dirty="0"/>
              <a:t>Основания трапеции равны 6</a:t>
            </a:r>
            <a:r>
              <a:rPr lang="ru-RU" i="1" dirty="0" smtClean="0"/>
              <a:t> </a:t>
            </a:r>
            <a:r>
              <a:rPr lang="ru-RU" dirty="0"/>
              <a:t>и </a:t>
            </a:r>
            <a:r>
              <a:rPr lang="ru-RU" dirty="0" smtClean="0"/>
              <a:t>3. </a:t>
            </a:r>
            <a:r>
              <a:rPr lang="ru-RU" dirty="0"/>
              <a:t>Найдите длину </a:t>
            </a:r>
            <a:r>
              <a:rPr lang="ru-RU" dirty="0" smtClean="0"/>
              <a:t>отрезка</a:t>
            </a:r>
            <a:r>
              <a:rPr lang="ru-RU" dirty="0"/>
              <a:t>, соединяющего середины диагоналей трапеции.</a:t>
            </a:r>
            <a:endParaRPr lang="en-US" dirty="0">
              <a:cs typeface="Times New Roman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68760"/>
            <a:ext cx="2971382" cy="205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02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21" name="Text Box 5"/>
          <p:cNvSpPr txBox="1">
            <a:spLocks noChangeArrowheads="1"/>
          </p:cNvSpPr>
          <p:nvPr/>
        </p:nvSpPr>
        <p:spPr bwMode="auto">
          <a:xfrm>
            <a:off x="152400" y="116632"/>
            <a:ext cx="88392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Решение</a:t>
            </a:r>
            <a:r>
              <a:rPr lang="ru-RU" dirty="0">
                <a:solidFill>
                  <a:srgbClr val="FF3300"/>
                </a:solidFill>
              </a:rPr>
              <a:t>. </a:t>
            </a:r>
            <a:r>
              <a:rPr lang="ru-RU" dirty="0"/>
              <a:t>Пусть </a:t>
            </a:r>
            <a:r>
              <a:rPr lang="en-US" i="1" dirty="0"/>
              <a:t>ABCD </a:t>
            </a:r>
            <a:r>
              <a:rPr lang="ru-RU" dirty="0"/>
              <a:t>– ромб, 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F</a:t>
            </a:r>
            <a:r>
              <a:rPr lang="en-US" dirty="0"/>
              <a:t>, </a:t>
            </a:r>
            <a:r>
              <a:rPr lang="en-US" i="1" dirty="0"/>
              <a:t>G</a:t>
            </a:r>
            <a:r>
              <a:rPr lang="en-US" dirty="0"/>
              <a:t>, </a:t>
            </a:r>
            <a:r>
              <a:rPr lang="en-US" i="1" dirty="0"/>
              <a:t>H</a:t>
            </a:r>
            <a:r>
              <a:rPr lang="en-US" dirty="0"/>
              <a:t> </a:t>
            </a:r>
            <a:r>
              <a:rPr lang="ru-RU" dirty="0"/>
              <a:t>– середины соответствующих сторон. Проведем диагонали </a:t>
            </a:r>
            <a:r>
              <a:rPr lang="en-US" i="1" dirty="0"/>
              <a:t>AC </a:t>
            </a:r>
            <a:r>
              <a:rPr lang="ru-RU" dirty="0"/>
              <a:t>и </a:t>
            </a:r>
            <a:r>
              <a:rPr lang="en-US" i="1" dirty="0"/>
              <a:t>BD</a:t>
            </a:r>
            <a:r>
              <a:rPr lang="en-US" dirty="0"/>
              <a:t>.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393222" name="Text Box 6"/>
          <p:cNvSpPr txBox="1">
            <a:spLocks noChangeArrowheads="1"/>
          </p:cNvSpPr>
          <p:nvPr/>
        </p:nvSpPr>
        <p:spPr bwMode="auto">
          <a:xfrm>
            <a:off x="0" y="3349820"/>
            <a:ext cx="9067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dirty="0" smtClean="0"/>
              <a:t>	</a:t>
            </a:r>
            <a:r>
              <a:rPr lang="ru-RU" dirty="0" smtClean="0"/>
              <a:t>Отрезок </a:t>
            </a:r>
            <a:r>
              <a:rPr lang="en-US" i="1" dirty="0"/>
              <a:t>EF</a:t>
            </a:r>
            <a:r>
              <a:rPr lang="ru-RU" dirty="0"/>
              <a:t> является средней линией треугольника </a:t>
            </a:r>
            <a:r>
              <a:rPr lang="en-US" i="1" dirty="0"/>
              <a:t>ABC</a:t>
            </a:r>
            <a:r>
              <a:rPr lang="ru-RU" dirty="0"/>
              <a:t>, следовательно, он параллелен диагонали </a:t>
            </a:r>
            <a:r>
              <a:rPr lang="en-US" i="1" dirty="0"/>
              <a:t>AC</a:t>
            </a:r>
            <a:r>
              <a:rPr lang="en-US" dirty="0"/>
              <a:t>. </a:t>
            </a:r>
            <a:r>
              <a:rPr lang="ru-RU" dirty="0"/>
              <a:t>Аналогично, остальные стороны четырехугольника </a:t>
            </a:r>
            <a:r>
              <a:rPr lang="en-US" i="1" dirty="0"/>
              <a:t>EFGH </a:t>
            </a:r>
            <a:r>
              <a:rPr lang="ru-RU" dirty="0"/>
              <a:t>параллельны соответствующим диагоналям. Так как диагонали ромба перпендикулярны, то перпендикулярны и соседние стороны</a:t>
            </a:r>
            <a:r>
              <a:rPr lang="en-US" dirty="0"/>
              <a:t> </a:t>
            </a:r>
            <a:r>
              <a:rPr lang="ru-RU" dirty="0"/>
              <a:t>этого четырехугольника, т.е. он является прямоугольником.</a:t>
            </a:r>
          </a:p>
        </p:txBody>
      </p:sp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800350" cy="170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322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29576"/>
            <a:ext cx="3696816" cy="225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612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3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221" grpId="0" autoUpdateAnimBg="0"/>
      <p:bldP spid="39322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99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Средняя линия трапеции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0" y="1487616"/>
            <a:ext cx="4483802" cy="1066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01" y="1486211"/>
            <a:ext cx="466019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90" y="2927084"/>
            <a:ext cx="2364283" cy="244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98" y="548680"/>
            <a:ext cx="9126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В </a:t>
            </a:r>
            <a:r>
              <a:rPr lang="ru-RU" sz="2000" dirty="0"/>
              <a:t>учебнике геометрии Л.С. </a:t>
            </a:r>
            <a:r>
              <a:rPr lang="ru-RU" sz="2000" dirty="0" err="1"/>
              <a:t>Атанасяна</a:t>
            </a:r>
            <a:r>
              <a:rPr lang="ru-RU" sz="2000" dirty="0"/>
              <a:t> и др. Приведено следующие формулировка и доказательство теоремы о средней линии треугольника.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411649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992969"/>
            <a:ext cx="9180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000" dirty="0" smtClean="0">
                <a:solidFill>
                  <a:srgbClr val="FF0000"/>
                </a:solidFill>
              </a:rPr>
              <a:t>Теорема.</a:t>
            </a:r>
            <a:r>
              <a:rPr lang="ru-RU" sz="2000" b="1" dirty="0" smtClean="0"/>
              <a:t> </a:t>
            </a:r>
            <a:r>
              <a:rPr lang="ru-RU" sz="2000" dirty="0"/>
              <a:t>Средняя линия трапеции параллельна основаниям и равна их </a:t>
            </a:r>
            <a:r>
              <a:rPr lang="ru-RU" sz="2000" dirty="0" err="1"/>
              <a:t>полусумме</a:t>
            </a:r>
            <a:r>
              <a:rPr lang="ru-RU" sz="20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0513" y="3711904"/>
            <a:ext cx="918051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000" dirty="0">
                <a:solidFill>
                  <a:srgbClr val="FF0000"/>
                </a:solidFill>
              </a:rPr>
              <a:t>Доказательство. </a:t>
            </a:r>
            <a:r>
              <a:rPr lang="ru-RU" sz="2000" dirty="0"/>
              <a:t>Рассмотрим трапецию </a:t>
            </a:r>
            <a:r>
              <a:rPr lang="ru-RU" sz="2000" i="1" dirty="0"/>
              <a:t>ABCD  </a:t>
            </a:r>
            <a:r>
              <a:rPr lang="ru-RU" sz="2000" dirty="0"/>
              <a:t>(</a:t>
            </a:r>
            <a:r>
              <a:rPr lang="ru-RU" sz="2000" i="1" dirty="0"/>
              <a:t>AB </a:t>
            </a:r>
            <a:r>
              <a:rPr lang="ru-RU" sz="2000" dirty="0"/>
              <a:t>|| </a:t>
            </a:r>
            <a:r>
              <a:rPr lang="ru-RU" sz="2000" i="1" dirty="0"/>
              <a:t>CD</a:t>
            </a:r>
            <a:r>
              <a:rPr lang="ru-RU" sz="2000" dirty="0"/>
              <a:t>)</a:t>
            </a:r>
            <a:r>
              <a:rPr lang="ru-RU" sz="2000" i="1" dirty="0"/>
              <a:t> </a:t>
            </a:r>
            <a:r>
              <a:rPr lang="ru-RU" sz="2000" dirty="0"/>
              <a:t>и её среднюю линию </a:t>
            </a:r>
            <a:r>
              <a:rPr lang="ru-RU" sz="2000" i="1" dirty="0"/>
              <a:t>EF</a:t>
            </a:r>
            <a:r>
              <a:rPr lang="ru-RU" sz="2000" dirty="0"/>
              <a:t>. Проведём прямую </a:t>
            </a:r>
            <a:r>
              <a:rPr lang="ru-RU" sz="2000" i="1" dirty="0"/>
              <a:t>DF</a:t>
            </a:r>
            <a:r>
              <a:rPr lang="ru-RU" sz="2000" dirty="0"/>
              <a:t>. Обозначим </a:t>
            </a:r>
            <a:r>
              <a:rPr lang="ru-RU" sz="2000" i="1" dirty="0"/>
              <a:t>G</a:t>
            </a:r>
            <a:r>
              <a:rPr lang="ru-RU" sz="2000" dirty="0"/>
              <a:t> её точку пересечения с прямой </a:t>
            </a:r>
            <a:r>
              <a:rPr lang="ru-RU" sz="2000" i="1" dirty="0" smtClean="0"/>
              <a:t>AB</a:t>
            </a:r>
            <a:r>
              <a:rPr lang="ru-RU" sz="2000" dirty="0" smtClean="0"/>
              <a:t>. </a:t>
            </a:r>
            <a:r>
              <a:rPr lang="ru-RU" sz="2000" dirty="0"/>
              <a:t>Треугольники </a:t>
            </a:r>
            <a:r>
              <a:rPr lang="ru-RU" sz="2000" i="1" dirty="0"/>
              <a:t>DFC</a:t>
            </a:r>
            <a:r>
              <a:rPr lang="ru-RU" sz="2000" dirty="0"/>
              <a:t> и </a:t>
            </a:r>
            <a:r>
              <a:rPr lang="ru-RU" sz="2000" i="1" dirty="0"/>
              <a:t>GFB</a:t>
            </a:r>
            <a:r>
              <a:rPr lang="ru-RU" sz="2000" dirty="0"/>
              <a:t> равны по второму признаку равенства </a:t>
            </a:r>
            <a:r>
              <a:rPr lang="ru-RU" sz="2000" dirty="0" smtClean="0"/>
              <a:t>треугольни­ков. Следовательно, равны </a:t>
            </a:r>
            <a:r>
              <a:rPr lang="ru-RU" sz="2000" dirty="0"/>
              <a:t>отрезки </a:t>
            </a:r>
            <a:r>
              <a:rPr lang="ru-RU" sz="2000" i="1" dirty="0"/>
              <a:t>DF </a:t>
            </a:r>
            <a:r>
              <a:rPr lang="ru-RU" sz="2000" dirty="0"/>
              <a:t>и</a:t>
            </a:r>
            <a:r>
              <a:rPr lang="ru-RU" sz="2000" i="1" dirty="0"/>
              <a:t> GF</a:t>
            </a:r>
            <a:r>
              <a:rPr lang="ru-RU" sz="2000" dirty="0"/>
              <a:t>. Зна­чит, </a:t>
            </a:r>
            <a:r>
              <a:rPr lang="ru-RU" sz="2000" i="1" dirty="0"/>
              <a:t>EF</a:t>
            </a:r>
            <a:r>
              <a:rPr lang="ru-RU" sz="2000" dirty="0"/>
              <a:t> - средняя линия треугольника </a:t>
            </a:r>
            <a:r>
              <a:rPr lang="ru-RU" sz="2000" i="1" dirty="0"/>
              <a:t>AGD</a:t>
            </a:r>
            <a:r>
              <a:rPr lang="ru-RU" sz="2000" dirty="0"/>
              <a:t>. Из теоремы о средней линии треугольника получаем, что отрезок </a:t>
            </a:r>
            <a:r>
              <a:rPr lang="ru-RU" sz="2000" i="1" dirty="0"/>
              <a:t>EF</a:t>
            </a:r>
            <a:r>
              <a:rPr lang="ru-RU" sz="2000" dirty="0"/>
              <a:t> параллелен </a:t>
            </a:r>
            <a:r>
              <a:rPr lang="ru-RU" sz="2000" i="1" dirty="0"/>
              <a:t>AB </a:t>
            </a:r>
            <a:r>
              <a:rPr lang="ru-RU" sz="2000" dirty="0"/>
              <a:t>и равен половине отрезка </a:t>
            </a:r>
            <a:r>
              <a:rPr lang="ru-RU" sz="2000" i="1" dirty="0"/>
              <a:t>AG</a:t>
            </a:r>
            <a:r>
              <a:rPr lang="ru-RU" sz="2000" dirty="0"/>
              <a:t>. Так как </a:t>
            </a:r>
            <a:r>
              <a:rPr lang="ru-RU" sz="2000" i="1" dirty="0"/>
              <a:t>AB </a:t>
            </a:r>
            <a:r>
              <a:rPr lang="ru-RU" sz="2000" dirty="0"/>
              <a:t>|| </a:t>
            </a:r>
            <a:r>
              <a:rPr lang="ru-RU" sz="2000" i="1" dirty="0"/>
              <a:t>CD</a:t>
            </a:r>
            <a:r>
              <a:rPr lang="ru-RU" sz="2000" dirty="0"/>
              <a:t>, то отрезок </a:t>
            </a:r>
            <a:r>
              <a:rPr lang="ru-RU" sz="2000" i="1" dirty="0"/>
              <a:t>EF </a:t>
            </a:r>
            <a:r>
              <a:rPr lang="ru-RU" sz="2000" dirty="0"/>
              <a:t>будет параллелен обоим основаниям трапеции. Так как отрезок </a:t>
            </a:r>
            <a:r>
              <a:rPr lang="ru-RU" sz="2000" i="1" dirty="0"/>
              <a:t>AG </a:t>
            </a:r>
            <a:r>
              <a:rPr lang="ru-RU" sz="2000" dirty="0"/>
              <a:t>равен сумме оснований трапеции, то отрезок </a:t>
            </a:r>
            <a:r>
              <a:rPr lang="ru-RU" sz="2000" i="1" dirty="0"/>
              <a:t>EF</a:t>
            </a:r>
            <a:r>
              <a:rPr lang="ru-RU" sz="2000" dirty="0"/>
              <a:t> будет равен </a:t>
            </a:r>
            <a:r>
              <a:rPr lang="ru-RU" sz="2000" dirty="0" err="1"/>
              <a:t>полусумме</a:t>
            </a:r>
            <a:r>
              <a:rPr lang="ru-RU" sz="2000" dirty="0"/>
              <a:t> оснований трапеции.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36512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В нашем учебнике геометрии трапеция и средняя линия трапеции рассматриваются после средней линии треугольника. Приводится следующая формулировка и доказательство теоремы о средней линии трапеции.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0" y="1678161"/>
            <a:ext cx="7560840" cy="1916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026"/>
          <p:cNvSpPr txBox="1">
            <a:spLocks noChangeArrowheads="1"/>
          </p:cNvSpPr>
          <p:nvPr/>
        </p:nvSpPr>
        <p:spPr bwMode="auto">
          <a:xfrm>
            <a:off x="179512" y="260648"/>
            <a:ext cx="896448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indent="0" algn="ctr"/>
            <a:r>
              <a:rPr lang="ru-RU" sz="2000" dirty="0"/>
              <a:t>С 2003 года учебники и пособия, входящие в УМК </a:t>
            </a:r>
            <a:r>
              <a:rPr lang="ru-RU" sz="2000" dirty="0" smtClean="0"/>
              <a:t>по геометрии</a:t>
            </a:r>
            <a:r>
              <a:rPr lang="ru-RU" sz="2000" dirty="0"/>
              <a:t>, </a:t>
            </a:r>
            <a:r>
              <a:rPr lang="ru-RU" sz="2000" dirty="0" smtClean="0"/>
              <a:t>выпускаются </a:t>
            </a:r>
            <a:r>
              <a:rPr lang="ru-RU" sz="2000" dirty="0"/>
              <a:t>в издательстве «Мнемозина</a:t>
            </a:r>
            <a:r>
              <a:rPr lang="ru-RU" sz="2000" dirty="0" smtClean="0"/>
              <a:t>», </a:t>
            </a:r>
            <a:endParaRPr lang="en-US" sz="2000" dirty="0" smtClean="0"/>
          </a:p>
          <a:p>
            <a:pPr marL="0" indent="0" algn="ctr"/>
            <a:r>
              <a:rPr lang="ru-RU" sz="2000" dirty="0" smtClean="0"/>
              <a:t>учебники имеют </a:t>
            </a:r>
            <a:r>
              <a:rPr lang="ru-RU" sz="2000" dirty="0"/>
              <a:t>гриф «</a:t>
            </a:r>
            <a:r>
              <a:rPr lang="ru-RU" sz="2000" dirty="0" smtClean="0"/>
              <a:t>Рекомендовано»</a:t>
            </a:r>
            <a:r>
              <a:rPr lang="en-US" sz="2000" dirty="0" smtClean="0"/>
              <a:t> </a:t>
            </a:r>
            <a:r>
              <a:rPr lang="ru-RU" sz="2000" dirty="0" smtClean="0"/>
              <a:t>и </a:t>
            </a:r>
            <a:r>
              <a:rPr lang="ru-RU" sz="2000" dirty="0"/>
              <a:t>входят в Федеральный </a:t>
            </a:r>
            <a:r>
              <a:rPr lang="ru-RU" sz="2000" dirty="0" smtClean="0"/>
              <a:t>перечень</a:t>
            </a:r>
            <a:endParaRPr lang="ru-RU" sz="1600" dirty="0"/>
          </a:p>
        </p:txBody>
      </p:sp>
      <p:pic>
        <p:nvPicPr>
          <p:cNvPr id="4" name="Рисунок 3" descr="Geom_7-9_Obl_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484784"/>
            <a:ext cx="1815580" cy="2340000"/>
          </a:xfrm>
          <a:prstGeom prst="rect">
            <a:avLst/>
          </a:prstGeom>
        </p:spPr>
      </p:pic>
      <p:pic>
        <p:nvPicPr>
          <p:cNvPr id="5" name="Рисунок 4" descr="Geom_10-11_Obl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6" y="1484784"/>
            <a:ext cx="1757690" cy="2340000"/>
          </a:xfrm>
          <a:prstGeom prst="rect">
            <a:avLst/>
          </a:prstGeom>
        </p:spPr>
      </p:pic>
      <p:pic>
        <p:nvPicPr>
          <p:cNvPr id="7" name="Рисунок 6" descr="Geom_10_Obl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7" y="1484784"/>
            <a:ext cx="1763139" cy="2340000"/>
          </a:xfrm>
          <a:prstGeom prst="rect">
            <a:avLst/>
          </a:prstGeom>
        </p:spPr>
      </p:pic>
      <p:pic>
        <p:nvPicPr>
          <p:cNvPr id="8" name="Рисунок 7" descr="Geom_11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1484784"/>
            <a:ext cx="1763139" cy="23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78904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1.2.4.3.8.1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1.3.4.1.14.1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802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8264" y="3789040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ФПУ № 1.3.4.1.15.2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2843808" y="4293096"/>
            <a:ext cx="3441719" cy="2340000"/>
            <a:chOff x="2771800" y="4365104"/>
            <a:chExt cx="3441719" cy="2340000"/>
          </a:xfrm>
        </p:grpSpPr>
        <p:pic>
          <p:nvPicPr>
            <p:cNvPr id="13" name="Рисунок 12" descr="Obl_Matem_10_baza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71800" y="4365104"/>
              <a:ext cx="1560594" cy="2340000"/>
            </a:xfrm>
            <a:prstGeom prst="rect">
              <a:avLst/>
            </a:prstGeom>
          </p:spPr>
        </p:pic>
        <p:pic>
          <p:nvPicPr>
            <p:cNvPr id="14" name="Рисунок 13" descr="Obl_Matem_11_baza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44008" y="4365104"/>
              <a:ext cx="1569511" cy="23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52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81" y="84744"/>
            <a:ext cx="9180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Следствие.</a:t>
            </a:r>
            <a:r>
              <a:rPr lang="ru-RU" dirty="0"/>
              <a:t> Если прямая проходит через середину одной боковой стороны и параллельна основанию трапеции, то она проходит через середину второй боковой стороны этой </a:t>
            </a:r>
            <a:r>
              <a:rPr lang="ru-RU" dirty="0" smtClean="0"/>
              <a:t>трапеции.	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81" y="3449570"/>
            <a:ext cx="91805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Доказательство.</a:t>
            </a:r>
            <a:r>
              <a:rPr lang="ru-RU" dirty="0"/>
              <a:t> Пусть прямая проходит через середину </a:t>
            </a:r>
            <a:r>
              <a:rPr lang="en-US" i="1" dirty="0"/>
              <a:t>E </a:t>
            </a:r>
            <a:r>
              <a:rPr lang="ru-RU" dirty="0"/>
              <a:t>стороны </a:t>
            </a:r>
            <a:r>
              <a:rPr lang="en-US" i="1" dirty="0"/>
              <a:t>AD </a:t>
            </a:r>
            <a:r>
              <a:rPr lang="ru-RU" dirty="0"/>
              <a:t>и параллельна стороне </a:t>
            </a:r>
            <a:r>
              <a:rPr lang="en-US" i="1" dirty="0"/>
              <a:t>AB </a:t>
            </a:r>
            <a:r>
              <a:rPr lang="ru-RU" dirty="0"/>
              <a:t>трапеции </a:t>
            </a:r>
            <a:r>
              <a:rPr lang="en-US" i="1" dirty="0"/>
              <a:t>ABCD </a:t>
            </a:r>
            <a:r>
              <a:rPr lang="ru-RU" dirty="0"/>
              <a:t>(</a:t>
            </a:r>
            <a:r>
              <a:rPr lang="en-US" i="1" dirty="0"/>
              <a:t>AB </a:t>
            </a:r>
            <a:r>
              <a:rPr lang="ru-RU" dirty="0"/>
              <a:t>|| </a:t>
            </a:r>
            <a:r>
              <a:rPr lang="en-US" i="1" dirty="0"/>
              <a:t>CD</a:t>
            </a:r>
            <a:r>
              <a:rPr lang="ru-RU" dirty="0"/>
              <a:t>). Так как средняя линия </a:t>
            </a:r>
            <a:r>
              <a:rPr lang="en-US" i="1" dirty="0"/>
              <a:t>EF </a:t>
            </a:r>
            <a:r>
              <a:rPr lang="ru-RU" dirty="0"/>
              <a:t>также параллельна стороне </a:t>
            </a:r>
            <a:r>
              <a:rPr lang="en-US" i="1" dirty="0"/>
              <a:t>AB</a:t>
            </a:r>
            <a:r>
              <a:rPr lang="ru-RU" dirty="0"/>
              <a:t>, то она должна лежать на данной прямой. Следовательно, середина </a:t>
            </a:r>
            <a:r>
              <a:rPr lang="en-US" i="1" dirty="0"/>
              <a:t>F </a:t>
            </a:r>
            <a:r>
              <a:rPr lang="ru-RU" dirty="0"/>
              <a:t>стороны </a:t>
            </a:r>
            <a:r>
              <a:rPr lang="en-US" i="1" dirty="0"/>
              <a:t>BC </a:t>
            </a:r>
            <a:r>
              <a:rPr lang="ru-RU" dirty="0"/>
              <a:t>принадлежит этой прямой.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38361"/>
            <a:ext cx="3209528" cy="2102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92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0" y="533400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1. Проведите </a:t>
            </a:r>
            <a:r>
              <a:rPr lang="ru-RU" dirty="0"/>
              <a:t>среднюю линию трапеции, изображенной на рисунке.</a:t>
            </a:r>
          </a:p>
        </p:txBody>
      </p:sp>
      <p:pic>
        <p:nvPicPr>
          <p:cNvPr id="430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255341" cy="222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43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0" y="533400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Ответ.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019" y="188641"/>
            <a:ext cx="240881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2981672"/>
            <a:ext cx="899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2. </a:t>
            </a:r>
            <a:r>
              <a:rPr lang="ru-RU" dirty="0"/>
              <a:t>Изобразите трапецию, если заданы две её вершины </a:t>
            </a:r>
            <a:r>
              <a:rPr lang="en-US" i="1" dirty="0"/>
              <a:t>A</a:t>
            </a:r>
            <a:r>
              <a:rPr lang="ru-RU" dirty="0"/>
              <a:t>, </a:t>
            </a:r>
            <a:r>
              <a:rPr lang="en-US" i="1" dirty="0"/>
              <a:t>C</a:t>
            </a:r>
            <a:r>
              <a:rPr lang="ru-RU" dirty="0"/>
              <a:t> и средняя линия </a:t>
            </a:r>
            <a:r>
              <a:rPr lang="en-US" i="1" dirty="0"/>
              <a:t>EF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05064"/>
            <a:ext cx="4680520" cy="2467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794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Text Box 3"/>
          <p:cNvSpPr txBox="1">
            <a:spLocks noChangeArrowheads="1"/>
          </p:cNvSpPr>
          <p:nvPr/>
        </p:nvSpPr>
        <p:spPr bwMode="auto">
          <a:xfrm>
            <a:off x="0" y="533400"/>
            <a:ext cx="899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Ответ.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75641"/>
            <a:ext cx="5570637" cy="2889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2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06" y="404664"/>
            <a:ext cx="9067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3. Средняя </a:t>
            </a:r>
            <a:r>
              <a:rPr lang="ru-RU" dirty="0">
                <a:cs typeface="Times New Roman" pitchFamily="18" charset="0"/>
              </a:rPr>
              <a:t>линия трапеции равна 30 см, а меньшее основание равно 20 см. Найдите большее основание.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79517"/>
            <a:ext cx="3082949" cy="179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057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06" y="128161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 smtClean="0">
                <a:cs typeface="Times New Roman" pitchFamily="18" charset="0"/>
              </a:rPr>
              <a:t>40 см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4298" y="2952328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4. Основания </a:t>
            </a:r>
            <a:r>
              <a:rPr lang="ru-RU" dirty="0">
                <a:cs typeface="Times New Roman" pitchFamily="18" charset="0"/>
              </a:rPr>
              <a:t>трапеции относятся как 5:2, а их разность равна 18 см. Найдите среднюю линию трапеции.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36" y="3861048"/>
            <a:ext cx="345793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282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7306" y="128161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 smtClean="0">
                <a:cs typeface="Times New Roman" pitchFamily="18" charset="0"/>
              </a:rPr>
              <a:t>21 см.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17436" y="1377829"/>
            <a:ext cx="8839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charset="0"/>
              </a:rPr>
              <a:t>	</a:t>
            </a:r>
            <a:r>
              <a:rPr lang="ru-RU" dirty="0" smtClean="0">
                <a:cs typeface="Times New Roman" charset="0"/>
              </a:rPr>
              <a:t>5. Основания </a:t>
            </a:r>
            <a:r>
              <a:rPr lang="ru-RU" dirty="0">
                <a:cs typeface="Times New Roman" charset="0"/>
              </a:rPr>
              <a:t>трапеции равны 4 см и 10 см. Найдите отрезки, на которые делит среднюю линию этой трапеции одна из </a:t>
            </a:r>
            <a:r>
              <a:rPr lang="ru-RU" dirty="0" smtClean="0">
                <a:cs typeface="Times New Roman" charset="0"/>
              </a:rPr>
              <a:t>её </a:t>
            </a:r>
            <a:r>
              <a:rPr lang="ru-RU" dirty="0">
                <a:cs typeface="Times New Roman" charset="0"/>
              </a:rPr>
              <a:t>диагоналей.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64" y="2701268"/>
            <a:ext cx="298951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7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5669" y="256193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6</a:t>
            </a:r>
            <a:r>
              <a:rPr lang="ru-RU" dirty="0" smtClean="0"/>
              <a:t>. 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Основания трапеции </a:t>
            </a:r>
            <a:r>
              <a:rPr lang="en-US" i="1" dirty="0" smtClean="0"/>
              <a:t>ABCD </a:t>
            </a:r>
            <a:r>
              <a:rPr lang="ru-RU" dirty="0" smtClean="0"/>
              <a:t>равны 6 и 4. Найдите отрезки, на которые диагонали этой трапеции делят её среднюю линию </a:t>
            </a:r>
            <a:r>
              <a:rPr lang="en-US" i="1" dirty="0" smtClean="0"/>
              <a:t>EF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555" y="3501008"/>
            <a:ext cx="270550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769" y="650436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 smtClean="0">
                <a:cs typeface="Times New Roman" charset="0"/>
              </a:rPr>
              <a:t>2 </a:t>
            </a:r>
            <a:r>
              <a:rPr lang="ru-RU" dirty="0">
                <a:cs typeface="Times New Roman" charset="0"/>
              </a:rPr>
              <a:t>см и 5</a:t>
            </a:r>
            <a:r>
              <a:rPr lang="ru-RU" dirty="0" smtClean="0">
                <a:cs typeface="Times New Roman" charset="0"/>
              </a:rPr>
              <a:t> </a:t>
            </a:r>
            <a:r>
              <a:rPr lang="ru-RU" dirty="0">
                <a:cs typeface="Times New Roman" charset="0"/>
              </a:rPr>
              <a:t>см. 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76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3769" y="650436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 smtClean="0">
                <a:cs typeface="Times New Roman" charset="0"/>
              </a:rPr>
              <a:t>2, 1, 2. 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293" y="189894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/>
              <a:t>7</a:t>
            </a:r>
            <a:r>
              <a:rPr lang="ru-RU" dirty="0" smtClean="0"/>
              <a:t>. Боковые стороны трапеции, описанной около окружности, равны 4 и 6. Найдите среднюю линию этой трапеции.</a:t>
            </a:r>
            <a:r>
              <a:rPr lang="ru-RU" dirty="0"/>
              <a:t>	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009876" cy="213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92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3769" y="2708920"/>
            <a:ext cx="8839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8. Может </a:t>
            </a:r>
            <a:r>
              <a:rPr lang="ru-RU" dirty="0">
                <a:cs typeface="Times New Roman" pitchFamily="18" charset="0"/>
              </a:rPr>
              <a:t>ли средняя линия трапеции пройти через точку пересечения диагоналей?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3769" y="650436"/>
            <a:ext cx="9067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Ответ: </a:t>
            </a:r>
            <a:r>
              <a:rPr lang="ru-RU" dirty="0" smtClean="0">
                <a:cs typeface="Times New Roman" charset="0"/>
              </a:rPr>
              <a:t>5 </a:t>
            </a:r>
            <a:r>
              <a:rPr lang="ru-RU" dirty="0">
                <a:cs typeface="Times New Roman" charset="0"/>
              </a:rPr>
              <a:t>см. 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67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Дидактические материалы</a:t>
            </a:r>
            <a:endParaRPr lang="ru-RU" sz="1800" dirty="0"/>
          </a:p>
        </p:txBody>
      </p:sp>
      <p:pic>
        <p:nvPicPr>
          <p:cNvPr id="4" name="Рисунок 3" descr="OBL-GE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908720"/>
            <a:ext cx="1753515" cy="2700000"/>
          </a:xfrm>
          <a:prstGeom prst="rect">
            <a:avLst/>
          </a:prstGeom>
        </p:spPr>
      </p:pic>
      <p:pic>
        <p:nvPicPr>
          <p:cNvPr id="6" name="Рисунок 5" descr="Smirnov-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908720"/>
            <a:ext cx="1732679" cy="2700000"/>
          </a:xfrm>
          <a:prstGeom prst="rect">
            <a:avLst/>
          </a:prstGeom>
        </p:spPr>
      </p:pic>
      <p:pic>
        <p:nvPicPr>
          <p:cNvPr id="8" name="Рисунок 7" descr="ОБЛОЖКА дидактические материалы10-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89040"/>
            <a:ext cx="1738472" cy="2700000"/>
          </a:xfrm>
          <a:prstGeom prst="rect">
            <a:avLst/>
          </a:prstGeom>
        </p:spPr>
      </p:pic>
      <p:pic>
        <p:nvPicPr>
          <p:cNvPr id="9" name="Picture 13" descr="C:\Documents and Settings\Администратор\Мои документы\PICTURE\Учебники\УМК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52035" r="57809" b="847"/>
          <a:stretch>
            <a:fillRect/>
          </a:stretch>
        </p:blipFill>
        <p:spPr bwMode="auto">
          <a:xfrm>
            <a:off x="2195736" y="3789040"/>
            <a:ext cx="1814064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Oblojka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9592" y="908720"/>
            <a:ext cx="175818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sz="2000" dirty="0" smtClean="0">
                <a:solidFill>
                  <a:srgbClr val="FF3300"/>
                </a:solidFill>
              </a:rPr>
              <a:t>Решение</a:t>
            </a:r>
            <a:r>
              <a:rPr lang="ru-RU" sz="2000" dirty="0">
                <a:solidFill>
                  <a:srgbClr val="FF3300"/>
                </a:solidFill>
              </a:rPr>
              <a:t>.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/>
              <a:t>Нет. Действительно, пусть </a:t>
            </a:r>
            <a:r>
              <a:rPr lang="en-US" sz="2000" i="1" dirty="0"/>
              <a:t>ABCD </a:t>
            </a:r>
            <a:r>
              <a:rPr lang="ru-RU" sz="2000" dirty="0"/>
              <a:t>– трапеция, </a:t>
            </a:r>
            <a:r>
              <a:rPr lang="en-US" sz="2000" i="1" dirty="0"/>
              <a:t>EF </a:t>
            </a:r>
            <a:r>
              <a:rPr lang="ru-RU" sz="2000" dirty="0"/>
              <a:t>– средняя линия, </a:t>
            </a:r>
            <a:r>
              <a:rPr lang="en-US" sz="2000" i="1" dirty="0"/>
              <a:t>G</a:t>
            </a:r>
            <a:r>
              <a:rPr lang="en-US" sz="2000" dirty="0"/>
              <a:t>, </a:t>
            </a:r>
            <a:r>
              <a:rPr lang="en-US" sz="2000" i="1" dirty="0"/>
              <a:t>H</a:t>
            </a:r>
            <a:r>
              <a:rPr lang="en-US" sz="2000" dirty="0"/>
              <a:t> </a:t>
            </a:r>
            <a:r>
              <a:rPr lang="ru-RU" sz="2000" dirty="0"/>
              <a:t>– ее точки пересечения с диагоналями. Тогда </a:t>
            </a:r>
            <a:r>
              <a:rPr lang="en-US" sz="2000" i="1" dirty="0"/>
              <a:t>EG </a:t>
            </a:r>
            <a:r>
              <a:rPr lang="ru-RU" sz="2000" dirty="0"/>
              <a:t>– средняя линия треугольника </a:t>
            </a:r>
            <a:r>
              <a:rPr lang="en-US" sz="2000" i="1" dirty="0"/>
              <a:t>ACD</a:t>
            </a:r>
            <a:r>
              <a:rPr lang="ru-RU" sz="2000" dirty="0"/>
              <a:t> и, следовательно, равна половине </a:t>
            </a:r>
            <a:r>
              <a:rPr lang="en-US" sz="2000" i="1" dirty="0"/>
              <a:t>CD</a:t>
            </a:r>
            <a:r>
              <a:rPr lang="ru-RU" sz="2000" dirty="0"/>
              <a:t>. </a:t>
            </a:r>
            <a:r>
              <a:rPr lang="en-US" sz="2000" i="1" dirty="0"/>
              <a:t>FH </a:t>
            </a:r>
            <a:r>
              <a:rPr lang="ru-RU" sz="2000" dirty="0"/>
              <a:t>– средняя линия треугольника </a:t>
            </a:r>
            <a:r>
              <a:rPr lang="en-US" sz="2000" i="1" dirty="0"/>
              <a:t>BCD</a:t>
            </a:r>
            <a:r>
              <a:rPr lang="ru-RU" sz="2000" dirty="0"/>
              <a:t> и, следовательно, равна половине </a:t>
            </a:r>
            <a:r>
              <a:rPr lang="en-US" sz="2000" i="1" dirty="0"/>
              <a:t>CD</a:t>
            </a:r>
            <a:r>
              <a:rPr lang="ru-RU" sz="2000" dirty="0"/>
              <a:t>. Если бы точки </a:t>
            </a:r>
            <a:r>
              <a:rPr lang="en-US" sz="2000" i="1" dirty="0"/>
              <a:t>G </a:t>
            </a:r>
            <a:r>
              <a:rPr lang="ru-RU" sz="2000" dirty="0"/>
              <a:t>и </a:t>
            </a:r>
            <a:r>
              <a:rPr lang="en-US" sz="2000" i="1" dirty="0"/>
              <a:t>H </a:t>
            </a:r>
            <a:r>
              <a:rPr lang="ru-RU" sz="2000" dirty="0"/>
              <a:t>совпадали, то средняя линия </a:t>
            </a:r>
            <a:r>
              <a:rPr lang="en-US" sz="2000" i="1" dirty="0"/>
              <a:t>EF</a:t>
            </a:r>
            <a:r>
              <a:rPr lang="ru-RU" sz="2000" dirty="0"/>
              <a:t> была бы равна </a:t>
            </a:r>
            <a:r>
              <a:rPr lang="en-US" sz="2000" i="1" dirty="0"/>
              <a:t>CD</a:t>
            </a:r>
            <a:r>
              <a:rPr lang="ru-RU" sz="2000" dirty="0"/>
              <a:t>. В этом случае </a:t>
            </a:r>
            <a:r>
              <a:rPr lang="ru-RU" sz="2000" dirty="0" smtClean="0"/>
              <a:t>четырёхугольник </a:t>
            </a:r>
            <a:r>
              <a:rPr lang="en-US" sz="2000" i="1" dirty="0" smtClean="0"/>
              <a:t>ABCD</a:t>
            </a:r>
            <a:r>
              <a:rPr lang="ru-RU" sz="2000" dirty="0" smtClean="0"/>
              <a:t> был </a:t>
            </a:r>
            <a:r>
              <a:rPr lang="ru-RU" sz="2000" dirty="0"/>
              <a:t>бы параллелограммом.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2103"/>
            <a:ext cx="2880320" cy="144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18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757353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ru-RU" sz="2000" dirty="0" smtClean="0"/>
              <a:t>	9. Диагонали </a:t>
            </a:r>
            <a:r>
              <a:rPr lang="ru-RU" sz="2000" dirty="0"/>
              <a:t>равнобедренной трапеции перпендикулярны. </a:t>
            </a:r>
            <a:r>
              <a:rPr lang="ru-RU" sz="2000" dirty="0" smtClean="0"/>
              <a:t>Найдите </a:t>
            </a:r>
            <a:r>
              <a:rPr lang="ru-RU" sz="2000" dirty="0"/>
              <a:t>площадь </a:t>
            </a:r>
            <a:r>
              <a:rPr lang="ru-RU" sz="2000" dirty="0" smtClean="0"/>
              <a:t>этой трапеции</a:t>
            </a:r>
            <a:r>
              <a:rPr lang="ru-RU" sz="2000" dirty="0"/>
              <a:t>, если её средняя линия равна </a:t>
            </a:r>
            <a:r>
              <a:rPr lang="ru-RU" sz="2000" dirty="0" smtClean="0"/>
              <a:t>4.</a:t>
            </a:r>
            <a:endParaRPr lang="ru-RU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19" y="2636912"/>
            <a:ext cx="3063081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34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solidFill>
                  <a:srgbClr val="FF3300"/>
                </a:solidFill>
              </a:rPr>
              <a:t>	</a:t>
            </a:r>
            <a:r>
              <a:rPr lang="ru-RU" sz="2000" dirty="0" smtClean="0">
                <a:solidFill>
                  <a:srgbClr val="FF3300"/>
                </a:solidFill>
              </a:rPr>
              <a:t>Решение</a:t>
            </a:r>
            <a:r>
              <a:rPr lang="ru-RU" sz="2000" dirty="0">
                <a:solidFill>
                  <a:srgbClr val="FF3300"/>
                </a:solidFill>
              </a:rPr>
              <a:t>.</a:t>
            </a:r>
            <a:r>
              <a:rPr lang="ru-RU" sz="2000" dirty="0">
                <a:solidFill>
                  <a:schemeClr val="accent1"/>
                </a:solidFill>
              </a:rPr>
              <a:t> </a:t>
            </a:r>
            <a:r>
              <a:rPr lang="ru-RU" sz="2000" dirty="0" smtClean="0"/>
              <a:t>Через вершину </a:t>
            </a:r>
            <a:r>
              <a:rPr lang="en-US" sz="2000" i="1" dirty="0" smtClean="0"/>
              <a:t>C</a:t>
            </a:r>
            <a:r>
              <a:rPr lang="ru-RU" sz="2000" dirty="0" smtClean="0"/>
              <a:t> проведём прямую, параллельную прямой </a:t>
            </a:r>
            <a:r>
              <a:rPr lang="en-US" sz="2000" i="1" dirty="0" smtClean="0"/>
              <a:t>BD</a:t>
            </a:r>
            <a:r>
              <a:rPr lang="ru-RU" sz="2000" dirty="0" smtClean="0"/>
              <a:t>. Обозначим </a:t>
            </a:r>
            <a:r>
              <a:rPr lang="en-US" sz="2000" i="1" dirty="0" smtClean="0"/>
              <a:t>G </a:t>
            </a:r>
            <a:r>
              <a:rPr lang="ru-RU" sz="2000" dirty="0" smtClean="0"/>
              <a:t>точку её пересечения с прямой </a:t>
            </a:r>
            <a:r>
              <a:rPr lang="en-US" sz="2000" i="1" dirty="0" smtClean="0"/>
              <a:t>AB</a:t>
            </a:r>
            <a:r>
              <a:rPr lang="en-US" sz="2000" dirty="0" smtClean="0"/>
              <a:t>. </a:t>
            </a:r>
            <a:r>
              <a:rPr lang="ru-RU" sz="2000" dirty="0" smtClean="0"/>
              <a:t>Треугольник </a:t>
            </a:r>
            <a:r>
              <a:rPr lang="en-US" sz="2000" i="1" dirty="0" smtClean="0"/>
              <a:t>BGC </a:t>
            </a:r>
            <a:r>
              <a:rPr lang="ru-RU" sz="2000" dirty="0" smtClean="0"/>
              <a:t>равен треугольнику </a:t>
            </a:r>
            <a:r>
              <a:rPr lang="en-US" sz="2000" i="1" dirty="0" smtClean="0"/>
              <a:t>CDB</a:t>
            </a:r>
            <a:r>
              <a:rPr lang="en-US" sz="2000" dirty="0" smtClean="0"/>
              <a:t>. </a:t>
            </a:r>
            <a:r>
              <a:rPr lang="ru-RU" sz="2000" dirty="0" smtClean="0"/>
              <a:t>Площадь треугольника </a:t>
            </a:r>
            <a:r>
              <a:rPr lang="en-US" sz="2000" i="1" dirty="0" smtClean="0"/>
              <a:t>ABD </a:t>
            </a:r>
            <a:r>
              <a:rPr lang="ru-RU" sz="2000" dirty="0" smtClean="0"/>
              <a:t>равна площади треугольника </a:t>
            </a:r>
            <a:r>
              <a:rPr lang="en-US" sz="2000" i="1" dirty="0" smtClean="0"/>
              <a:t>ABC</a:t>
            </a:r>
            <a:r>
              <a:rPr lang="ru-RU" sz="2000" dirty="0" smtClean="0"/>
              <a:t>. Следовательно, площадь трапеции равна площади равнобедренного прямоугольного треугольника </a:t>
            </a:r>
            <a:r>
              <a:rPr lang="en-US" sz="2000" i="1" dirty="0" smtClean="0"/>
              <a:t>AGC</a:t>
            </a:r>
            <a:r>
              <a:rPr lang="ru-RU" sz="2000" dirty="0" smtClean="0"/>
              <a:t>, гипотенуза которого равна </a:t>
            </a:r>
            <a:r>
              <a:rPr lang="ru-RU" sz="2000" dirty="0"/>
              <a:t>8</a:t>
            </a:r>
            <a:r>
              <a:rPr lang="ru-RU" sz="2000" dirty="0" smtClean="0"/>
              <a:t>. Значит, искомая площадь равна 16.</a:t>
            </a:r>
            <a:endParaRPr lang="ru-RU" sz="2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04864"/>
            <a:ext cx="4349551" cy="255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43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956985" y="980728"/>
            <a:ext cx="6193185" cy="503237"/>
          </a:xfrm>
        </p:spPr>
        <p:txBody>
          <a:bodyPr>
            <a:noAutofit/>
          </a:bodyPr>
          <a:lstStyle/>
          <a:p>
            <a:r>
              <a:rPr lang="ru-RU" sz="2800" dirty="0">
                <a:cs typeface="Times New Roman" pitchFamily="18" charset="0"/>
              </a:rPr>
              <a:t>Фалес </a:t>
            </a:r>
            <a:r>
              <a:rPr lang="ru-RU" sz="2800" dirty="0"/>
              <a:t>Милетский </a:t>
            </a:r>
            <a:r>
              <a:rPr lang="en-US" sz="2800" dirty="0">
                <a:cs typeface="Times New Roman" pitchFamily="18" charset="0"/>
              </a:rPr>
              <a:t>VI </a:t>
            </a:r>
            <a:r>
              <a:rPr lang="ru-RU" sz="2800" dirty="0">
                <a:cs typeface="Times New Roman" pitchFamily="18" charset="0"/>
              </a:rPr>
              <a:t>век до н. э.</a:t>
            </a:r>
          </a:p>
        </p:txBody>
      </p:sp>
      <p:pic>
        <p:nvPicPr>
          <p:cNvPr id="464899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836613"/>
            <a:ext cx="2746375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4900" name="TextBox 4"/>
          <p:cNvSpPr txBox="1">
            <a:spLocks noChangeArrowheads="1"/>
          </p:cNvSpPr>
          <p:nvPr/>
        </p:nvSpPr>
        <p:spPr bwMode="auto">
          <a:xfrm>
            <a:off x="2919548" y="1556791"/>
            <a:ext cx="594042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2000" dirty="0"/>
              <a:t>	</a:t>
            </a:r>
            <a:r>
              <a:rPr lang="ru-RU" sz="2000" dirty="0">
                <a:cs typeface="Arial" charset="0"/>
              </a:rPr>
              <a:t>Фалес первым сформулировал и доказал несколько геометрических теорем, среди которых:</a:t>
            </a:r>
          </a:p>
          <a:p>
            <a:r>
              <a:rPr lang="ru-RU" sz="2000" dirty="0">
                <a:cs typeface="Arial" charset="0"/>
              </a:rPr>
              <a:t>1) вертикальные углы равны;</a:t>
            </a:r>
          </a:p>
          <a:p>
            <a:r>
              <a:rPr lang="ru-RU" sz="2000" dirty="0">
                <a:cs typeface="Arial" charset="0"/>
              </a:rPr>
              <a:t>2) имеет место равенство треугольников по одной стороне и двум прилегающим к ней углам;</a:t>
            </a:r>
          </a:p>
          <a:p>
            <a:r>
              <a:rPr lang="ru-RU" sz="2000" dirty="0">
                <a:cs typeface="Arial" charset="0"/>
              </a:rPr>
              <a:t>3) углы при основании равнобедренного треугольника равны;</a:t>
            </a:r>
          </a:p>
          <a:p>
            <a:r>
              <a:rPr lang="ru-RU" sz="2000" dirty="0"/>
              <a:t>	</a:t>
            </a:r>
            <a:r>
              <a:rPr lang="ru-RU" sz="2000" dirty="0">
                <a:cs typeface="Arial" charset="0"/>
              </a:rPr>
              <a:t>Фалес научился определять расстояние от берега до корабля</a:t>
            </a:r>
            <a:r>
              <a:rPr lang="en-US" sz="2000" dirty="0">
                <a:cs typeface="Arial" charset="0"/>
              </a:rPr>
              <a:t>.</a:t>
            </a:r>
            <a:r>
              <a:rPr lang="ru-RU" sz="2000" dirty="0">
                <a:cs typeface="Arial" charset="0"/>
              </a:rPr>
              <a:t> В основе этого способа лежит теорема, названная впоследствии теоремой Фалеса:</a:t>
            </a:r>
          </a:p>
        </p:txBody>
      </p:sp>
      <p:sp>
        <p:nvSpPr>
          <p:cNvPr id="464901" name="TextBox 5"/>
          <p:cNvSpPr txBox="1">
            <a:spLocks noChangeArrowheads="1"/>
          </p:cNvSpPr>
          <p:nvPr/>
        </p:nvSpPr>
        <p:spPr bwMode="auto">
          <a:xfrm>
            <a:off x="152400" y="4648200"/>
            <a:ext cx="89916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sz="2000" dirty="0"/>
              <a:t>	Е</a:t>
            </a:r>
            <a:r>
              <a:rPr lang="ru-RU" sz="2000" dirty="0">
                <a:cs typeface="Arial" charset="0"/>
              </a:rPr>
              <a:t>сли параллельные прямые, пересекающие стороны угла, отсекают равные отрезки на одной его стороне, то они отсекают равные отрезки и на другой его стороне.</a:t>
            </a:r>
          </a:p>
          <a:p>
            <a:r>
              <a:rPr lang="ru-RU" sz="2000" dirty="0"/>
              <a:t>	</a:t>
            </a:r>
            <a:r>
              <a:rPr lang="ru-RU" sz="2000" dirty="0">
                <a:cs typeface="Arial" charset="0"/>
              </a:rPr>
              <a:t>Легенда рассказывает о том, что Фалес, будучи в Египте, поразил фараона </a:t>
            </a:r>
            <a:r>
              <a:rPr lang="ru-RU" sz="2000" dirty="0" err="1">
                <a:cs typeface="Arial" charset="0"/>
              </a:rPr>
              <a:t>Амасиса</a:t>
            </a:r>
            <a:r>
              <a:rPr lang="ru-RU" sz="2000" dirty="0">
                <a:cs typeface="Arial" charset="0"/>
              </a:rPr>
              <a:t> тем, что сумел точно установить высоту пирамиды, дождавшись момента, когда длина тени палки становится равной её высоте, и тогда измерил длину тени пирамиды.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Теорема Фалеса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7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06" y="1062938"/>
            <a:ext cx="6552727" cy="245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9" y="4920723"/>
            <a:ext cx="3168352" cy="140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46" y="3501008"/>
            <a:ext cx="5828454" cy="3219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345609"/>
            <a:ext cx="9126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В </a:t>
            </a:r>
            <a:r>
              <a:rPr lang="ru-RU" sz="2000" dirty="0"/>
              <a:t>учебнике геометрии Л.С. </a:t>
            </a:r>
            <a:r>
              <a:rPr lang="ru-RU" sz="2000" dirty="0" err="1"/>
              <a:t>Атанасяна</a:t>
            </a:r>
            <a:r>
              <a:rPr lang="ru-RU" sz="2000" dirty="0"/>
              <a:t> и др. </a:t>
            </a:r>
            <a:r>
              <a:rPr lang="ru-RU" sz="2000" dirty="0" smtClean="0"/>
              <a:t>теорема Фалеса помещена в задачи.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8384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629" y="1175310"/>
            <a:ext cx="9134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Теорема </a:t>
            </a:r>
            <a:r>
              <a:rPr lang="ru-RU" dirty="0">
                <a:solidFill>
                  <a:srgbClr val="FF0000"/>
                </a:solidFill>
              </a:rPr>
              <a:t>(Фалеса).</a:t>
            </a:r>
            <a:r>
              <a:rPr lang="ru-RU" dirty="0"/>
              <a:t> Если параллельные прямые, пересекающие стороны угла, отсекают на одной его стороне равные отрезки, то они отсекают равные отрезки и на другой его стороне.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9629" y="5063742"/>
            <a:ext cx="91343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dirty="0" smtClean="0">
                <a:solidFill>
                  <a:srgbClr val="FF0000"/>
                </a:solidFill>
              </a:rPr>
              <a:t>Доказательство.</a:t>
            </a:r>
            <a:r>
              <a:rPr lang="ru-RU" dirty="0" smtClean="0"/>
              <a:t> </a:t>
            </a:r>
            <a:r>
              <a:rPr lang="ru-RU" dirty="0"/>
              <a:t>Пусть три параллельные прямые пересекают стороны этого угла соответственно в точках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dirty="0"/>
              <a:t>,</a:t>
            </a:r>
            <a:r>
              <a:rPr lang="ru-RU" i="1" dirty="0"/>
              <a:t> А</a:t>
            </a:r>
            <a:r>
              <a:rPr lang="ru-RU" baseline="-25000" dirty="0"/>
              <a:t>2</a:t>
            </a:r>
            <a:r>
              <a:rPr lang="ru-RU" dirty="0"/>
              <a:t>,</a:t>
            </a:r>
            <a:r>
              <a:rPr lang="ru-RU" i="1" dirty="0"/>
              <a:t> А</a:t>
            </a:r>
            <a:r>
              <a:rPr lang="ru-RU" baseline="-25000" dirty="0"/>
              <a:t>3</a:t>
            </a:r>
            <a:r>
              <a:rPr lang="ru-RU" dirty="0"/>
              <a:t> и 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dirty="0"/>
              <a:t>,</a:t>
            </a:r>
            <a:r>
              <a:rPr lang="ru-RU" i="1" dirty="0"/>
              <a:t> В</a:t>
            </a:r>
            <a:r>
              <a:rPr lang="ru-RU" baseline="-25000" dirty="0"/>
              <a:t>2</a:t>
            </a:r>
            <a:r>
              <a:rPr lang="ru-RU" dirty="0"/>
              <a:t>,</a:t>
            </a:r>
            <a:r>
              <a:rPr lang="ru-RU" i="1" dirty="0"/>
              <a:t> </a:t>
            </a:r>
            <a:r>
              <a:rPr lang="ru-RU" i="1" dirty="0" smtClean="0"/>
              <a:t>В</a:t>
            </a:r>
            <a:r>
              <a:rPr lang="ru-RU" baseline="-25000" dirty="0" smtClean="0"/>
              <a:t>3</a:t>
            </a:r>
            <a:r>
              <a:rPr lang="ru-RU" dirty="0" smtClean="0"/>
              <a:t>. Если </a:t>
            </a:r>
            <a:r>
              <a:rPr lang="ru-RU" dirty="0"/>
              <a:t>отрезки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i="1" dirty="0"/>
              <a:t>А</a:t>
            </a:r>
            <a:r>
              <a:rPr lang="ru-RU" baseline="-25000" dirty="0"/>
              <a:t>2</a:t>
            </a:r>
            <a:r>
              <a:rPr lang="ru-RU" i="1" dirty="0"/>
              <a:t> </a:t>
            </a:r>
            <a:r>
              <a:rPr lang="ru-RU" dirty="0"/>
              <a:t>и</a:t>
            </a:r>
            <a:r>
              <a:rPr lang="ru-RU" i="1" dirty="0"/>
              <a:t> А</a:t>
            </a:r>
            <a:r>
              <a:rPr lang="ru-RU" baseline="-25000" dirty="0"/>
              <a:t>2</a:t>
            </a:r>
            <a:r>
              <a:rPr lang="ru-RU" i="1" dirty="0"/>
              <a:t>А</a:t>
            </a:r>
            <a:r>
              <a:rPr lang="ru-RU" baseline="-25000" dirty="0"/>
              <a:t>3</a:t>
            </a:r>
            <a:r>
              <a:rPr lang="ru-RU" dirty="0"/>
              <a:t> равны, то </a:t>
            </a:r>
            <a:r>
              <a:rPr lang="ru-RU" i="1" dirty="0"/>
              <a:t>А</a:t>
            </a:r>
            <a:r>
              <a:rPr lang="ru-RU" baseline="-25000" dirty="0"/>
              <a:t>2</a:t>
            </a:r>
            <a:r>
              <a:rPr lang="ru-RU" i="1" dirty="0"/>
              <a:t>В</a:t>
            </a:r>
            <a:r>
              <a:rPr lang="ru-RU" baseline="-25000" dirty="0"/>
              <a:t>2</a:t>
            </a:r>
            <a:r>
              <a:rPr lang="ru-RU" dirty="0"/>
              <a:t> – средняя линия трапеции </a:t>
            </a:r>
            <a:r>
              <a:rPr lang="ru-RU" i="1" dirty="0"/>
              <a:t>А</a:t>
            </a:r>
            <a:r>
              <a:rPr lang="ru-RU" baseline="-25000" dirty="0"/>
              <a:t>1</a:t>
            </a:r>
            <a:r>
              <a:rPr lang="ru-RU" i="1" dirty="0"/>
              <a:t>А</a:t>
            </a:r>
            <a:r>
              <a:rPr lang="ru-RU" baseline="-25000" dirty="0"/>
              <a:t>3</a:t>
            </a:r>
            <a:r>
              <a:rPr lang="ru-RU" i="1" dirty="0"/>
              <a:t>В</a:t>
            </a:r>
            <a:r>
              <a:rPr lang="ru-RU" baseline="-25000" dirty="0"/>
              <a:t>3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dirty="0"/>
              <a:t>. Следовательно, равны и отрезки </a:t>
            </a:r>
            <a:r>
              <a:rPr lang="ru-RU" i="1" dirty="0"/>
              <a:t>В</a:t>
            </a:r>
            <a:r>
              <a:rPr lang="ru-RU" baseline="-25000" dirty="0"/>
              <a:t>1</a:t>
            </a:r>
            <a:r>
              <a:rPr lang="ru-RU" i="1" dirty="0"/>
              <a:t>В</a:t>
            </a:r>
            <a:r>
              <a:rPr lang="ru-RU" baseline="-25000" dirty="0"/>
              <a:t>2</a:t>
            </a:r>
            <a:r>
              <a:rPr lang="ru-RU" i="1" dirty="0"/>
              <a:t> </a:t>
            </a:r>
            <a:r>
              <a:rPr lang="ru-RU" dirty="0"/>
              <a:t>и</a:t>
            </a:r>
            <a:r>
              <a:rPr lang="ru-RU" i="1" dirty="0"/>
              <a:t> В</a:t>
            </a:r>
            <a:r>
              <a:rPr lang="ru-RU" baseline="-25000" dirty="0"/>
              <a:t>2</a:t>
            </a:r>
            <a:r>
              <a:rPr lang="ru-RU" i="1" dirty="0"/>
              <a:t>В</a:t>
            </a:r>
            <a:r>
              <a:rPr lang="ru-RU" baseline="-25000" dirty="0"/>
              <a:t>3</a:t>
            </a:r>
            <a:r>
              <a:rPr lang="ru-RU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36512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В нашем учебнике геометрии теорема Фалеса рассматривается после средней линии трапеции. Приводится следующая формулировка и доказательство теоремы Фалеса.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80" y="2397296"/>
            <a:ext cx="4155355" cy="25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13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1. Стороны </a:t>
            </a:r>
            <a:r>
              <a:rPr lang="ru-RU" dirty="0">
                <a:cs typeface="Times New Roman" pitchFamily="18" charset="0"/>
              </a:rPr>
              <a:t>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OC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OB </a:t>
            </a:r>
            <a:r>
              <a:rPr lang="ru-RU" dirty="0">
                <a:cs typeface="Times New Roman" pitchFamily="18" charset="0"/>
              </a:rPr>
              <a:t>=</a:t>
            </a:r>
            <a:r>
              <a:rPr lang="ru-RU" i="1" dirty="0"/>
              <a:t> </a:t>
            </a:r>
            <a:r>
              <a:rPr lang="en-US" i="1" dirty="0"/>
              <a:t>BD =</a:t>
            </a:r>
            <a:r>
              <a:rPr lang="ru-RU" dirty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5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OA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6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393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464" y="1820751"/>
            <a:ext cx="1996616" cy="163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-35597" y="3390287"/>
            <a:ext cx="901175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2</a:t>
            </a:r>
            <a:r>
              <a:rPr lang="ru-RU" dirty="0" smtClean="0">
                <a:cs typeface="Times New Roman" charset="0"/>
              </a:rPr>
              <a:t>. В </a:t>
            </a:r>
            <a:r>
              <a:rPr lang="ru-RU" dirty="0">
                <a:cs typeface="Times New Roman" charset="0"/>
              </a:rPr>
              <a:t>треугольнике </a:t>
            </a:r>
            <a:r>
              <a:rPr lang="ru-RU" i="1" dirty="0">
                <a:cs typeface="Times New Roman" charset="0"/>
              </a:rPr>
              <a:t>АВС</a:t>
            </a:r>
            <a:r>
              <a:rPr lang="ru-RU" dirty="0">
                <a:cs typeface="Times New Roman" charset="0"/>
              </a:rPr>
              <a:t> сторона </a:t>
            </a:r>
            <a:r>
              <a:rPr lang="ru-RU" i="1" dirty="0">
                <a:cs typeface="Times New Roman" charset="0"/>
              </a:rPr>
              <a:t>ВС</a:t>
            </a:r>
            <a:r>
              <a:rPr lang="ru-RU" dirty="0">
                <a:cs typeface="Times New Roman" charset="0"/>
              </a:rPr>
              <a:t> разделена на четыре равные части и через полученные точки деления проведены прямые, параллельные стороне </a:t>
            </a:r>
            <a:r>
              <a:rPr lang="ru-RU" i="1" dirty="0">
                <a:cs typeface="Times New Roman" charset="0"/>
              </a:rPr>
              <a:t>АВ</a:t>
            </a:r>
            <a:r>
              <a:rPr lang="ru-RU" dirty="0">
                <a:cs typeface="Times New Roman" charset="0"/>
              </a:rPr>
              <a:t>, равной 18 см. Найдите отрезки этих прямых, заключенные внутри треугольника.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11" y="5035734"/>
            <a:ext cx="2232248" cy="168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6522" y="-33554"/>
            <a:ext cx="9097478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3</a:t>
            </a:r>
            <a:r>
              <a:rPr lang="ru-RU" dirty="0" smtClean="0">
                <a:cs typeface="Times New Roman" charset="0"/>
              </a:rPr>
              <a:t>. Основания </a:t>
            </a:r>
            <a:r>
              <a:rPr lang="ru-RU" dirty="0">
                <a:cs typeface="Times New Roman" charset="0"/>
              </a:rPr>
              <a:t>трапеции равны 14 см и 20 см. Одна из боковых сторон разделена на три равные части и через точки деления проведены прямые, параллельные основаниям трапеции. Найдите отрезки этих прямых, заключенные внутри трапеции.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89499"/>
            <a:ext cx="2636310" cy="175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587911"/>
            <a:ext cx="90117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4</a:t>
            </a:r>
            <a:r>
              <a:rPr lang="ru-RU" dirty="0" smtClean="0">
                <a:cs typeface="Times New Roman" charset="0"/>
              </a:rPr>
              <a:t>. С помощью линейки разделите отрезок </a:t>
            </a:r>
            <a:r>
              <a:rPr lang="en-US" i="1" dirty="0" smtClean="0">
                <a:cs typeface="Times New Roman" charset="0"/>
              </a:rPr>
              <a:t>AB </a:t>
            </a:r>
            <a:r>
              <a:rPr lang="ru-RU" dirty="0" smtClean="0">
                <a:cs typeface="Times New Roman" charset="0"/>
              </a:rPr>
              <a:t>на три равные части.</a:t>
            </a:r>
            <a:endParaRPr lang="ru-RU" dirty="0">
              <a:cs typeface="Times New Roman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812" y="4233758"/>
            <a:ext cx="2277417" cy="226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95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656" y="4581128"/>
            <a:ext cx="2059463" cy="2072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3429000"/>
            <a:ext cx="901175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charset="0"/>
              </a:rPr>
              <a:t>	</a:t>
            </a:r>
            <a:r>
              <a:rPr lang="ru-RU" dirty="0">
                <a:cs typeface="Times New Roman" charset="0"/>
              </a:rPr>
              <a:t>5</a:t>
            </a:r>
            <a:r>
              <a:rPr lang="ru-RU" dirty="0" smtClean="0">
                <a:cs typeface="Times New Roman" charset="0"/>
              </a:rPr>
              <a:t>. С помощью линейки разделите отрезок </a:t>
            </a:r>
            <a:r>
              <a:rPr lang="en-US" i="1" dirty="0" smtClean="0">
                <a:cs typeface="Times New Roman" charset="0"/>
              </a:rPr>
              <a:t>AB </a:t>
            </a:r>
            <a:r>
              <a:rPr lang="ru-RU" dirty="0" smtClean="0">
                <a:cs typeface="Times New Roman" charset="0"/>
              </a:rPr>
              <a:t>на пять равных частей.</a:t>
            </a:r>
            <a:endParaRPr lang="ru-RU" dirty="0">
              <a:cs typeface="Times New Roman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3918"/>
            <a:ext cx="3073384" cy="31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868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54868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4952"/>
            <a:ext cx="2397279" cy="431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684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1166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Методические рекомендации</a:t>
            </a:r>
            <a:endParaRPr lang="ru-RU" sz="1800" dirty="0"/>
          </a:p>
        </p:txBody>
      </p:sp>
      <p:pic>
        <p:nvPicPr>
          <p:cNvPr id="5" name="Рисунок 4" descr="Geom_Metod_7_Ob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36712"/>
            <a:ext cx="1796456" cy="2700000"/>
          </a:xfrm>
          <a:prstGeom prst="rect">
            <a:avLst/>
          </a:prstGeom>
        </p:spPr>
      </p:pic>
      <p:pic>
        <p:nvPicPr>
          <p:cNvPr id="6" name="Рисунок 5" descr="Geom_Metod_8_Ob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764704"/>
            <a:ext cx="1783700" cy="2700000"/>
          </a:xfrm>
          <a:prstGeom prst="rect">
            <a:avLst/>
          </a:prstGeom>
        </p:spPr>
      </p:pic>
      <p:pic>
        <p:nvPicPr>
          <p:cNvPr id="7" name="Рисунок 6" descr="Geom_Metod_9_Ob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6" y="764704"/>
            <a:ext cx="1796456" cy="2700000"/>
          </a:xfrm>
          <a:prstGeom prst="rect">
            <a:avLst/>
          </a:prstGeom>
        </p:spPr>
      </p:pic>
      <p:pic>
        <p:nvPicPr>
          <p:cNvPr id="8" name="Рисунок 7" descr="Geom_Metod_10_Ob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3717032"/>
            <a:ext cx="1783700" cy="2700000"/>
          </a:xfrm>
          <a:prstGeom prst="rect">
            <a:avLst/>
          </a:prstGeom>
        </p:spPr>
      </p:pic>
      <p:pic>
        <p:nvPicPr>
          <p:cNvPr id="9" name="Рисунок 8" descr="Geom_Metod_11_Ob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35896" y="3717032"/>
            <a:ext cx="1821968" cy="2700000"/>
          </a:xfrm>
          <a:prstGeom prst="rect">
            <a:avLst/>
          </a:prstGeom>
        </p:spPr>
      </p:pic>
      <p:pic>
        <p:nvPicPr>
          <p:cNvPr id="10" name="Рисунок 9" descr="Matem_10-11_Metod_Ob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717032"/>
            <a:ext cx="179645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2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624" y="1649323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Теорема.</a:t>
                </a:r>
                <a:r>
                  <a:rPr lang="ru-RU" b="1" dirty="0" smtClean="0"/>
                  <a:t> </a:t>
                </a:r>
                <a:r>
                  <a:rPr lang="ru-RU" dirty="0"/>
                  <a:t>(О пропорциональных отрезках.) Параллельные прямые, пересекающие стороны угла, отсекают от сторон угла пропорциональные </a:t>
                </a:r>
                <a:r>
                  <a:rPr lang="ru-RU" dirty="0" smtClean="0"/>
                  <a:t>отрезки,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1649323"/>
                <a:ext cx="9144000" cy="1355628"/>
              </a:xfrm>
              <a:prstGeom prst="rect">
                <a:avLst/>
              </a:prstGeom>
              <a:blipFill rotWithShape="1">
                <a:blip r:embed="rId3"/>
                <a:stretch>
                  <a:fillRect l="-1067" t="-3604" r="-1000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95" y="3004951"/>
            <a:ext cx="2953417" cy="17820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-1" y="524579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smtClean="0">
                <a:solidFill>
                  <a:srgbClr val="FF0000"/>
                </a:solidFill>
              </a:rPr>
              <a:t>	</a:t>
            </a:r>
            <a:r>
              <a:rPr lang="ru-RU" dirty="0" smtClean="0"/>
              <a:t>Отношением</a:t>
            </a:r>
            <a:r>
              <a:rPr lang="ru-RU" b="1" i="1" dirty="0" smtClean="0"/>
              <a:t>  </a:t>
            </a:r>
            <a:r>
              <a:rPr lang="ru-RU" dirty="0"/>
              <a:t>двух отрезков </a:t>
            </a:r>
            <a:r>
              <a:rPr lang="en-US" i="1" dirty="0"/>
              <a:t>AB</a:t>
            </a:r>
            <a:r>
              <a:rPr lang="ru-RU" dirty="0"/>
              <a:t> и </a:t>
            </a:r>
            <a:r>
              <a:rPr lang="en-US" i="1" dirty="0"/>
              <a:t>CD</a:t>
            </a:r>
            <a:r>
              <a:rPr lang="ru-RU" dirty="0"/>
              <a:t> называется число, показывающее, сколько раз отрезок </a:t>
            </a:r>
            <a:r>
              <a:rPr lang="en-US" i="1" dirty="0"/>
              <a:t>CD</a:t>
            </a:r>
            <a:r>
              <a:rPr lang="ru-RU" dirty="0"/>
              <a:t> и его части укладываются в отрезке </a:t>
            </a:r>
            <a:r>
              <a:rPr lang="ru-RU" i="1" dirty="0"/>
              <a:t>АВ</a:t>
            </a:r>
            <a:r>
              <a:rPr lang="ru-RU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9624" y="4787015"/>
                <a:ext cx="9144000" cy="2135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r>
                  <a:rPr lang="ru-RU" sz="2000" dirty="0" smtClean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 smtClean="0"/>
                  <a:t> </a:t>
                </a:r>
                <a:r>
                  <a:rPr lang="ru-RU" sz="2000" dirty="0" smtClean="0"/>
                  <a:t>Прямые</a:t>
                </a:r>
                <a:r>
                  <a:rPr lang="ru-RU" sz="2000" dirty="0"/>
                  <a:t>, параллельные </a:t>
                </a:r>
                <a:r>
                  <a:rPr lang="ru-RU" sz="2000" i="1" dirty="0"/>
                  <a:t>ВD</a:t>
                </a:r>
                <a:r>
                  <a:rPr lang="ru-RU" sz="2000" dirty="0"/>
                  <a:t>, переводят равные отрезки на прямой </a:t>
                </a:r>
                <a:r>
                  <a:rPr lang="ru-RU" sz="2000" i="1" dirty="0"/>
                  <a:t>АC</a:t>
                </a:r>
                <a:r>
                  <a:rPr lang="ru-RU" sz="2000" dirty="0"/>
                  <a:t> в равные отрезки на прямой </a:t>
                </a:r>
                <a:r>
                  <a:rPr lang="ru-RU" sz="2000" i="1" dirty="0"/>
                  <a:t>АE</a:t>
                </a:r>
                <a:r>
                  <a:rPr lang="ru-RU" sz="2000" dirty="0"/>
                  <a:t>. Отрезку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соответствует </a:t>
                </a:r>
                <a:r>
                  <a:rPr lang="ru-RU" sz="2000" dirty="0" smtClean="0"/>
                  <a:t>отрезок </a:t>
                </a:r>
                <a:r>
                  <a:rPr lang="ru-RU" sz="2000" i="1" dirty="0"/>
                  <a:t>АD</a:t>
                </a:r>
                <a:r>
                  <a:rPr lang="ru-RU" sz="2000" dirty="0"/>
                  <a:t>. Одной десятой части отрезка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соответствует одна десятая часть отрезка </a:t>
                </a:r>
                <a:r>
                  <a:rPr lang="ru-RU" sz="2000" i="1" dirty="0"/>
                  <a:t>AD</a:t>
                </a:r>
                <a:r>
                  <a:rPr lang="ru-RU" sz="2000" dirty="0"/>
                  <a:t> и т. д. Таким образом, если отрезок </a:t>
                </a:r>
                <a:r>
                  <a:rPr lang="ru-RU" sz="2000" i="1" dirty="0"/>
                  <a:t>АB</a:t>
                </a:r>
                <a:r>
                  <a:rPr lang="ru-RU" sz="2000" dirty="0"/>
                  <a:t> и его части укладываются в отрезке </a:t>
                </a:r>
                <a:r>
                  <a:rPr lang="ru-RU" sz="2000" i="1" dirty="0"/>
                  <a:t>АC k</a:t>
                </a:r>
                <a:r>
                  <a:rPr lang="ru-RU" sz="2000" dirty="0"/>
                  <a:t> раз, то отрезок </a:t>
                </a:r>
                <a:r>
                  <a:rPr lang="ru-RU" sz="2000" i="1" dirty="0"/>
                  <a:t>AD</a:t>
                </a:r>
                <a:r>
                  <a:rPr lang="ru-RU" sz="2000" dirty="0"/>
                  <a:t> и его части будут укладываться в отрезке </a:t>
                </a:r>
                <a:r>
                  <a:rPr lang="ru-RU" sz="2000" i="1" dirty="0"/>
                  <a:t>АE</a:t>
                </a:r>
                <a:r>
                  <a:rPr lang="ru-RU" sz="2000" dirty="0"/>
                  <a:t> также </a:t>
                </a:r>
                <a:r>
                  <a:rPr lang="ru-RU" sz="2000" i="1" dirty="0"/>
                  <a:t>k</a:t>
                </a:r>
                <a:r>
                  <a:rPr lang="ru-RU" sz="2000" dirty="0"/>
                  <a:t> раз, т. е.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i="1">
                        <a:latin typeface="Cambria Math"/>
                      </a:rPr>
                      <m:t>𝑘</m:t>
                    </m:r>
                  </m:oMath>
                </a14:m>
                <a:r>
                  <a:rPr lang="ru-RU" sz="2000" dirty="0"/>
                  <a:t>.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4787015"/>
                <a:ext cx="9144000" cy="2135906"/>
              </a:xfrm>
              <a:prstGeom prst="rect">
                <a:avLst/>
              </a:prstGeom>
              <a:blipFill rotWithShape="1">
                <a:blip r:embed="rId5"/>
                <a:stretch>
                  <a:fillRect l="-733" r="-667" b="-5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-1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Теорема о пропорциональных отрезках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9624" y="0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Следствие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1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.</a:t>
                </a:r>
                <a:r>
                  <a:rPr lang="ru-RU" b="1" dirty="0" smtClean="0"/>
                  <a:t> </a:t>
                </a:r>
                <a:r>
                  <a:rPr lang="ru-RU" dirty="0" smtClean="0"/>
                  <a:t>Если параллельные прямые пересекают </a:t>
                </a:r>
                <a:r>
                  <a:rPr lang="ru-RU" dirty="0"/>
                  <a:t>стороны </a:t>
                </a:r>
                <a:r>
                  <a:rPr lang="ru-RU" dirty="0" smtClean="0"/>
                  <a:t>угла с вершиной </a:t>
                </a:r>
                <a:r>
                  <a:rPr lang="en-US" i="1" dirty="0" smtClean="0"/>
                  <a:t>A </a:t>
                </a:r>
                <a:r>
                  <a:rPr lang="ru-RU" dirty="0" smtClean="0"/>
                  <a:t>соответственно в точках </a:t>
                </a:r>
                <a:r>
                  <a:rPr lang="en-US" i="1" dirty="0" smtClean="0"/>
                  <a:t>B</a:t>
                </a:r>
                <a:r>
                  <a:rPr lang="ru-RU" dirty="0" smtClean="0"/>
                  <a:t>,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C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D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E</a:t>
                </a:r>
                <a:r>
                  <a:rPr lang="en-US" dirty="0" smtClean="0"/>
                  <a:t>, </a:t>
                </a:r>
                <a:r>
                  <a:rPr lang="ru-RU" dirty="0" smtClean="0"/>
                  <a:t>то имеет место равенство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  <m:r>
                          <a:rPr lang="en-US" i="1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4" y="0"/>
                <a:ext cx="9144000" cy="1355628"/>
              </a:xfrm>
              <a:prstGeom prst="rect">
                <a:avLst/>
              </a:prstGeom>
              <a:blipFill rotWithShape="1">
                <a:blip r:embed="rId3"/>
                <a:stretch>
                  <a:fillRect l="-1067" t="-3604" r="-1000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Рисунок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8" y="1375833"/>
            <a:ext cx="2953417" cy="1782064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3419873" y="1375833"/>
                <a:ext cx="5724128" cy="1901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 smtClean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 smtClean="0"/>
                  <a:t> </a:t>
                </a:r>
                <a:r>
                  <a:rPr lang="ru-RU" sz="2000" dirty="0"/>
                  <a:t>Заметим, что в этом случае имеют место </a:t>
                </a:r>
                <a:r>
                  <a:rPr lang="ru-RU" sz="2000" dirty="0" smtClean="0"/>
                  <a:t>равенства</a:t>
                </a:r>
                <a:r>
                  <a:rPr lang="en-US" sz="2000" dirty="0" smtClean="0"/>
                  <a:t> </a:t>
                </a:r>
                <a:r>
                  <a:rPr lang="en-US" sz="2000" i="1" dirty="0" smtClean="0"/>
                  <a:t>AC </a:t>
                </a:r>
                <a:r>
                  <a:rPr lang="en-US" sz="2000" i="1" dirty="0"/>
                  <a:t>= AB + BC </a:t>
                </a:r>
                <a:r>
                  <a:rPr lang="ru-RU" sz="2000" dirty="0"/>
                  <a:t>и </a:t>
                </a:r>
                <a:r>
                  <a:rPr lang="en-US" sz="2000" i="1" dirty="0"/>
                  <a:t>AE = AD + DE</a:t>
                </a:r>
                <a:r>
                  <a:rPr lang="en-US" sz="2000" dirty="0"/>
                  <a:t>.</a:t>
                </a:r>
                <a:endParaRPr lang="ru-RU" sz="2000" dirty="0"/>
              </a:p>
              <a:p>
                <a:pPr algn="just"/>
                <a:r>
                  <a:rPr lang="ru-RU" sz="2000" dirty="0"/>
                  <a:t>Подставляя их в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𝐴𝐸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/>
                  <a:t>получим равенство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/>
                      </a:rPr>
                      <m:t> </m:t>
                    </m:r>
                    <m:r>
                      <a:rPr lang="ru-RU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𝐴𝐵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𝐷𝐸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𝐴𝐷</m:t>
                        </m:r>
                      </m:den>
                    </m:f>
                    <m:r>
                      <a:rPr lang="en-US" sz="2000" b="1" i="1">
                        <a:latin typeface="Cambria Math"/>
                      </a:rPr>
                      <m:t>,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/>
                  <a:t>из которого вытекает и требуемое равенство. </a:t>
                </a: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3" y="1375833"/>
                <a:ext cx="5724128" cy="1901931"/>
              </a:xfrm>
              <a:prstGeom prst="rect">
                <a:avLst/>
              </a:prstGeom>
              <a:blipFill rotWithShape="1">
                <a:blip r:embed="rId5"/>
                <a:stretch>
                  <a:fillRect l="-1065" t="-1603" r="-1171" b="-48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7" y="4449051"/>
            <a:ext cx="32670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-28877" y="3283399"/>
                <a:ext cx="9144000" cy="13556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Следствие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2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.</a:t>
                </a:r>
                <a:r>
                  <a:rPr lang="ru-RU" b="1" dirty="0" smtClean="0"/>
                  <a:t> </a:t>
                </a:r>
                <a:r>
                  <a:rPr lang="ru-RU" dirty="0"/>
                  <a:t>Если параллельные прямые пересекают стороны угла с вершиной </a:t>
                </a:r>
                <a:r>
                  <a:rPr lang="en-US" i="1" dirty="0"/>
                  <a:t>O</a:t>
                </a:r>
                <a:r>
                  <a:rPr lang="en-US" i="1" dirty="0" smtClean="0"/>
                  <a:t> </a:t>
                </a:r>
                <a:r>
                  <a:rPr lang="ru-RU" dirty="0"/>
                  <a:t>соответственно в точках </a:t>
                </a:r>
                <a:r>
                  <a:rPr lang="en-US" i="1" dirty="0" smtClean="0"/>
                  <a:t>A</a:t>
                </a:r>
                <a:r>
                  <a:rPr lang="en-US" dirty="0" smtClean="0"/>
                  <a:t>,</a:t>
                </a:r>
                <a:r>
                  <a:rPr lang="en-US" i="1" dirty="0" smtClean="0"/>
                  <a:t> B</a:t>
                </a:r>
                <a:r>
                  <a:rPr lang="ru-RU" dirty="0"/>
                  <a:t>,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dirty="0"/>
                  <a:t> </a:t>
                </a:r>
                <a:r>
                  <a:rPr lang="ru-RU" dirty="0"/>
                  <a:t>и </a:t>
                </a:r>
                <a:r>
                  <a:rPr lang="en-US" i="1" dirty="0"/>
                  <a:t>D</a:t>
                </a:r>
                <a:r>
                  <a:rPr lang="en-US" dirty="0"/>
                  <a:t>, </a:t>
                </a:r>
                <a:r>
                  <a:rPr lang="en-US" i="1" dirty="0"/>
                  <a:t>E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F</a:t>
                </a:r>
                <a:r>
                  <a:rPr lang="en-US" dirty="0" smtClean="0"/>
                  <a:t>, </a:t>
                </a:r>
                <a:r>
                  <a:rPr lang="ru-RU" dirty="0"/>
                  <a:t>то имеет место </a:t>
                </a:r>
                <a:r>
                  <a:rPr lang="ru-RU" dirty="0" smtClean="0"/>
                  <a:t>равенство</a:t>
                </a:r>
                <a:r>
                  <a:rPr lang="en-US" dirty="0" smtClean="0"/>
                  <a:t> 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r>
                      <a:rPr lang="ru-RU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𝐸𝐹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𝐷𝐸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	</a:t>
                </a:r>
                <a:endParaRPr lang="ru-RU" dirty="0"/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77" y="3283399"/>
                <a:ext cx="9144000" cy="1355628"/>
              </a:xfrm>
              <a:prstGeom prst="rect">
                <a:avLst/>
              </a:prstGeom>
              <a:blipFill rotWithShape="1">
                <a:blip r:embed="rId7"/>
                <a:stretch>
                  <a:fillRect l="-1000" t="-3604" r="-1067" b="-360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3419873" y="4704331"/>
                <a:ext cx="5724128" cy="12325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sz="2000" dirty="0" smtClean="0">
                    <a:solidFill>
                      <a:srgbClr val="FF0000"/>
                    </a:solidFill>
                  </a:rPr>
                  <a:t>Доказательство.</a:t>
                </a:r>
                <a:r>
                  <a:rPr lang="ru-RU" sz="2000" b="1" dirty="0" smtClean="0"/>
                  <a:t> </a:t>
                </a:r>
                <a:r>
                  <a:rPr lang="ru-RU" sz="2000" dirty="0" smtClean="0"/>
                  <a:t>Через точку </a:t>
                </a:r>
                <a:r>
                  <a:rPr lang="en-US" sz="2000" i="1" dirty="0" smtClean="0"/>
                  <a:t>A </a:t>
                </a:r>
                <a:r>
                  <a:rPr lang="ru-RU" sz="2000" dirty="0" smtClean="0"/>
                  <a:t>проведём прямую, параллельную </a:t>
                </a:r>
                <a:r>
                  <a:rPr lang="en-US" sz="2000" i="1" dirty="0" smtClean="0"/>
                  <a:t>OF</a:t>
                </a:r>
                <a:r>
                  <a:rPr lang="ru-RU" sz="2000" dirty="0" smtClean="0"/>
                  <a:t>. Тогда </a:t>
                </a:r>
                <a:r>
                  <a:rPr lang="en-US" sz="2000" i="1" dirty="0" smtClean="0"/>
                  <a:t>DE = AE’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EF = E’F’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По следствию 1</a:t>
                </a:r>
                <a:r>
                  <a:rPr lang="en-US" sz="2000" dirty="0" smtClean="0"/>
                  <a:t>,</a:t>
                </a:r>
                <a:r>
                  <a:rPr lang="ru-RU" sz="2000" dirty="0" smtClean="0"/>
                  <a:t> </a:t>
                </a:r>
                <a14:m>
                  <m:oMath xmlns:m="http://schemas.openxmlformats.org/officeDocument/2006/math">
                    <m:r>
                      <a:rPr lang="ru-RU" sz="200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𝐸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:r>
                  <a:rPr lang="ru-RU" sz="2000" dirty="0" smtClean="0"/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𝐵𝐶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𝐴</m:t>
                        </m:r>
                        <m:r>
                          <a:rPr lang="en-US" sz="20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𝐸𝐹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𝐷𝐸</m:t>
                        </m:r>
                      </m:den>
                    </m:f>
                    <m:r>
                      <a:rPr lang="ru-RU" sz="2000" b="1" i="1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3" y="4704331"/>
                <a:ext cx="5724128" cy="1232517"/>
              </a:xfrm>
              <a:prstGeom prst="rect">
                <a:avLst/>
              </a:prstGeom>
              <a:blipFill rotWithShape="1">
                <a:blip r:embed="rId8"/>
                <a:stretch>
                  <a:fillRect l="-1065" t="-2475" r="-11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063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Свойство биссектрисы треугольника</a:t>
            </a: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0" y="533400"/>
            <a:ext cx="91440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Теорема. </a:t>
            </a:r>
            <a:r>
              <a:rPr lang="ru-RU" sz="2800" dirty="0" smtClean="0"/>
              <a:t>Б</a:t>
            </a:r>
            <a:r>
              <a:rPr lang="ru-RU" sz="2800" dirty="0" smtClean="0">
                <a:cs typeface="Times New Roman" pitchFamily="18" charset="0"/>
              </a:rPr>
              <a:t>иссектриса </a:t>
            </a:r>
            <a:r>
              <a:rPr lang="ru-RU" sz="2800" dirty="0">
                <a:cs typeface="Times New Roman" pitchFamily="18" charset="0"/>
              </a:rPr>
              <a:t>угла треугольника делит противоположную сторону на части, пропорциональные прилежащим сторонам</a:t>
            </a:r>
            <a:r>
              <a:rPr lang="ru-RU" sz="2800" dirty="0"/>
              <a:t>, т.е. </a:t>
            </a:r>
            <a:r>
              <a:rPr lang="ru-RU" sz="2800" dirty="0">
                <a:cs typeface="Times New Roman" pitchFamily="18" charset="0"/>
              </a:rPr>
              <a:t>если </a:t>
            </a:r>
            <a:r>
              <a:rPr lang="ru-RU" sz="2800" i="1" dirty="0">
                <a:cs typeface="Times New Roman" pitchFamily="18" charset="0"/>
              </a:rPr>
              <a:t>CD</a:t>
            </a:r>
            <a:r>
              <a:rPr lang="ru-RU" sz="2800" dirty="0">
                <a:cs typeface="Times New Roman" pitchFamily="18" charset="0"/>
              </a:rPr>
              <a:t> – биссектриса треугольника </a:t>
            </a:r>
            <a:r>
              <a:rPr lang="ru-RU" sz="2800" i="1" dirty="0">
                <a:cs typeface="Times New Roman" pitchFamily="18" charset="0"/>
              </a:rPr>
              <a:t>ABC</a:t>
            </a:r>
            <a:r>
              <a:rPr lang="ru-RU" sz="2800" dirty="0">
                <a:cs typeface="Times New Roman" pitchFamily="18" charset="0"/>
              </a:rPr>
              <a:t>, то </a:t>
            </a:r>
            <a:r>
              <a:rPr lang="ru-RU" sz="2800" i="1" dirty="0">
                <a:cs typeface="Times New Roman" pitchFamily="18" charset="0"/>
              </a:rPr>
              <a:t>AD</a:t>
            </a:r>
            <a:r>
              <a:rPr lang="ru-RU" sz="2800" dirty="0">
                <a:cs typeface="Times New Roman" pitchFamily="18" charset="0"/>
              </a:rPr>
              <a:t> : </a:t>
            </a:r>
            <a:r>
              <a:rPr lang="ru-RU" sz="2800" i="1" dirty="0">
                <a:cs typeface="Times New Roman" pitchFamily="18" charset="0"/>
              </a:rPr>
              <a:t>DB = AC</a:t>
            </a:r>
            <a:r>
              <a:rPr lang="ru-RU" sz="2800" dirty="0">
                <a:cs typeface="Times New Roman" pitchFamily="18" charset="0"/>
              </a:rPr>
              <a:t> : </a:t>
            </a:r>
            <a:r>
              <a:rPr lang="ru-RU" sz="2800" i="1" dirty="0">
                <a:cs typeface="Times New Roman" pitchFamily="18" charset="0"/>
              </a:rPr>
              <a:t>BC</a:t>
            </a:r>
            <a:r>
              <a:rPr lang="ru-RU" sz="2800" dirty="0">
                <a:cs typeface="Times New Roman" pitchFamily="18" charset="0"/>
              </a:rPr>
              <a:t>.</a:t>
            </a:r>
            <a:r>
              <a:rPr lang="ru-RU" sz="2800" dirty="0"/>
              <a:t>  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4"/>
            <a:ext cx="4521997" cy="251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8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0806" name="Text Box 6"/>
              <p:cNvSpPr txBox="1">
                <a:spLocks noChangeArrowheads="1"/>
              </p:cNvSpPr>
              <p:nvPr/>
            </p:nvSpPr>
            <p:spPr bwMode="auto">
              <a:xfrm>
                <a:off x="0" y="332656"/>
                <a:ext cx="9144000" cy="24659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Доказательство</a:t>
                </a:r>
                <a:r>
                  <a:rPr lang="ru-RU" dirty="0">
                    <a:solidFill>
                      <a:srgbClr val="FF3300"/>
                    </a:solidFill>
                  </a:rPr>
                  <a:t>: </a:t>
                </a:r>
                <a:r>
                  <a:rPr lang="ru-RU" dirty="0"/>
                  <a:t>Пусть </a:t>
                </a:r>
                <a:r>
                  <a:rPr lang="en-US" i="1" dirty="0"/>
                  <a:t>CD </a:t>
                </a:r>
                <a:r>
                  <a:rPr lang="ru-RU" dirty="0"/>
                  <a:t>– биссектриса треугольника </a:t>
                </a:r>
                <a:r>
                  <a:rPr lang="en-US" i="1" dirty="0"/>
                  <a:t>ABC</a:t>
                </a:r>
                <a:r>
                  <a:rPr lang="en-US" dirty="0"/>
                  <a:t>.</a:t>
                </a:r>
                <a:r>
                  <a:rPr lang="en-US" i="1" dirty="0"/>
                  <a:t> </a:t>
                </a:r>
                <a:r>
                  <a:rPr lang="ru-RU" dirty="0"/>
                  <a:t>Через точку </a:t>
                </a:r>
                <a:r>
                  <a:rPr lang="en-US" i="1" dirty="0"/>
                  <a:t>B </a:t>
                </a:r>
                <a:r>
                  <a:rPr lang="ru-RU" dirty="0"/>
                  <a:t>проведём прямую, параллельную прямой </a:t>
                </a:r>
                <a:r>
                  <a:rPr lang="en-US" i="1" dirty="0"/>
                  <a:t>CD</a:t>
                </a:r>
                <a:r>
                  <a:rPr lang="ru-RU" dirty="0"/>
                  <a:t>.</a:t>
                </a:r>
                <a:r>
                  <a:rPr lang="en-US" dirty="0"/>
                  <a:t> </a:t>
                </a:r>
                <a:r>
                  <a:rPr lang="ru-RU" dirty="0"/>
                  <a:t>Обозначим </a:t>
                </a:r>
                <a:r>
                  <a:rPr lang="en-US" i="1" dirty="0"/>
                  <a:t>E </a:t>
                </a:r>
                <a:r>
                  <a:rPr lang="ru-RU" dirty="0"/>
                  <a:t>её точку пересечения с прямой </a:t>
                </a:r>
                <a:r>
                  <a:rPr lang="en-US" i="1" dirty="0"/>
                  <a:t>AC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14:m>
                  <m:oMath xmlns:m="http://schemas.openxmlformats.org/officeDocument/2006/math">
                    <m:r>
                      <a:rPr lang="ru-RU" i="1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𝐶𝐵𝐸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𝐴𝐶𝐷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𝐶𝐸𝐵</m:t>
                    </m:r>
                  </m:oMath>
                </a14:m>
                <a:r>
                  <a:rPr lang="en-US" dirty="0"/>
                  <a:t>. </a:t>
                </a:r>
                <a:r>
                  <a:rPr lang="ru-RU" dirty="0"/>
                  <a:t>Следовательно, треугольник </a:t>
                </a:r>
                <a:r>
                  <a:rPr lang="en-US" i="1" dirty="0"/>
                  <a:t>BEC </a:t>
                </a:r>
                <a:r>
                  <a:rPr lang="ru-RU" dirty="0"/>
                  <a:t>равнобедренный, </a:t>
                </a:r>
                <a:r>
                  <a:rPr lang="en-US" i="1" dirty="0"/>
                  <a:t>BC = EC</a:t>
                </a:r>
                <a:r>
                  <a:rPr lang="en-US" dirty="0"/>
                  <a:t>. </a:t>
                </a:r>
                <a:r>
                  <a:rPr lang="ru-RU" dirty="0"/>
                  <a:t>По теореме о пропорциональных отрезках, имеем: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𝐶𝐸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,</m:t>
                    </m:r>
                  </m:oMath>
                </a14:m>
                <a:r>
                  <a:rPr lang="ru-RU" dirty="0">
                    <a:solidFill>
                      <a:srgbClr val="FF0000"/>
                    </a:solidFill>
                  </a:rPr>
                  <a:t> </a:t>
                </a:r>
                <a:r>
                  <a:rPr lang="ru-RU" dirty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/>
                  <a:t>.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60806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2656"/>
                <a:ext cx="9144000" cy="246599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980" r="-1000" b="-148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08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924944"/>
            <a:ext cx="29924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37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Обратное свойство</a:t>
            </a:r>
          </a:p>
        </p:txBody>
      </p:sp>
      <p:sp>
        <p:nvSpPr>
          <p:cNvPr id="462851" name="Text Box 3"/>
          <p:cNvSpPr txBox="1">
            <a:spLocks noChangeArrowheads="1"/>
          </p:cNvSpPr>
          <p:nvPr/>
        </p:nvSpPr>
        <p:spPr bwMode="auto">
          <a:xfrm>
            <a:off x="0" y="381000"/>
            <a:ext cx="90678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sz="2800" dirty="0" smtClean="0">
                <a:solidFill>
                  <a:srgbClr val="FF0000"/>
                </a:solidFill>
              </a:rPr>
              <a:t>Теорема. </a:t>
            </a:r>
            <a:r>
              <a:rPr lang="ru-RU" sz="2800" dirty="0" smtClean="0"/>
              <a:t>Е</a:t>
            </a:r>
            <a:r>
              <a:rPr lang="ru-RU" sz="2800" dirty="0" smtClean="0">
                <a:cs typeface="Times New Roman" pitchFamily="18" charset="0"/>
              </a:rPr>
              <a:t>сли </a:t>
            </a:r>
            <a:r>
              <a:rPr lang="ru-RU" sz="2800" dirty="0">
                <a:cs typeface="Times New Roman" pitchFamily="18" charset="0"/>
              </a:rPr>
              <a:t>луч, проведенный из вершины угла треугольника, делит противоположную сторону на части, пропорциональные сторонам треугольника, прилежащим к лучу, то этот луч является биссектрисой угла треугольника.</a:t>
            </a:r>
            <a:r>
              <a:rPr lang="ru-RU" sz="2800" dirty="0"/>
              <a:t> 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28225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" y="2780928"/>
            <a:ext cx="29924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2854" name="Text Box 6"/>
          <p:cNvSpPr txBox="1">
            <a:spLocks noChangeArrowheads="1"/>
          </p:cNvSpPr>
          <p:nvPr/>
        </p:nvSpPr>
        <p:spPr bwMode="auto">
          <a:xfrm>
            <a:off x="3276600" y="2362200"/>
            <a:ext cx="58674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>
                <a:solidFill>
                  <a:srgbClr val="FF3300"/>
                </a:solidFill>
              </a:rPr>
              <a:t>Доказательство: </a:t>
            </a:r>
            <a:r>
              <a:rPr lang="ru-RU" dirty="0">
                <a:cs typeface="Times New Roman" pitchFamily="18" charset="0"/>
              </a:rPr>
              <a:t>Пусть для луча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выполняется равенство </a:t>
            </a:r>
            <a:r>
              <a:rPr lang="ru-RU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DB = AC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. Проведем прямую </a:t>
            </a:r>
            <a:r>
              <a:rPr lang="ru-RU" i="1" dirty="0">
                <a:cs typeface="Times New Roman" pitchFamily="18" charset="0"/>
              </a:rPr>
              <a:t>BE</a:t>
            </a:r>
            <a:r>
              <a:rPr lang="ru-RU" dirty="0">
                <a:cs typeface="Times New Roman" pitchFamily="18" charset="0"/>
              </a:rPr>
              <a:t>, параллельную </a:t>
            </a:r>
            <a:r>
              <a:rPr lang="ru-RU" i="1" dirty="0">
                <a:cs typeface="Times New Roman" pitchFamily="18" charset="0"/>
              </a:rPr>
              <a:t>CD</a:t>
            </a:r>
            <a:r>
              <a:rPr lang="ru-RU" dirty="0">
                <a:cs typeface="Times New Roman" pitchFamily="18" charset="0"/>
              </a:rPr>
              <a:t>. По теорем</a:t>
            </a:r>
            <a:r>
              <a:rPr lang="ru-RU" dirty="0"/>
              <a:t>е</a:t>
            </a:r>
            <a:r>
              <a:rPr lang="ru-RU" dirty="0">
                <a:cs typeface="Times New Roman" pitchFamily="18" charset="0"/>
              </a:rPr>
              <a:t> о пропорциональных отрезках, </a:t>
            </a:r>
            <a:r>
              <a:rPr lang="ru-RU" i="1" dirty="0">
                <a:cs typeface="Times New Roman" pitchFamily="18" charset="0"/>
              </a:rPr>
              <a:t>AD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DB = AC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ru-RU" i="1" dirty="0">
                <a:cs typeface="Times New Roman" pitchFamily="18" charset="0"/>
              </a:rPr>
              <a:t>CE</a:t>
            </a:r>
            <a:r>
              <a:rPr lang="ru-RU" dirty="0">
                <a:cs typeface="Times New Roman" pitchFamily="18" charset="0"/>
              </a:rPr>
              <a:t>. Сравнивая эти два равенства, получаем равенство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CE</a:t>
            </a:r>
            <a:r>
              <a:rPr lang="ru-RU" dirty="0">
                <a:cs typeface="Times New Roman" pitchFamily="18" charset="0"/>
              </a:rPr>
              <a:t>, из которого следует равенство углов </a:t>
            </a:r>
            <a:r>
              <a:rPr lang="en-US" i="1" dirty="0">
                <a:cs typeface="Times New Roman" pitchFamily="18" charset="0"/>
              </a:rPr>
              <a:t>CBE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BEC</a:t>
            </a:r>
            <a:r>
              <a:rPr lang="ru-RU" dirty="0">
                <a:cs typeface="Times New Roman" pitchFamily="18" charset="0"/>
              </a:rPr>
              <a:t>. Но угол </a:t>
            </a:r>
            <a:r>
              <a:rPr lang="en-US" i="1" dirty="0">
                <a:cs typeface="Times New Roman" pitchFamily="18" charset="0"/>
              </a:rPr>
              <a:t>CBE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BCD</a:t>
            </a:r>
            <a:r>
              <a:rPr lang="ru-RU" dirty="0">
                <a:cs typeface="Times New Roman" pitchFamily="18" charset="0"/>
              </a:rPr>
              <a:t>, а угол </a:t>
            </a:r>
            <a:r>
              <a:rPr lang="en-US" i="1" dirty="0">
                <a:cs typeface="Times New Roman" pitchFamily="18" charset="0"/>
              </a:rPr>
              <a:t>BEC </a:t>
            </a:r>
            <a:r>
              <a:rPr lang="ru-RU" dirty="0">
                <a:cs typeface="Times New Roman" pitchFamily="18" charset="0"/>
              </a:rPr>
              <a:t>равен углу </a:t>
            </a:r>
            <a:r>
              <a:rPr lang="en-US" i="1" dirty="0">
                <a:cs typeface="Times New Roman" pitchFamily="18" charset="0"/>
              </a:rPr>
              <a:t>ACD</a:t>
            </a:r>
            <a:r>
              <a:rPr lang="ru-RU" dirty="0">
                <a:cs typeface="Times New Roman" pitchFamily="18" charset="0"/>
              </a:rPr>
              <a:t>. Значит, </a:t>
            </a:r>
            <a:r>
              <a:rPr lang="en-US" i="1" dirty="0">
                <a:cs typeface="Times New Roman" pitchFamily="18" charset="0"/>
              </a:rPr>
              <a:t>CD </a:t>
            </a:r>
            <a:r>
              <a:rPr lang="ru-RU" dirty="0">
                <a:cs typeface="Times New Roman" pitchFamily="18" charset="0"/>
              </a:rPr>
              <a:t>– биссектриса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72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2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4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8126" y="260648"/>
                <a:ext cx="9144000" cy="1815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Теорема</a:t>
                </a:r>
                <a:r>
                  <a:rPr lang="ru-RU" dirty="0" smtClean="0"/>
                  <a:t>. Биссектриса </a:t>
                </a:r>
                <a:r>
                  <a:rPr lang="en-US" i="1" dirty="0" smtClean="0"/>
                  <a:t>CD </a:t>
                </a:r>
                <a:r>
                  <a:rPr lang="ru-RU" dirty="0" smtClean="0"/>
                  <a:t>внешнего угла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треугольника </a:t>
                </a:r>
                <a:r>
                  <a:rPr lang="en-US" i="1" dirty="0" smtClean="0"/>
                  <a:t>ABC </a:t>
                </a:r>
                <a:r>
                  <a:rPr lang="ru-RU" dirty="0" smtClean="0"/>
                  <a:t>делит продолжение противоположной стороны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на </a:t>
                </a:r>
                <a:r>
                  <a:rPr lang="ru-RU" dirty="0"/>
                  <a:t>части, пропорциональные прилежащим </a:t>
                </a:r>
                <a:r>
                  <a:rPr lang="ru-RU" dirty="0" smtClean="0"/>
                  <a:t>сторонам</a:t>
                </a:r>
                <a:r>
                  <a:rPr lang="en-US" dirty="0" smtClean="0"/>
                  <a:t>, </a:t>
                </a:r>
                <a:r>
                  <a:rPr lang="ru-RU" dirty="0" smtClean="0"/>
                  <a:t>т.е. выполняется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ru-RU" sz="2800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800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ru-RU" sz="2800" i="1">
                            <a:latin typeface="Cambria Math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ru-RU" sz="2800" dirty="0"/>
                  <a:t>.</a:t>
                </a:r>
                <a:r>
                  <a:rPr lang="ru-RU" sz="2800" dirty="0" smtClean="0">
                    <a:solidFill>
                      <a:srgbClr val="FF0000"/>
                    </a:solidFill>
                  </a:rPr>
                  <a:t>	</a:t>
                </a:r>
                <a:endParaRPr lang="ru-RU" sz="2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" y="260648"/>
                <a:ext cx="9144000" cy="1815112"/>
              </a:xfrm>
              <a:prstGeom prst="rect">
                <a:avLst/>
              </a:prstGeom>
              <a:blipFill rotWithShape="1">
                <a:blip r:embed="rId3"/>
                <a:stretch>
                  <a:fillRect l="-1067" t="-2685" r="-1000" b="-302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28" y="2204864"/>
            <a:ext cx="4463674" cy="185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15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0" y="0"/>
                <a:ext cx="9144000" cy="2465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>
                    <a:solidFill>
                      <a:srgbClr val="FF0000"/>
                    </a:solidFill>
                  </a:rPr>
                  <a:t>	Доказательство.</a:t>
                </a:r>
                <a:r>
                  <a:rPr lang="ru-RU" dirty="0" smtClean="0"/>
                  <a:t> Через точку </a:t>
                </a:r>
                <a:r>
                  <a:rPr lang="en-US" i="1" dirty="0" smtClean="0"/>
                  <a:t>B </a:t>
                </a:r>
                <a:r>
                  <a:rPr lang="ru-RU" dirty="0" smtClean="0"/>
                  <a:t>проведём прямую, параллельную прямой </a:t>
                </a:r>
                <a:r>
                  <a:rPr lang="en-US" i="1" dirty="0" smtClean="0"/>
                  <a:t>CD</a:t>
                </a:r>
                <a:r>
                  <a:rPr lang="ru-RU" dirty="0" smtClean="0"/>
                  <a:t>.</a:t>
                </a:r>
                <a:r>
                  <a:rPr lang="en-US" dirty="0" smtClean="0"/>
                  <a:t> </a:t>
                </a:r>
                <a:r>
                  <a:rPr lang="ru-RU" dirty="0" smtClean="0"/>
                  <a:t>Обозначим </a:t>
                </a:r>
                <a:r>
                  <a:rPr lang="en-US" i="1" dirty="0" smtClean="0"/>
                  <a:t>E </a:t>
                </a:r>
                <a:r>
                  <a:rPr lang="ru-RU" dirty="0" smtClean="0"/>
                  <a:t>её точку пересечения с прямой </a:t>
                </a:r>
                <a:r>
                  <a:rPr lang="en-US" i="1" dirty="0" smtClean="0"/>
                  <a:t>AC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Тогда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𝐶𝐵𝐸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𝐵𝐶𝐷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𝐹𝐶𝐷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𝐶𝐸𝐵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ru-RU" dirty="0" smtClean="0"/>
                  <a:t>Следовательно, треугольник </a:t>
                </a:r>
                <a:r>
                  <a:rPr lang="en-US" i="1" dirty="0" smtClean="0"/>
                  <a:t>BEC </a:t>
                </a:r>
                <a:r>
                  <a:rPr lang="ru-RU" dirty="0" smtClean="0"/>
                  <a:t>равнобедренный, </a:t>
                </a:r>
                <a:r>
                  <a:rPr lang="en-US" i="1" dirty="0" smtClean="0"/>
                  <a:t>BC = EC</a:t>
                </a:r>
                <a:r>
                  <a:rPr lang="en-US" dirty="0" smtClean="0"/>
                  <a:t>. </a:t>
                </a:r>
                <a:r>
                  <a:rPr lang="ru-RU" dirty="0" smtClean="0"/>
                  <a:t>По теореме о пропорциональных отрезках, имеем: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𝐵𝐷</m:t>
                        </m:r>
                      </m:den>
                    </m:f>
                    <m:r>
                      <a:rPr lang="ru-RU" b="1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𝐸𝐶</m:t>
                        </m:r>
                      </m:den>
                    </m:f>
                    <m:r>
                      <a:rPr lang="en-US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,</m:t>
                    </m:r>
                  </m:oMath>
                </a14:m>
                <a:r>
                  <a:rPr lang="ru-RU" dirty="0" smtClean="0">
                    <a:solidFill>
                      <a:srgbClr val="FF0000"/>
                    </a:solidFill>
                  </a:rPr>
                  <a:t> </a:t>
                </a:r>
                <a:r>
                  <a:rPr lang="ru-RU" dirty="0" smtClean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𝐵𝐷</m:t>
                        </m:r>
                      </m:den>
                    </m:f>
                    <m:r>
                      <a:rPr lang="ru-RU" b="1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𝐴𝐶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𝐵𝐶</m:t>
                        </m:r>
                      </m:den>
                    </m:f>
                    <m:r>
                      <a:rPr lang="en-US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dirty="0" smtClean="0"/>
                  <a:t>.	</a:t>
                </a:r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9144000" cy="2465996"/>
              </a:xfrm>
              <a:prstGeom prst="rect">
                <a:avLst/>
              </a:prstGeom>
              <a:blipFill rotWithShape="1">
                <a:blip r:embed="rId3"/>
                <a:stretch>
                  <a:fillRect l="-1000" t="-1975"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65996"/>
            <a:ext cx="4494708" cy="205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5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/>
          <a:lstStyle/>
          <a:p>
            <a:r>
              <a:rPr lang="ru-RU" sz="3600" dirty="0" smtClean="0">
                <a:solidFill>
                  <a:srgbClr val="FF3300"/>
                </a:solidFill>
              </a:rPr>
              <a:t>Упражнения</a:t>
            </a:r>
            <a:endParaRPr lang="ru-RU" sz="3600" dirty="0">
              <a:solidFill>
                <a:srgbClr val="FF3300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8100" y="370419"/>
            <a:ext cx="8991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1</a:t>
            </a:r>
            <a:r>
              <a:rPr lang="ru-RU" dirty="0" smtClean="0">
                <a:cs typeface="Times New Roman" pitchFamily="18" charset="0"/>
              </a:rPr>
              <a:t>. Стороны </a:t>
            </a:r>
            <a:r>
              <a:rPr lang="ru-RU" dirty="0">
                <a:cs typeface="Times New Roman" pitchFamily="18" charset="0"/>
              </a:rPr>
              <a:t>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en-US" i="1" dirty="0" smtClean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OA </a:t>
            </a:r>
            <a:r>
              <a:rPr lang="ru-RU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</a:rPr>
              <a:t>6, </a:t>
            </a:r>
            <a:r>
              <a:rPr lang="en-US" i="1" dirty="0">
                <a:cs typeface="Times New Roman" pitchFamily="18" charset="0"/>
              </a:rPr>
              <a:t>AC = </a:t>
            </a:r>
            <a:r>
              <a:rPr lang="en-US" dirty="0">
                <a:cs typeface="Times New Roman" pitchFamily="18" charset="0"/>
              </a:rPr>
              <a:t>12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OB</a:t>
            </a:r>
            <a:r>
              <a:rPr lang="ru-RU" dirty="0">
                <a:cs typeface="Times New Roman" pitchFamily="18" charset="0"/>
              </a:rPr>
              <a:t> =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5.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919" y="1700808"/>
            <a:ext cx="2282162" cy="195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09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-38100" y="370419"/>
            <a:ext cx="899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>
                <a:cs typeface="Times New Roman" pitchFamily="18" charset="0"/>
              </a:rPr>
              <a:t>	</a:t>
            </a:r>
            <a:r>
              <a:rPr lang="ru-RU" sz="2800" dirty="0" smtClean="0">
                <a:solidFill>
                  <a:srgbClr val="FF0000"/>
                </a:solidFill>
                <a:cs typeface="Times New Roman" pitchFamily="18" charset="0"/>
              </a:rPr>
              <a:t>Ответ</a:t>
            </a:r>
            <a:r>
              <a:rPr lang="ru-RU" dirty="0" smtClean="0">
                <a:cs typeface="Times New Roman" pitchFamily="18" charset="0"/>
              </a:rPr>
              <a:t>. </a:t>
            </a:r>
            <a:r>
              <a:rPr lang="en-US" dirty="0" smtClean="0">
                <a:cs typeface="Times New Roman" pitchFamily="18" charset="0"/>
              </a:rPr>
              <a:t>10</a:t>
            </a:r>
            <a:r>
              <a:rPr lang="ru-RU" dirty="0" smtClean="0">
                <a:cs typeface="Times New Roman" pitchFamily="18" charset="0"/>
              </a:rPr>
              <a:t>.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1099976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>
                <a:cs typeface="Times New Roman" pitchFamily="18" charset="0"/>
              </a:rPr>
              <a:t>2</a:t>
            </a:r>
            <a:r>
              <a:rPr lang="ru-RU" dirty="0" smtClean="0">
                <a:cs typeface="Times New Roman" pitchFamily="18" charset="0"/>
              </a:rPr>
              <a:t>. Стороны </a:t>
            </a:r>
            <a:r>
              <a:rPr lang="ru-RU" dirty="0">
                <a:cs typeface="Times New Roman" pitchFamily="18" charset="0"/>
              </a:rPr>
              <a:t>угла с вершиной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ru-RU" dirty="0">
                <a:cs typeface="Times New Roman" pitchFamily="18" charset="0"/>
              </a:rPr>
              <a:t> пересечены двумя параллельными прямыми в точках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D</a:t>
            </a:r>
            <a:r>
              <a:rPr lang="ru-RU" dirty="0">
                <a:cs typeface="Times New Roman" pitchFamily="18" charset="0"/>
              </a:rPr>
              <a:t> соответственно. Найдите </a:t>
            </a:r>
            <a:r>
              <a:rPr lang="en-US" i="1" dirty="0">
                <a:cs typeface="Times New Roman" pitchFamily="18" charset="0"/>
              </a:rPr>
              <a:t>OA</a:t>
            </a:r>
            <a:r>
              <a:rPr lang="ru-RU" dirty="0">
                <a:cs typeface="Times New Roman" pitchFamily="18" charset="0"/>
              </a:rPr>
              <a:t>, если </a:t>
            </a:r>
            <a:r>
              <a:rPr lang="en-US" i="1" dirty="0">
                <a:cs typeface="Times New Roman" pitchFamily="18" charset="0"/>
              </a:rPr>
              <a:t>OC </a:t>
            </a:r>
            <a:r>
              <a:rPr lang="ru-RU" dirty="0">
                <a:cs typeface="Times New Roman" pitchFamily="18" charset="0"/>
              </a:rPr>
              <a:t>= </a:t>
            </a:r>
            <a:r>
              <a:rPr lang="en-US" dirty="0">
                <a:cs typeface="Times New Roman" pitchFamily="18" charset="0"/>
              </a:rPr>
              <a:t>24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OB </a:t>
            </a:r>
            <a:r>
              <a:rPr lang="ru-RU" dirty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OD</a:t>
            </a:r>
            <a:r>
              <a:rPr lang="ru-RU" dirty="0">
                <a:cs typeface="Times New Roman" pitchFamily="18" charset="0"/>
              </a:rPr>
              <a:t> = </a:t>
            </a:r>
            <a:r>
              <a:rPr lang="en-US" dirty="0">
                <a:cs typeface="Times New Roman" pitchFamily="18" charset="0"/>
              </a:rPr>
              <a:t>2</a:t>
            </a:r>
            <a:r>
              <a:rPr lang="ru-RU" dirty="0">
                <a:cs typeface="Times New Roman" pitchFamily="18" charset="0"/>
              </a:rPr>
              <a:t> : </a:t>
            </a:r>
            <a:r>
              <a:rPr lang="en-US" dirty="0">
                <a:cs typeface="Times New Roman" pitchFamily="18" charset="0"/>
              </a:rPr>
              <a:t>3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09" y="2636912"/>
            <a:ext cx="2937381" cy="2517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5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-33660" y="1793361"/>
            <a:ext cx="91648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000" dirty="0" smtClean="0"/>
              <a:t>	</a:t>
            </a:r>
            <a:r>
              <a:rPr lang="ru-RU" dirty="0" smtClean="0"/>
              <a:t>3. Докажите, что медианы треугольника точкой их пересечения делятся в отношении 2:1, считая от вершины.</a:t>
            </a:r>
            <a:endParaRPr lang="ru-RU" dirty="0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80928"/>
            <a:ext cx="3024336" cy="214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33265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Ответ. </a:t>
            </a:r>
            <a:r>
              <a:rPr lang="ru-RU" dirty="0" smtClean="0"/>
              <a:t>16.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9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/>
          <p:cNvSpPr txBox="1">
            <a:spLocks noChangeArrowheads="1"/>
          </p:cNvSpPr>
          <p:nvPr/>
        </p:nvSpPr>
        <p:spPr bwMode="auto">
          <a:xfrm>
            <a:off x="0" y="18864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dirty="0"/>
              <a:t>Рабочие тетради для </a:t>
            </a:r>
            <a:r>
              <a:rPr lang="ru-RU" dirty="0" smtClean="0"/>
              <a:t>7–9 </a:t>
            </a:r>
            <a:r>
              <a:rPr lang="ru-RU" dirty="0"/>
              <a:t>и </a:t>
            </a:r>
            <a:r>
              <a:rPr lang="ru-RU" dirty="0" smtClean="0"/>
              <a:t>10–11 </a:t>
            </a:r>
            <a:r>
              <a:rPr lang="ru-RU" dirty="0"/>
              <a:t>классов</a:t>
            </a:r>
            <a:endParaRPr lang="ru-RU" sz="1800" dirty="0"/>
          </a:p>
        </p:txBody>
      </p:sp>
      <p:graphicFrame>
        <p:nvGraphicFramePr>
          <p:cNvPr id="57348" name="Object 1028"/>
          <p:cNvGraphicFramePr>
            <a:graphicFrameLocks noChangeAspect="1"/>
          </p:cNvGraphicFramePr>
          <p:nvPr/>
        </p:nvGraphicFramePr>
        <p:xfrm>
          <a:off x="2438400" y="3733800"/>
          <a:ext cx="4419600" cy="292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Точечный рисунок" r:id="rId3" imgW="4105848" imgH="2715004" progId="PBrush">
                  <p:embed/>
                </p:oleObj>
              </mc:Choice>
              <mc:Fallback>
                <p:oleObj name="Точечный рисунок" r:id="rId3" imgW="4105848" imgH="271500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33800"/>
                        <a:ext cx="4419600" cy="292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349" name="Object 1029"/>
          <p:cNvGraphicFramePr>
            <a:graphicFrameLocks noChangeAspect="1"/>
          </p:cNvGraphicFramePr>
          <p:nvPr/>
        </p:nvGraphicFramePr>
        <p:xfrm>
          <a:off x="152400" y="838200"/>
          <a:ext cx="2312988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" name="Точечный рисунок" r:id="rId5" imgW="2114845" imgH="2476190" progId="PBrush">
                  <p:embed/>
                </p:oleObj>
              </mc:Choice>
              <mc:Fallback>
                <p:oleObj name="Точечный рисунок" r:id="rId5" imgW="2114845" imgH="247619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838200"/>
                        <a:ext cx="2312988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1030" descr="C:\Documents and Settings\Администратор\Мои документы\PICTURE\jpg\Тетрадь8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1031" descr="C:\Documents and Settings\Администратор\Мои документы\PICTURE\jpg\Тетрадь8б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1951038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035" descr="C:\Documents and Settings\Администратор\Мои документы\PICTURE\jpg\Тетрадь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838200"/>
            <a:ext cx="20208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77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420888"/>
            <a:ext cx="315386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37830" y="0"/>
                <a:ext cx="9164855" cy="2263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sz="3200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Через точку 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проведём прямую, параллельную </a:t>
                </a:r>
                <a:r>
                  <a:rPr lang="en-US" i="1" dirty="0" smtClean="0"/>
                  <a:t>AA</a:t>
                </a:r>
                <a:r>
                  <a:rPr lang="en-US" baseline="-25000" dirty="0" smtClean="0"/>
                  <a:t>1</a:t>
                </a:r>
                <a:r>
                  <a:rPr lang="ru-RU" dirty="0" smtClean="0"/>
                  <a:t>, и обозначим 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её</a:t>
                </a:r>
                <a:r>
                  <a:rPr lang="en-US" dirty="0" smtClean="0"/>
                  <a:t> </a:t>
                </a:r>
                <a:r>
                  <a:rPr lang="ru-RU" dirty="0" smtClean="0"/>
                  <a:t>точку пересечения со стороной </a:t>
                </a:r>
                <a:r>
                  <a:rPr lang="en-US" i="1" dirty="0" smtClean="0"/>
                  <a:t>BC</a:t>
                </a:r>
                <a:r>
                  <a:rPr lang="ru-RU" dirty="0" smtClean="0"/>
                  <a:t>. </a:t>
                </a:r>
                <a:r>
                  <a:rPr lang="ru-RU" i="1" dirty="0" smtClean="0"/>
                  <a:t>С</a:t>
                </a:r>
                <a:r>
                  <a:rPr lang="ru-RU" baseline="-25000" dirty="0" smtClean="0"/>
                  <a:t>1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– средняя линия треугольника </a:t>
                </a:r>
                <a:r>
                  <a:rPr lang="en-US" i="1" dirty="0" smtClean="0"/>
                  <a:t>ABA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BD = DA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Так как </a:t>
                </a:r>
                <a:r>
                  <a:rPr lang="en-US" i="1" dirty="0" smtClean="0"/>
                  <a:t>CA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en-US" dirty="0" smtClean="0"/>
                  <a:t>, </a:t>
                </a:r>
                <a:r>
                  <a:rPr lang="ru-RU" dirty="0" smtClean="0"/>
                  <a:t>то </a:t>
                </a:r>
                <a:r>
                  <a:rPr lang="en-US" i="1" dirty="0" smtClean="0"/>
                  <a:t>CA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2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</a:t>
                </a:r>
                <a:r>
                  <a:rPr lang="en-US" dirty="0" smtClean="0"/>
                  <a:t>. </a:t>
                </a:r>
                <a:r>
                  <a:rPr lang="ru-RU" dirty="0" smtClean="0"/>
                  <a:t>Из теоремы о пропорциональных отрезках следует, что </a:t>
                </a:r>
                <a:r>
                  <a:rPr lang="en-US" i="1" dirty="0" smtClean="0"/>
                  <a:t>CM = </a:t>
                </a:r>
                <a:r>
                  <a:rPr lang="en-US" dirty="0" smtClean="0"/>
                  <a:t>2</a:t>
                </a:r>
                <a:r>
                  <a:rPr lang="en-US" i="1" dirty="0" smtClean="0"/>
                  <a:t>MC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</a:t>
                </a:r>
                <a:r>
                  <a:rPr lang="ru-RU" dirty="0" smtClean="0"/>
                  <a:t>т. </a:t>
                </a:r>
                <a:r>
                  <a:rPr lang="ru-RU" dirty="0"/>
                  <a:t>е</a:t>
                </a:r>
                <a:r>
                  <a:rPr lang="ru-RU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  <a:ea typeface="Cambria Math"/>
                          </a:rPr>
                          <m:t>𝐶𝑀</m:t>
                        </m:r>
                      </m:num>
                      <m:den>
                        <m:r>
                          <a:rPr lang="en-US" i="1">
                            <a:latin typeface="Cambria Math"/>
                            <a:ea typeface="Cambria Math"/>
                          </a:rPr>
                          <m:t>𝑀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ru-RU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ea typeface="Cambria Math"/>
                          </a:rPr>
                          <m:t>2</m:t>
                        </m:r>
                      </m:num>
                      <m:den>
                        <m:r>
                          <a:rPr lang="ru-RU" i="1">
                            <a:latin typeface="Cambria Math"/>
                            <a:ea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30" y="0"/>
                <a:ext cx="9164855" cy="2263184"/>
              </a:xfrm>
              <a:prstGeom prst="rect">
                <a:avLst/>
              </a:prstGeom>
              <a:blipFill rotWithShape="1">
                <a:blip r:embed="rId4"/>
                <a:stretch>
                  <a:fillRect l="-997" r="-99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625" y="116632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6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В </a:t>
            </a:r>
            <a:r>
              <a:rPr lang="ru-RU" dirty="0"/>
              <a:t>параллелограмме </a:t>
            </a:r>
            <a:r>
              <a:rPr lang="ru-RU" i="1" dirty="0"/>
              <a:t>ABCD</a:t>
            </a:r>
            <a:r>
              <a:rPr lang="ru-RU" dirty="0"/>
              <a:t> точка </a:t>
            </a:r>
            <a:r>
              <a:rPr lang="ru-RU" i="1" dirty="0"/>
              <a:t>E </a:t>
            </a:r>
            <a:r>
              <a:rPr lang="ru-RU" dirty="0"/>
              <a:t>– середина стороны </a:t>
            </a:r>
            <a:r>
              <a:rPr lang="ru-RU" i="1" dirty="0"/>
              <a:t>CD</a:t>
            </a:r>
            <a:r>
              <a:rPr lang="ru-RU" dirty="0"/>
              <a:t>. Отрезок </a:t>
            </a:r>
            <a:r>
              <a:rPr lang="ru-RU" i="1" dirty="0"/>
              <a:t>AE </a:t>
            </a:r>
            <a:r>
              <a:rPr lang="ru-RU" dirty="0"/>
              <a:t>пересекает диагональ </a:t>
            </a:r>
            <a:r>
              <a:rPr lang="ru-RU" i="1" dirty="0"/>
              <a:t>BD </a:t>
            </a:r>
            <a:r>
              <a:rPr lang="ru-RU" dirty="0"/>
              <a:t>в точке </a:t>
            </a:r>
            <a:r>
              <a:rPr lang="ru-RU" i="1" dirty="0" smtClean="0"/>
              <a:t>F</a:t>
            </a:r>
            <a:r>
              <a:rPr lang="ru-RU" dirty="0" smtClean="0"/>
              <a:t>. </a:t>
            </a:r>
            <a:r>
              <a:rPr lang="ru-RU" dirty="0"/>
              <a:t>Найдите отношение </a:t>
            </a:r>
            <a:r>
              <a:rPr lang="ru-RU" i="1" dirty="0"/>
              <a:t>DF </a:t>
            </a:r>
            <a:r>
              <a:rPr lang="ru-RU" dirty="0"/>
              <a:t>: </a:t>
            </a:r>
            <a:r>
              <a:rPr lang="ru-RU" i="1" dirty="0"/>
              <a:t>FB</a:t>
            </a:r>
            <a:r>
              <a:rPr lang="ru-RU" dirty="0"/>
              <a:t>. </a:t>
            </a:r>
            <a:r>
              <a:rPr lang="ru-RU" dirty="0" smtClean="0"/>
              <a:t>Найдите площадь треугольника </a:t>
            </a:r>
            <a:r>
              <a:rPr lang="en-US" i="1" dirty="0" smtClean="0"/>
              <a:t>ADF</a:t>
            </a:r>
            <a:r>
              <a:rPr lang="ru-RU" dirty="0" smtClean="0"/>
              <a:t>, если площадь параллелограмма </a:t>
            </a:r>
            <a:r>
              <a:rPr lang="en-US" i="1" dirty="0" smtClean="0"/>
              <a:t>ABCD </a:t>
            </a:r>
            <a:r>
              <a:rPr lang="ru-RU" dirty="0" smtClean="0"/>
              <a:t>равна 1.</a:t>
            </a: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603104" cy="18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00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0" y="-16481"/>
                <a:ext cx="9144000" cy="1755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Через точку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и середину </a:t>
                </a:r>
                <a:r>
                  <a:rPr lang="en-US" i="1" dirty="0" smtClean="0"/>
                  <a:t>G </a:t>
                </a:r>
                <a:r>
                  <a:rPr lang="ru-RU" dirty="0" smtClean="0"/>
                  <a:t>стороны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проведем прямую. Обозначим </a:t>
                </a:r>
                <a:r>
                  <a:rPr lang="en-US" i="1" dirty="0" smtClean="0"/>
                  <a:t>H </a:t>
                </a:r>
                <a:r>
                  <a:rPr lang="ru-RU" dirty="0" smtClean="0"/>
                  <a:t>её точку пересечения с прямой </a:t>
                </a:r>
                <a:r>
                  <a:rPr lang="en-US" i="1" dirty="0" smtClean="0"/>
                  <a:t>BD</a:t>
                </a:r>
                <a:r>
                  <a:rPr lang="ru-RU" dirty="0" smtClean="0"/>
                  <a:t>. Прямые </a:t>
                </a:r>
                <a:r>
                  <a:rPr lang="en-US" i="1" dirty="0" smtClean="0"/>
                  <a:t>EA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CG </a:t>
                </a:r>
                <a:r>
                  <a:rPr lang="ru-RU" dirty="0" smtClean="0"/>
                  <a:t>параллельны. Следовательно, </a:t>
                </a:r>
                <a:r>
                  <a:rPr lang="en-US" i="1" dirty="0" smtClean="0"/>
                  <a:t>DF = FH = HB</a:t>
                </a:r>
                <a:r>
                  <a:rPr lang="en-US" dirty="0" smtClean="0"/>
                  <a:t>.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DF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FB = </a:t>
                </a:r>
                <a:r>
                  <a:rPr lang="en-US" dirty="0" smtClean="0"/>
                  <a:t>1 : 2. </a:t>
                </a:r>
                <a:r>
                  <a:rPr lang="ru-RU" dirty="0" smtClean="0"/>
                  <a:t>Площадь треугольника </a:t>
                </a:r>
                <a:r>
                  <a:rPr lang="en-US" i="1" dirty="0" smtClean="0"/>
                  <a:t>ADF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6481"/>
                <a:ext cx="9144000" cy="1755352"/>
              </a:xfrm>
              <a:prstGeom prst="rect">
                <a:avLst/>
              </a:prstGeom>
              <a:blipFill>
                <a:blip r:embed="rId3"/>
                <a:stretch>
                  <a:fillRect l="-1000" t="-2778" r="-1000" b="-6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606" y="1676655"/>
            <a:ext cx="3299701" cy="192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6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774578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800" dirty="0" smtClean="0"/>
              <a:t>	</a:t>
            </a:r>
            <a:r>
              <a:rPr lang="ru-RU" dirty="0"/>
              <a:t>7</a:t>
            </a:r>
            <a:r>
              <a:rPr lang="ru-RU" dirty="0" smtClean="0"/>
              <a:t>. В </a:t>
            </a:r>
            <a:r>
              <a:rPr lang="ru-RU" dirty="0"/>
              <a:t>параллелограмме </a:t>
            </a:r>
            <a:r>
              <a:rPr lang="en-US" i="1" dirty="0"/>
              <a:t>ABCD</a:t>
            </a:r>
            <a:r>
              <a:rPr lang="ru-RU" dirty="0"/>
              <a:t> точки </a:t>
            </a:r>
            <a:r>
              <a:rPr lang="en-US" i="1" dirty="0"/>
              <a:t>E</a:t>
            </a:r>
            <a:r>
              <a:rPr lang="ru-RU" dirty="0"/>
              <a:t> и </a:t>
            </a:r>
            <a:r>
              <a:rPr lang="en-US" i="1" dirty="0"/>
              <a:t>F </a:t>
            </a:r>
            <a:r>
              <a:rPr lang="ru-RU" dirty="0"/>
              <a:t>– середины сторон соответственно </a:t>
            </a:r>
            <a:r>
              <a:rPr lang="en-US" i="1" dirty="0"/>
              <a:t>CD</a:t>
            </a:r>
            <a:r>
              <a:rPr lang="ru-RU" i="1" dirty="0"/>
              <a:t> </a:t>
            </a:r>
            <a:r>
              <a:rPr lang="ru-RU" dirty="0"/>
              <a:t>и </a:t>
            </a:r>
            <a:r>
              <a:rPr lang="en-US" i="1" dirty="0"/>
              <a:t>AD</a:t>
            </a:r>
            <a:r>
              <a:rPr lang="en-US" dirty="0"/>
              <a:t>.</a:t>
            </a:r>
            <a:r>
              <a:rPr lang="ru-RU" dirty="0"/>
              <a:t> Отрезки </a:t>
            </a:r>
            <a:r>
              <a:rPr lang="en-US" i="1" dirty="0"/>
              <a:t>AE </a:t>
            </a:r>
            <a:r>
              <a:rPr lang="ru-RU" dirty="0"/>
              <a:t>и </a:t>
            </a:r>
            <a:r>
              <a:rPr lang="en-US" i="1" dirty="0"/>
              <a:t>BF </a:t>
            </a:r>
            <a:r>
              <a:rPr lang="ru-RU" dirty="0"/>
              <a:t>пересекаются в точке </a:t>
            </a:r>
            <a:r>
              <a:rPr lang="en-US" i="1" dirty="0"/>
              <a:t>G</a:t>
            </a:r>
            <a:r>
              <a:rPr lang="en-US" dirty="0"/>
              <a:t>.</a:t>
            </a:r>
            <a:r>
              <a:rPr lang="ru-RU" dirty="0"/>
              <a:t> Найдите отношение </a:t>
            </a:r>
            <a:r>
              <a:rPr lang="en-US" i="1" dirty="0"/>
              <a:t>AG </a:t>
            </a:r>
            <a:r>
              <a:rPr lang="en-US" dirty="0"/>
              <a:t>: </a:t>
            </a:r>
            <a:r>
              <a:rPr lang="en-US" i="1" dirty="0"/>
              <a:t>GE</a:t>
            </a:r>
            <a:r>
              <a:rPr lang="en-US" dirty="0"/>
              <a:t>.</a:t>
            </a:r>
            <a:r>
              <a:rPr lang="ru-RU" dirty="0"/>
              <a:t> 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971" y="2060848"/>
            <a:ext cx="3554970" cy="1595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75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0" y="-16481"/>
                <a:ext cx="9144000" cy="2093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dirty="0" smtClean="0"/>
                  <a:t>Через точку </a:t>
                </a:r>
                <a:r>
                  <a:rPr lang="en-US" i="1" dirty="0" smtClean="0"/>
                  <a:t>C </a:t>
                </a:r>
                <a:r>
                  <a:rPr lang="ru-RU" dirty="0" smtClean="0"/>
                  <a:t>и середину </a:t>
                </a:r>
                <a:r>
                  <a:rPr lang="en-US" i="1" dirty="0"/>
                  <a:t>K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стороны </a:t>
                </a:r>
                <a:r>
                  <a:rPr lang="en-US" i="1" dirty="0" smtClean="0"/>
                  <a:t>AB </a:t>
                </a:r>
                <a:r>
                  <a:rPr lang="ru-RU" dirty="0" smtClean="0"/>
                  <a:t>проведем прямую</a:t>
                </a:r>
                <a:r>
                  <a:rPr lang="ru-RU" dirty="0"/>
                  <a:t>. Через точку </a:t>
                </a:r>
                <a:r>
                  <a:rPr lang="en-US" i="1" dirty="0" smtClean="0"/>
                  <a:t>D </a:t>
                </a:r>
                <a:r>
                  <a:rPr lang="ru-RU" dirty="0"/>
                  <a:t>и середину </a:t>
                </a:r>
                <a:r>
                  <a:rPr lang="en-US" i="1" dirty="0" smtClean="0"/>
                  <a:t>L </a:t>
                </a:r>
                <a:r>
                  <a:rPr lang="ru-RU" dirty="0"/>
                  <a:t>стороны </a:t>
                </a:r>
                <a:r>
                  <a:rPr lang="en-US" i="1" dirty="0" smtClean="0"/>
                  <a:t>BC </a:t>
                </a:r>
                <a:r>
                  <a:rPr lang="ru-RU" dirty="0"/>
                  <a:t>проведем прямую. Обозначим </a:t>
                </a:r>
                <a:r>
                  <a:rPr lang="en-US" i="1" dirty="0" smtClean="0"/>
                  <a:t>M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N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H </a:t>
                </a:r>
                <a:r>
                  <a:rPr lang="ru-RU" dirty="0" smtClean="0"/>
                  <a:t>соответствующие точки пересечения. Прямые </a:t>
                </a:r>
                <a:r>
                  <a:rPr lang="en-US" i="1" dirty="0" smtClean="0"/>
                  <a:t>FB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DL </a:t>
                </a:r>
                <a:r>
                  <a:rPr lang="ru-RU" dirty="0" smtClean="0"/>
                  <a:t>параллельны. Следовательно, </a:t>
                </a:r>
                <a:r>
                  <a:rPr lang="en-US" i="1" dirty="0" smtClean="0"/>
                  <a:t>AG = GH</a:t>
                </a:r>
                <a:r>
                  <a:rPr lang="en-US" dirty="0"/>
                  <a:t>,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NM = MC</a:t>
                </a:r>
                <a:r>
                  <a:rPr lang="en-US" dirty="0" smtClean="0"/>
                  <a:t>, </a:t>
                </a:r>
                <a:r>
                  <a:rPr lang="en-US" i="1" dirty="0" smtClean="0"/>
                  <a:t>HE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𝑀𝐶</m:t>
                    </m:r>
                  </m:oMath>
                </a14:m>
                <a:r>
                  <a:rPr lang="en-US" dirty="0" smtClean="0"/>
                  <a:t>. 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Значит, </a:t>
                </a:r>
                <a:r>
                  <a:rPr lang="en-US" i="1" dirty="0" smtClean="0"/>
                  <a:t>AG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GE = </a:t>
                </a:r>
                <a:r>
                  <a:rPr lang="en-US" dirty="0"/>
                  <a:t>2</a:t>
                </a:r>
                <a:r>
                  <a:rPr lang="en-US" dirty="0" smtClean="0"/>
                  <a:t> : 3. </a:t>
                </a:r>
                <a:endParaRPr lang="ru-RU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-16481"/>
                <a:ext cx="9144000" cy="2093522"/>
              </a:xfrm>
              <a:prstGeom prst="rect">
                <a:avLst/>
              </a:prstGeom>
              <a:blipFill>
                <a:blip r:embed="rId3"/>
                <a:stretch>
                  <a:fillRect l="-1000" t="-2326" r="-1000" b="-174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204864"/>
            <a:ext cx="3907320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0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338" y="288820"/>
            <a:ext cx="914560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/>
              <a:t>	</a:t>
            </a:r>
            <a:r>
              <a:rPr lang="ru-RU" dirty="0"/>
              <a:t>8</a:t>
            </a:r>
            <a:r>
              <a:rPr lang="ru-RU" dirty="0" smtClean="0"/>
              <a:t>. В </a:t>
            </a:r>
            <a:r>
              <a:rPr lang="ru-RU" dirty="0"/>
              <a:t>треугольнике </a:t>
            </a:r>
            <a:r>
              <a:rPr lang="en-US" i="1" dirty="0"/>
              <a:t>ABC </a:t>
            </a:r>
            <a:r>
              <a:rPr lang="ru-RU" dirty="0" smtClean="0"/>
              <a:t>биссектриса </a:t>
            </a:r>
            <a:r>
              <a:rPr lang="en-US" i="1" dirty="0" smtClean="0"/>
              <a:t>AD </a:t>
            </a:r>
            <a:r>
              <a:rPr lang="ru-RU" dirty="0" smtClean="0"/>
              <a:t>делит сторону </a:t>
            </a:r>
            <a:r>
              <a:rPr lang="en-US" i="1" dirty="0" smtClean="0"/>
              <a:t>BC </a:t>
            </a:r>
            <a:r>
              <a:rPr lang="ru-RU" dirty="0" smtClean="0"/>
              <a:t>в отношении 2:1. В каком отношении делит эту биссектрису медиана </a:t>
            </a:r>
            <a:r>
              <a:rPr lang="en-US" i="1" dirty="0" smtClean="0"/>
              <a:t>CE</a:t>
            </a:r>
            <a:r>
              <a:rPr lang="ru-RU" dirty="0"/>
              <a:t>?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588" y="1988840"/>
            <a:ext cx="3569141" cy="195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7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85" y="1484784"/>
            <a:ext cx="3616830" cy="200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16632"/>
                <a:ext cx="9144000" cy="1016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Через точку </a:t>
                </a:r>
                <a:r>
                  <a:rPr lang="en-US" i="1" dirty="0" smtClean="0"/>
                  <a:t>D </a:t>
                </a:r>
                <a:r>
                  <a:rPr lang="ru-RU" dirty="0" smtClean="0"/>
                  <a:t>проведём прямую, параллельную </a:t>
                </a:r>
                <a:r>
                  <a:rPr lang="en-US" i="1" dirty="0" smtClean="0"/>
                  <a:t>CE. </a:t>
                </a:r>
                <a:r>
                  <a:rPr lang="ru-RU" dirty="0" smtClean="0"/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𝐸𝐺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𝐺𝐵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𝐶𝐷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𝐷𝐵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Так как </a:t>
                </a:r>
                <a:r>
                  <a:rPr lang="en-US" i="1" dirty="0" smtClean="0"/>
                  <a:t>AE = EB</a:t>
                </a:r>
                <a:r>
                  <a:rPr lang="ru-RU" dirty="0" smtClean="0"/>
                  <a:t>, то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𝐴𝐹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𝐹𝐷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𝐸𝐺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6632"/>
                <a:ext cx="9144000" cy="1016689"/>
              </a:xfrm>
              <a:prstGeom prst="rect">
                <a:avLst/>
              </a:prstGeom>
              <a:blipFill>
                <a:blip r:embed="rId4"/>
                <a:stretch>
                  <a:fillRect l="-1000" t="-4790" r="-1000" b="-17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651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3893" y="68919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/>
              <a:t>9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На </a:t>
            </a:r>
            <a:r>
              <a:rPr lang="ru-RU" dirty="0"/>
              <a:t>продолжении стороны </a:t>
            </a:r>
            <a:r>
              <a:rPr lang="ru-RU" i="1" dirty="0"/>
              <a:t>AB </a:t>
            </a:r>
            <a:r>
              <a:rPr lang="ru-RU" dirty="0"/>
              <a:t>треугольника </a:t>
            </a:r>
            <a:r>
              <a:rPr lang="ru-RU" i="1" dirty="0"/>
              <a:t>ABC </a:t>
            </a:r>
            <a:r>
              <a:rPr lang="ru-RU" dirty="0"/>
              <a:t>взята точка </a:t>
            </a:r>
            <a:r>
              <a:rPr lang="ru-RU" i="1" dirty="0"/>
              <a:t>D</a:t>
            </a:r>
            <a:r>
              <a:rPr lang="ru-RU" dirty="0"/>
              <a:t>, </a:t>
            </a:r>
            <a:r>
              <a:rPr lang="ru-RU" i="1" dirty="0"/>
              <a:t>AB = BD</a:t>
            </a:r>
            <a:r>
              <a:rPr lang="ru-RU" dirty="0"/>
              <a:t>. Через неё и середину </a:t>
            </a:r>
            <a:r>
              <a:rPr lang="ru-RU" i="1" dirty="0"/>
              <a:t>E </a:t>
            </a:r>
            <a:r>
              <a:rPr lang="ru-RU" dirty="0"/>
              <a:t>стороны </a:t>
            </a:r>
            <a:r>
              <a:rPr lang="ru-RU" i="1" dirty="0"/>
              <a:t>AC </a:t>
            </a:r>
            <a:r>
              <a:rPr lang="ru-RU" dirty="0"/>
              <a:t>проведена прямая, пересекающая сторону </a:t>
            </a:r>
            <a:r>
              <a:rPr lang="ru-RU" i="1" dirty="0"/>
              <a:t>BC </a:t>
            </a:r>
            <a:r>
              <a:rPr lang="ru-RU" dirty="0"/>
              <a:t>в точке </a:t>
            </a:r>
            <a:r>
              <a:rPr lang="ru-RU" i="1" dirty="0" smtClean="0"/>
              <a:t>F</a:t>
            </a:r>
            <a:r>
              <a:rPr lang="ru-RU" dirty="0" smtClean="0"/>
              <a:t>. </a:t>
            </a:r>
            <a:r>
              <a:rPr lang="ru-RU" dirty="0"/>
              <a:t>Найдите отношение </a:t>
            </a:r>
            <a:r>
              <a:rPr lang="ru-RU" i="1" dirty="0"/>
              <a:t>BF </a:t>
            </a:r>
            <a:r>
              <a:rPr lang="ru-RU" dirty="0"/>
              <a:t>: </a:t>
            </a:r>
            <a:r>
              <a:rPr lang="ru-RU" i="1" dirty="0"/>
              <a:t>FC</a:t>
            </a:r>
            <a:r>
              <a:rPr lang="ru-RU" dirty="0"/>
              <a:t>. Найдите площадь треугольника </a:t>
            </a:r>
            <a:r>
              <a:rPr lang="en-US" i="1" dirty="0" smtClean="0"/>
              <a:t>CEF</a:t>
            </a:r>
            <a:r>
              <a:rPr lang="ru-RU" dirty="0"/>
              <a:t>, если площадь </a:t>
            </a:r>
            <a:r>
              <a:rPr lang="ru-RU" dirty="0" smtClean="0"/>
              <a:t>треугольника </a:t>
            </a:r>
            <a:r>
              <a:rPr lang="en-US" i="1" dirty="0" smtClean="0"/>
              <a:t>ABC </a:t>
            </a:r>
            <a:r>
              <a:rPr lang="ru-RU" dirty="0"/>
              <a:t>равна 1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96952"/>
            <a:ext cx="4275364" cy="211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16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-5541" y="44624"/>
                <a:ext cx="9144000" cy="1354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</a:t>
                </a:r>
                <a:r>
                  <a:rPr lang="ru-RU" dirty="0" smtClean="0"/>
                  <a:t> Через точку </a:t>
                </a:r>
                <a:r>
                  <a:rPr lang="en-US" i="1" dirty="0" smtClean="0"/>
                  <a:t>B </a:t>
                </a:r>
                <a:r>
                  <a:rPr lang="ru-RU" dirty="0" smtClean="0"/>
                  <a:t>проведём прямую, параллельную </a:t>
                </a:r>
                <a:r>
                  <a:rPr lang="en-US" i="1" dirty="0" smtClean="0"/>
                  <a:t>DE</a:t>
                </a:r>
                <a:r>
                  <a:rPr lang="en-US" dirty="0" smtClean="0"/>
                  <a:t>. </a:t>
                </a:r>
                <a:r>
                  <a:rPr lang="ru-RU" dirty="0" smtClean="0"/>
                  <a:t>Обозначим </a:t>
                </a:r>
                <a:r>
                  <a:rPr lang="en-US" i="1" dirty="0" smtClean="0"/>
                  <a:t>G </a:t>
                </a:r>
                <a:r>
                  <a:rPr lang="ru-RU" dirty="0" smtClean="0"/>
                  <a:t>её точку пересечения со стороной </a:t>
                </a:r>
                <a:r>
                  <a:rPr lang="en-US" i="1" dirty="0" smtClean="0"/>
                  <a:t>AC</a:t>
                </a:r>
                <a:r>
                  <a:rPr lang="en-US" dirty="0" smtClean="0"/>
                  <a:t>. </a:t>
                </a:r>
                <a:r>
                  <a:rPr lang="ru-RU" dirty="0" smtClean="0"/>
                  <a:t>Тогда </a:t>
                </a:r>
                <a:r>
                  <a:rPr lang="en-US" i="1" dirty="0" smtClean="0"/>
                  <a:t>BF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FC</a:t>
                </a:r>
                <a:r>
                  <a:rPr lang="en-US" dirty="0"/>
                  <a:t> </a:t>
                </a:r>
                <a:r>
                  <a:rPr lang="en-US" dirty="0" smtClean="0"/>
                  <a:t>= </a:t>
                </a:r>
                <a:r>
                  <a:rPr lang="en-US" i="1" dirty="0" smtClean="0"/>
                  <a:t>GE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EC = </a:t>
                </a:r>
                <a:r>
                  <a:rPr lang="en-US" dirty="0" smtClean="0"/>
                  <a:t>1 : 2. </a:t>
                </a:r>
                <a:r>
                  <a:rPr lang="ru-RU" dirty="0" smtClean="0"/>
                  <a:t>Площадь треугольника </a:t>
                </a:r>
                <a:r>
                  <a:rPr lang="en-US" i="1" dirty="0" smtClean="0"/>
                  <a:t>CEF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41" y="44624"/>
                <a:ext cx="9144000" cy="1354410"/>
              </a:xfrm>
              <a:prstGeom prst="rect">
                <a:avLst/>
              </a:prstGeom>
              <a:blipFill>
                <a:blip r:embed="rId3"/>
                <a:stretch>
                  <a:fillRect l="-1000" t="-3587" r="-1067" b="-3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240" y="1628800"/>
            <a:ext cx="460005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6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5542" y="277505"/>
            <a:ext cx="9067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10. Точка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– середина стороны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. Точка </a:t>
            </a:r>
            <a:r>
              <a:rPr lang="en-US" i="1" dirty="0">
                <a:cs typeface="Times New Roman" pitchFamily="18" charset="0"/>
              </a:rPr>
              <a:t>O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– середина отрезка </a:t>
            </a:r>
            <a:r>
              <a:rPr lang="en-US" i="1" dirty="0">
                <a:cs typeface="Times New Roman" pitchFamily="18" charset="0"/>
              </a:rPr>
              <a:t>CC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В каком отношении делит прямая </a:t>
            </a:r>
            <a:r>
              <a:rPr lang="en-US" i="1" dirty="0">
                <a:cs typeface="Times New Roman" pitchFamily="18" charset="0"/>
              </a:rPr>
              <a:t>AO</a:t>
            </a:r>
            <a:r>
              <a:rPr lang="ru-RU" dirty="0">
                <a:cs typeface="Times New Roman" pitchFamily="18" charset="0"/>
              </a:rPr>
              <a:t> сторону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 smtClean="0">
                <a:cs typeface="Times New Roman" pitchFamily="18" charset="0"/>
              </a:rPr>
              <a:t>? </a:t>
            </a:r>
            <a:r>
              <a:rPr lang="ru-RU" dirty="0"/>
              <a:t>Найдите площадь треугольника </a:t>
            </a:r>
            <a:r>
              <a:rPr lang="en-US" i="1" dirty="0" smtClean="0"/>
              <a:t>COA</a:t>
            </a:r>
            <a:r>
              <a:rPr lang="en-US" baseline="-25000" dirty="0" smtClean="0"/>
              <a:t>1</a:t>
            </a:r>
            <a:r>
              <a:rPr lang="ru-RU" dirty="0" smtClean="0"/>
              <a:t>, </a:t>
            </a:r>
            <a:r>
              <a:rPr lang="ru-RU" dirty="0"/>
              <a:t>если 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88840"/>
            <a:ext cx="2448272" cy="242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31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6512" y="461665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sz="2000" dirty="0" smtClean="0"/>
              <a:t>Здесь мы рассмотрим теоремы и свойства</a:t>
            </a:r>
            <a:r>
              <a:rPr lang="ru-RU" sz="2000" dirty="0"/>
              <a:t>, а также примеры решения </a:t>
            </a:r>
            <a:r>
              <a:rPr lang="ru-RU" sz="2000" dirty="0" smtClean="0"/>
              <a:t>задач, относящихся к теореме о пропорциональных отрезках и замечательным линиям треугольника. Начнем с теоремы о средней линии треугольника.</a:t>
            </a:r>
          </a:p>
          <a:p>
            <a:pPr algn="just"/>
            <a:r>
              <a:rPr lang="ru-RU" sz="2000" dirty="0"/>
              <a:t>	</a:t>
            </a:r>
            <a:r>
              <a:rPr lang="ru-RU" sz="2000" dirty="0" smtClean="0"/>
              <a:t>В учебнике геометрии Л.С. </a:t>
            </a:r>
            <a:r>
              <a:rPr lang="ru-RU" sz="2000" dirty="0" err="1" smtClean="0"/>
              <a:t>Атанасяна</a:t>
            </a:r>
            <a:r>
              <a:rPr lang="ru-RU" sz="2000" dirty="0" smtClean="0"/>
              <a:t> и др. Приведено следующие формулировка и доказательство теоремы о средней линии треугольника.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83540"/>
            <a:ext cx="4174480" cy="122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757" y="2399564"/>
            <a:ext cx="4761243" cy="3882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320" y="3586046"/>
            <a:ext cx="2490864" cy="234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Средние линии и теорема о пропорциональных отрезках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8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57411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067800" cy="13548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sz="20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/>
                  <a:t>Через точку 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 smtClean="0"/>
                  <a:t>AA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/>
                  <a:t>Обозначим </a:t>
                </a:r>
                <a:r>
                  <a:rPr lang="en-US" i="1" dirty="0" smtClean="0"/>
                  <a:t>D </a:t>
                </a:r>
                <a:r>
                  <a:rPr lang="ru-RU" dirty="0"/>
                  <a:t>её точку пересечения со стороной </a:t>
                </a:r>
                <a:r>
                  <a:rPr lang="en-US" i="1" dirty="0" smtClean="0"/>
                  <a:t>BC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:r>
                  <a:rPr lang="en-US" i="1" dirty="0" smtClean="0"/>
                  <a:t>CA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 = DB</a:t>
                </a:r>
                <a:r>
                  <a:rPr lang="en-US" dirty="0" smtClean="0"/>
                  <a:t>. </a:t>
                </a:r>
                <a:r>
                  <a:rPr lang="ru-RU" dirty="0"/>
                  <a:t>Площадь треугольника </a:t>
                </a:r>
                <a:r>
                  <a:rPr lang="en-US" i="1" dirty="0" smtClean="0"/>
                  <a:t>COA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5741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067800" cy="1354858"/>
              </a:xfrm>
              <a:prstGeom prst="rect">
                <a:avLst/>
              </a:prstGeom>
              <a:blipFill>
                <a:blip r:embed="rId3"/>
                <a:stretch>
                  <a:fillRect l="-1008" t="-3604" r="-941" b="-36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44824"/>
            <a:ext cx="2834716" cy="264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70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905" y="324209"/>
            <a:ext cx="9067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11. Точка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делит сторону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в отношении 1:2. Точка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делит сторону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dirty="0">
                <a:cs typeface="Times New Roman" pitchFamily="18" charset="0"/>
              </a:rPr>
              <a:t> в отношении 2:1. Прямая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пересекает продолжение стороны </a:t>
            </a:r>
            <a:r>
              <a:rPr lang="en-US" i="1" dirty="0">
                <a:cs typeface="Times New Roman" pitchFamily="18" charset="0"/>
              </a:rPr>
              <a:t>AB </a:t>
            </a:r>
            <a:r>
              <a:rPr lang="ru-RU" dirty="0">
                <a:cs typeface="Times New Roman" pitchFamily="18" charset="0"/>
              </a:rPr>
              <a:t>в точке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25000" dirty="0"/>
              <a:t>1</a:t>
            </a:r>
            <a:r>
              <a:rPr lang="ru-RU" dirty="0">
                <a:cs typeface="Times New Roman" pitchFamily="18" charset="0"/>
              </a:rPr>
              <a:t>. Найдите отношение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: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 smtClean="0">
                <a:cs typeface="Times New Roman" pitchFamily="18" charset="0"/>
              </a:rPr>
              <a:t>.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ru-RU" dirty="0"/>
              <a:t>Найдите площадь треугольника </a:t>
            </a:r>
            <a:r>
              <a:rPr lang="en-US" i="1" dirty="0" smtClean="0"/>
              <a:t>BA</a:t>
            </a:r>
            <a:r>
              <a:rPr lang="en-US" baseline="-25000" dirty="0" smtClean="0"/>
              <a:t>1</a:t>
            </a:r>
            <a:r>
              <a:rPr lang="en-US" i="1" dirty="0"/>
              <a:t>C</a:t>
            </a:r>
            <a:r>
              <a:rPr lang="en-US" baseline="-25000" dirty="0" smtClean="0"/>
              <a:t>1</a:t>
            </a:r>
            <a:r>
              <a:rPr lang="ru-RU" dirty="0" smtClean="0"/>
              <a:t>, </a:t>
            </a:r>
            <a:r>
              <a:rPr lang="ru-RU" dirty="0"/>
              <a:t>если 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7" name="Picture 2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341543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88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067800" cy="17241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sz="20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/>
                  <a:t>Через точку </a:t>
                </a:r>
                <a:r>
                  <a:rPr lang="en-US" i="1" dirty="0"/>
                  <a:t>B</a:t>
                </a:r>
                <a:r>
                  <a:rPr lang="en-US" i="1" dirty="0" smtClean="0"/>
                  <a:t>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. </a:t>
                </a:r>
                <a:r>
                  <a:rPr lang="ru-RU" dirty="0"/>
                  <a:t>Обозначим </a:t>
                </a:r>
                <a:r>
                  <a:rPr lang="en-US" i="1" dirty="0" smtClean="0"/>
                  <a:t>D </a:t>
                </a:r>
                <a:r>
                  <a:rPr lang="ru-RU" dirty="0"/>
                  <a:t>её точку пересечения со стороной </a:t>
                </a:r>
                <a:r>
                  <a:rPr lang="en-US" i="1" dirty="0"/>
                  <a:t>A</a:t>
                </a:r>
                <a:r>
                  <a:rPr lang="en-US" i="1" dirty="0" smtClean="0"/>
                  <a:t>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:r>
                  <a:rPr lang="en-US" i="1" dirty="0" smtClean="0"/>
                  <a:t>DB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en-US" dirty="0"/>
                  <a:t>:</a:t>
                </a:r>
                <a:r>
                  <a:rPr lang="en-US" dirty="0" smtClean="0"/>
                  <a:t> 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/>
                  <a:t>C</a:t>
                </a:r>
                <a:r>
                  <a:rPr lang="en-US" i="1" dirty="0" smtClean="0"/>
                  <a:t> = </a:t>
                </a:r>
                <a:r>
                  <a:rPr lang="en-US" dirty="0" smtClean="0"/>
                  <a:t>1 : 2. </a:t>
                </a:r>
                <a:r>
                  <a:rPr lang="en-US" i="1" dirty="0" smtClean="0"/>
                  <a:t>AD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DB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3 : 1.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AB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BC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3 : 1. </a:t>
                </a:r>
                <a:r>
                  <a:rPr lang="en-US" i="1" dirty="0" smtClean="0"/>
                  <a:t> </a:t>
                </a:r>
                <a:r>
                  <a:rPr lang="ru-RU" dirty="0" smtClean="0"/>
                  <a:t>Площадь </a:t>
                </a:r>
                <a:r>
                  <a:rPr lang="ru-RU" dirty="0"/>
                  <a:t>треугольника </a:t>
                </a:r>
                <a:r>
                  <a:rPr lang="en-US" i="1" dirty="0" smtClean="0"/>
                  <a:t>BA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 </a:t>
                </a:r>
                <a:r>
                  <a:rPr lang="ru-RU" dirty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ru-RU" i="1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4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067800" cy="1724190"/>
              </a:xfrm>
              <a:prstGeom prst="rect">
                <a:avLst/>
              </a:prstGeom>
              <a:blipFill>
                <a:blip r:embed="rId3"/>
                <a:stretch>
                  <a:fillRect l="-1008" t="-2827" r="-941" b="-24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0808"/>
            <a:ext cx="380911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80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-21658" y="444912"/>
            <a:ext cx="9165657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/>
              <a:t>	</a:t>
            </a:r>
            <a:r>
              <a:rPr lang="ru-RU" dirty="0" smtClean="0"/>
              <a:t>12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В </a:t>
            </a:r>
            <a:r>
              <a:rPr lang="ru-RU" dirty="0"/>
              <a:t>треугольнике </a:t>
            </a:r>
            <a:r>
              <a:rPr lang="en-US" i="1" dirty="0"/>
              <a:t>ABC </a:t>
            </a:r>
            <a:r>
              <a:rPr lang="en-US" i="1" dirty="0" smtClean="0"/>
              <a:t>AC </a:t>
            </a:r>
            <a:r>
              <a:rPr lang="ru-RU" i="1" dirty="0" smtClean="0"/>
              <a:t>=</a:t>
            </a:r>
            <a:r>
              <a:rPr lang="en-US" i="1" dirty="0" smtClean="0"/>
              <a:t> BC = </a:t>
            </a:r>
            <a:r>
              <a:rPr lang="en-US" dirty="0" smtClean="0"/>
              <a:t>5</a:t>
            </a:r>
            <a:r>
              <a:rPr lang="ru-RU" dirty="0"/>
              <a:t>, </a:t>
            </a:r>
            <a:r>
              <a:rPr lang="en-US" i="1" dirty="0" smtClean="0"/>
              <a:t>AB </a:t>
            </a:r>
            <a:r>
              <a:rPr lang="ru-RU" i="1" dirty="0" smtClean="0"/>
              <a:t>=</a:t>
            </a:r>
            <a:r>
              <a:rPr lang="en-US" i="1" dirty="0" smtClean="0"/>
              <a:t> </a:t>
            </a:r>
            <a:r>
              <a:rPr lang="en-US" dirty="0" smtClean="0"/>
              <a:t>6</a:t>
            </a:r>
            <a:r>
              <a:rPr lang="ru-RU" dirty="0"/>
              <a:t>, </a:t>
            </a:r>
            <a:r>
              <a:rPr lang="ru-RU" dirty="0" smtClean="0"/>
              <a:t>биссектрисы, проведённые из вершин </a:t>
            </a:r>
            <a:r>
              <a:rPr lang="en-US" i="1" dirty="0" smtClean="0"/>
              <a:t>A </a:t>
            </a:r>
            <a:r>
              <a:rPr lang="ru-RU" dirty="0" smtClean="0"/>
              <a:t>и </a:t>
            </a:r>
            <a:r>
              <a:rPr lang="en-US" i="1" dirty="0" smtClean="0"/>
              <a:t>B</a:t>
            </a:r>
            <a:r>
              <a:rPr lang="en-US" dirty="0" smtClean="0"/>
              <a:t>, </a:t>
            </a:r>
            <a:r>
              <a:rPr lang="ru-RU" dirty="0"/>
              <a:t>пересекаются в точке </a:t>
            </a:r>
            <a:r>
              <a:rPr lang="en-US" i="1" dirty="0"/>
              <a:t>O</a:t>
            </a:r>
            <a:r>
              <a:rPr lang="ru-RU" dirty="0" smtClean="0"/>
              <a:t>. </a:t>
            </a:r>
            <a:r>
              <a:rPr lang="ru-RU" dirty="0"/>
              <a:t>Найдите площадь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 smtClean="0"/>
              <a:t>AOB</a:t>
            </a:r>
            <a:r>
              <a:rPr lang="en-US" dirty="0" smtClean="0"/>
              <a:t>.</a:t>
            </a:r>
            <a:endParaRPr lang="en-US" dirty="0"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2132856"/>
            <a:ext cx="2880320" cy="204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27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65370" y="0"/>
            <a:ext cx="89916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dirty="0" smtClean="0">
                <a:solidFill>
                  <a:srgbClr val="FF3300"/>
                </a:solidFill>
              </a:rPr>
              <a:t>	</a:t>
            </a:r>
            <a:r>
              <a:rPr lang="ru-RU" dirty="0" smtClean="0">
                <a:solidFill>
                  <a:srgbClr val="FF3300"/>
                </a:solidFill>
              </a:rPr>
              <a:t>Решение</a:t>
            </a:r>
            <a:r>
              <a:rPr lang="ru-RU" dirty="0">
                <a:solidFill>
                  <a:srgbClr val="FF3300"/>
                </a:solidFill>
              </a:rPr>
              <a:t>.</a:t>
            </a:r>
            <a:r>
              <a:rPr lang="ru-RU" dirty="0"/>
              <a:t> </a:t>
            </a:r>
            <a:r>
              <a:rPr lang="ru-RU" dirty="0" smtClean="0"/>
              <a:t>Биссектриса </a:t>
            </a:r>
            <a:r>
              <a:rPr lang="en-US" i="1" dirty="0" smtClean="0"/>
              <a:t>CD </a:t>
            </a:r>
            <a:r>
              <a:rPr lang="ru-RU" dirty="0" smtClean="0"/>
              <a:t>равна 4. Точка </a:t>
            </a:r>
            <a:r>
              <a:rPr lang="en-US" i="1" dirty="0" smtClean="0"/>
              <a:t>O </a:t>
            </a:r>
            <a:r>
              <a:rPr lang="ru-RU" dirty="0" smtClean="0"/>
              <a:t>пересечения биссектрис делит её в отношении 5:3. Следовательно, </a:t>
            </a:r>
            <a:r>
              <a:rPr lang="en-US" i="1" dirty="0" smtClean="0"/>
              <a:t>OD = </a:t>
            </a:r>
            <a:r>
              <a:rPr lang="en-US" dirty="0" smtClean="0"/>
              <a:t>1,5. </a:t>
            </a:r>
            <a:r>
              <a:rPr lang="ru-RU" dirty="0" smtClean="0"/>
              <a:t>Площадь треугольника </a:t>
            </a:r>
            <a:r>
              <a:rPr lang="en-US" i="1" dirty="0" smtClean="0"/>
              <a:t>AOB </a:t>
            </a:r>
            <a:r>
              <a:rPr lang="ru-RU" dirty="0" smtClean="0"/>
              <a:t>равна 4,5.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402567"/>
            <a:ext cx="3024336" cy="214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9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0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28" y="1535422"/>
            <a:ext cx="910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dirty="0" smtClean="0"/>
              <a:t>13 (ОГЭ). </a:t>
            </a:r>
            <a:r>
              <a:rPr lang="ru-RU" dirty="0"/>
              <a:t>Площадь треугольника </a:t>
            </a:r>
            <a:r>
              <a:rPr lang="ru-RU" i="1" dirty="0"/>
              <a:t>ABC </a:t>
            </a:r>
            <a:r>
              <a:rPr lang="ru-RU" dirty="0"/>
              <a:t>равна 40. Биссектриса </a:t>
            </a:r>
            <a:r>
              <a:rPr lang="ru-RU" i="1" dirty="0"/>
              <a:t>AD </a:t>
            </a:r>
            <a:r>
              <a:rPr lang="ru-RU" dirty="0"/>
              <a:t>пересекает медиану </a:t>
            </a:r>
            <a:r>
              <a:rPr lang="ru-RU" i="1" dirty="0"/>
              <a:t>BK </a:t>
            </a:r>
            <a:r>
              <a:rPr lang="ru-RU" dirty="0"/>
              <a:t>в точке </a:t>
            </a:r>
            <a:r>
              <a:rPr lang="ru-RU" i="1" dirty="0"/>
              <a:t>E</a:t>
            </a:r>
            <a:r>
              <a:rPr lang="ru-RU" dirty="0"/>
              <a:t>, при этом </a:t>
            </a:r>
            <a:r>
              <a:rPr lang="ru-RU" i="1" dirty="0"/>
              <a:t>BD </a:t>
            </a:r>
            <a:r>
              <a:rPr lang="ru-RU" dirty="0"/>
              <a:t>: </a:t>
            </a:r>
            <a:r>
              <a:rPr lang="ru-RU" i="1" dirty="0"/>
              <a:t>CD </a:t>
            </a:r>
            <a:r>
              <a:rPr lang="ru-RU" dirty="0"/>
              <a:t>= 3 : 2. Найдите площадь четырёхугольника </a:t>
            </a:r>
            <a:r>
              <a:rPr lang="ru-RU" i="1" dirty="0"/>
              <a:t>EDCK</a:t>
            </a:r>
            <a:r>
              <a:rPr lang="ru-RU" dirty="0"/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3123400" cy="245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8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44824"/>
            <a:ext cx="349460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067800" cy="2402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/>
                <a:r>
                  <a:rPr lang="ru-RU" sz="2000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Решение.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 smtClean="0"/>
                  <a:t>Через </a:t>
                </a:r>
                <a:r>
                  <a:rPr lang="ru-RU" dirty="0"/>
                  <a:t>точку </a:t>
                </a:r>
                <a:r>
                  <a:rPr lang="en-US" i="1" dirty="0"/>
                  <a:t>K</a:t>
                </a:r>
                <a:r>
                  <a:rPr lang="en-US" i="1" dirty="0" smtClean="0"/>
                  <a:t> </a:t>
                </a:r>
                <a:r>
                  <a:rPr lang="ru-RU" dirty="0"/>
                  <a:t>проведём прямую, параллельную </a:t>
                </a:r>
                <a:r>
                  <a:rPr lang="en-US" i="1" dirty="0" smtClean="0"/>
                  <a:t>AD</a:t>
                </a:r>
                <a:r>
                  <a:rPr lang="en-US" dirty="0" smtClean="0"/>
                  <a:t>. </a:t>
                </a:r>
                <a:r>
                  <a:rPr lang="ru-RU" dirty="0"/>
                  <a:t>Обозначим </a:t>
                </a:r>
                <a:r>
                  <a:rPr lang="en-US" i="1" dirty="0"/>
                  <a:t>L</a:t>
                </a:r>
                <a:r>
                  <a:rPr lang="en-US" i="1" dirty="0" smtClean="0"/>
                  <a:t> </a:t>
                </a:r>
                <a:r>
                  <a:rPr lang="ru-RU" dirty="0"/>
                  <a:t>её точку пересечения со стороной </a:t>
                </a:r>
                <a:r>
                  <a:rPr lang="en-US" i="1" dirty="0"/>
                  <a:t>B</a:t>
                </a:r>
                <a:r>
                  <a:rPr lang="en-US" i="1" dirty="0" smtClean="0"/>
                  <a:t>C</a:t>
                </a:r>
                <a:r>
                  <a:rPr lang="en-US" dirty="0"/>
                  <a:t>. </a:t>
                </a:r>
                <a:r>
                  <a:rPr lang="ru-RU" dirty="0"/>
                  <a:t>Тогда </a:t>
                </a:r>
                <a:r>
                  <a:rPr lang="en-US" i="1" dirty="0" smtClean="0"/>
                  <a:t>BD</a:t>
                </a:r>
                <a:r>
                  <a:rPr lang="en-US" dirty="0" smtClean="0"/>
                  <a:t> </a:t>
                </a:r>
                <a:r>
                  <a:rPr lang="en-US" dirty="0"/>
                  <a:t>: </a:t>
                </a:r>
                <a:r>
                  <a:rPr lang="en-US" i="1" dirty="0" smtClean="0"/>
                  <a:t>DL </a:t>
                </a:r>
                <a:r>
                  <a:rPr lang="en-US" i="1" dirty="0"/>
                  <a:t>= </a:t>
                </a:r>
                <a:r>
                  <a:rPr lang="en-US" dirty="0" smtClean="0"/>
                  <a:t>3 </a:t>
                </a:r>
                <a:r>
                  <a:rPr lang="en-US" dirty="0"/>
                  <a:t>: </a:t>
                </a:r>
                <a:r>
                  <a:rPr lang="en-US" dirty="0" smtClean="0"/>
                  <a:t>1. </a:t>
                </a:r>
                <a:r>
                  <a:rPr lang="ru-RU" dirty="0"/>
                  <a:t>Следовательно, </a:t>
                </a:r>
                <a:r>
                  <a:rPr lang="en-US" i="1" dirty="0" smtClean="0"/>
                  <a:t>BE </a:t>
                </a:r>
                <a:r>
                  <a:rPr lang="en-US" dirty="0"/>
                  <a:t>: </a:t>
                </a:r>
                <a:r>
                  <a:rPr lang="en-US" i="1" dirty="0" smtClean="0"/>
                  <a:t>EK</a:t>
                </a:r>
                <a:r>
                  <a:rPr lang="en-US" dirty="0" smtClean="0"/>
                  <a:t> </a:t>
                </a:r>
                <a:r>
                  <a:rPr lang="en-US" dirty="0"/>
                  <a:t>= 3 : 1. </a:t>
                </a:r>
                <a:r>
                  <a:rPr lang="en-US" i="1" dirty="0"/>
                  <a:t> </a:t>
                </a:r>
                <a:r>
                  <a:rPr lang="ru-RU" dirty="0"/>
                  <a:t>Площадь треугольника </a:t>
                </a:r>
                <a:r>
                  <a:rPr lang="en-US" i="1" dirty="0" smtClean="0"/>
                  <a:t>BDE </a:t>
                </a:r>
                <a:r>
                  <a:rPr lang="ru-RU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ru-RU" dirty="0" smtClean="0"/>
                  <a:t>площади треугольника </a:t>
                </a:r>
                <a:r>
                  <a:rPr lang="en-US" i="1" dirty="0" smtClean="0"/>
                  <a:t>BCK</a:t>
                </a:r>
                <a:r>
                  <a:rPr lang="ru-RU" dirty="0" smtClean="0"/>
                  <a:t>, т.е. равна 9. Значит, площадь четырёхугольника </a:t>
                </a:r>
                <a:r>
                  <a:rPr lang="ru-RU" i="1" dirty="0" smtClean="0"/>
                  <a:t>EDCK </a:t>
                </a:r>
                <a:r>
                  <a:rPr lang="ru-RU" dirty="0" smtClean="0"/>
                  <a:t>равна 11.</a:t>
                </a:r>
                <a:endParaRPr lang="ru-RU" dirty="0"/>
              </a:p>
              <a:p>
                <a:pPr algn="just"/>
                <a:r>
                  <a:rPr lang="ru-RU" sz="2000" dirty="0" smtClean="0">
                    <a:cs typeface="Times New Roman" pitchFamily="18" charset="0"/>
                  </a:rPr>
                  <a:t> </a:t>
                </a:r>
                <a:endParaRPr lang="ru-RU" sz="2000" dirty="0"/>
              </a:p>
            </p:txBody>
          </p:sp>
        </mc:Choice>
        <mc:Fallback xmlns="">
          <p:sp>
            <p:nvSpPr>
              <p:cNvPr id="10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0"/>
                <a:ext cx="9067800" cy="2402068"/>
              </a:xfrm>
              <a:prstGeom prst="rect">
                <a:avLst/>
              </a:prstGeom>
              <a:blipFill>
                <a:blip r:embed="rId4"/>
                <a:stretch>
                  <a:fillRect l="-1008" t="-2030" r="-9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1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720" y="855674"/>
            <a:ext cx="90678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32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14. (Олимпиада).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B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C</a:t>
            </a:r>
            <a:r>
              <a:rPr lang="en-US" baseline="-25000" dirty="0" smtClean="0">
                <a:cs typeface="Times New Roman" pitchFamily="18" charset="0"/>
              </a:rPr>
              <a:t>1</a:t>
            </a:r>
            <a:r>
              <a:rPr lang="ru-RU" dirty="0" smtClean="0">
                <a:cs typeface="Times New Roman" pitchFamily="18" charset="0"/>
              </a:rPr>
              <a:t> делят соответственно стороны </a:t>
            </a:r>
            <a:r>
              <a:rPr lang="en-US" i="1" dirty="0" smtClean="0">
                <a:cs typeface="Times New Roman" pitchFamily="18" charset="0"/>
              </a:rPr>
              <a:t>BC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CA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i="1" dirty="0" smtClean="0">
                <a:cs typeface="Times New Roman" pitchFamily="18" charset="0"/>
              </a:rPr>
              <a:t>AB </a:t>
            </a:r>
            <a:r>
              <a:rPr lang="ru-RU" dirty="0" smtClean="0">
                <a:cs typeface="Times New Roman" pitchFamily="18" charset="0"/>
              </a:rPr>
              <a:t>треугольника </a:t>
            </a:r>
            <a:r>
              <a:rPr lang="en-US" i="1" dirty="0" smtClean="0">
                <a:cs typeface="Times New Roman" pitchFamily="18" charset="0"/>
              </a:rPr>
              <a:t>ABC</a:t>
            </a:r>
            <a:r>
              <a:rPr lang="en-US" dirty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в отношении 1:2. </a:t>
            </a:r>
            <a:r>
              <a:rPr lang="ru-RU" dirty="0" smtClean="0"/>
              <a:t>Найдите </a:t>
            </a:r>
            <a:r>
              <a:rPr lang="ru-RU" dirty="0"/>
              <a:t>площадь треугольника </a:t>
            </a:r>
            <a:r>
              <a:rPr lang="en-US" i="1" dirty="0" smtClean="0"/>
              <a:t>A’B’C’</a:t>
            </a:r>
            <a:r>
              <a:rPr lang="ru-RU" dirty="0" smtClean="0"/>
              <a:t>, ограниченного прямыми </a:t>
            </a:r>
            <a:r>
              <a:rPr lang="en-US" i="1" dirty="0" smtClean="0"/>
              <a:t>AA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BB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CC</a:t>
            </a:r>
            <a:r>
              <a:rPr lang="en-US" baseline="-25000" dirty="0" smtClean="0"/>
              <a:t>1</a:t>
            </a:r>
            <a:r>
              <a:rPr lang="en-US" dirty="0" smtClean="0"/>
              <a:t>,</a:t>
            </a:r>
            <a:r>
              <a:rPr lang="en-US" i="1" dirty="0" smtClean="0"/>
              <a:t> </a:t>
            </a:r>
            <a:r>
              <a:rPr lang="ru-RU" dirty="0" smtClean="0"/>
              <a:t>если </a:t>
            </a:r>
            <a:r>
              <a:rPr lang="ru-RU" dirty="0"/>
              <a:t>площадь треугольника </a:t>
            </a:r>
            <a:r>
              <a:rPr lang="en-US" i="1" dirty="0"/>
              <a:t>ABC </a:t>
            </a:r>
            <a:r>
              <a:rPr lang="ru-RU" dirty="0"/>
              <a:t>равна 1</a:t>
            </a:r>
            <a:r>
              <a:rPr lang="ru-RU" dirty="0" smtClean="0"/>
              <a:t>.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08920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70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552" y="1737710"/>
                <a:ext cx="6041679" cy="2246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</a:t>
                </a:r>
                <a:r>
                  <a:rPr lang="ru-RU" dirty="0" smtClean="0"/>
                  <a:t>Так как </a:t>
                </a:r>
                <a:r>
                  <a:rPr lang="en-US" i="1" dirty="0" smtClean="0"/>
                  <a:t>BA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 = </a:t>
                </a:r>
                <a:r>
                  <a:rPr lang="en-US" dirty="0" smtClean="0"/>
                  <a:t>1:2, </a:t>
                </a:r>
                <a:r>
                  <a:rPr lang="ru-RU" dirty="0" smtClean="0"/>
                  <a:t>то </a:t>
                </a:r>
                <a:r>
                  <a:rPr lang="en-US" i="1" dirty="0" smtClean="0"/>
                  <a:t>BD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DC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1: 2. </a:t>
                </a:r>
                <a:r>
                  <a:rPr lang="ru-RU" dirty="0" smtClean="0"/>
                  <a:t>Следовательно, </a:t>
                </a:r>
                <a:r>
                  <a:rPr lang="en-US" i="1" dirty="0" smtClean="0"/>
                  <a:t>AC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D = </a:t>
                </a:r>
                <a:r>
                  <a:rPr lang="en-US" dirty="0" smtClean="0"/>
                  <a:t>1,5 : 2 = 3 : 4 </a:t>
                </a:r>
                <a:r>
                  <a:rPr lang="ru-RU" dirty="0" smtClean="0"/>
                  <a:t>и </a:t>
                </a:r>
                <a:r>
                  <a:rPr lang="en-US" i="1" dirty="0" smtClean="0"/>
                  <a:t>AA’ </a:t>
                </a:r>
                <a:r>
                  <a:rPr lang="en-US" dirty="0" smtClean="0"/>
                  <a:t>: </a:t>
                </a:r>
                <a:r>
                  <a:rPr lang="en-US" i="1" dirty="0" smtClean="0"/>
                  <a:t>AA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= 3 :7.</a:t>
                </a:r>
                <a:r>
                  <a:rPr lang="ru-RU" dirty="0" smtClean="0"/>
                  <a:t> Площадь треугольника </a:t>
                </a:r>
                <a:r>
                  <a:rPr lang="en-US" i="1" dirty="0" smtClean="0"/>
                  <a:t>AA’C</a:t>
                </a:r>
                <a:r>
                  <a:rPr lang="en-US" baseline="-25000" dirty="0" smtClean="0"/>
                  <a:t>1</a:t>
                </a:r>
                <a:r>
                  <a:rPr lang="ru-RU" dirty="0" smtClean="0"/>
                  <a:t>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ru-RU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 smtClean="0"/>
                  <a:t> площади треугольника </a:t>
                </a:r>
                <a:r>
                  <a:rPr lang="en-US" i="1" dirty="0" smtClean="0"/>
                  <a:t>AA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B</a:t>
                </a:r>
                <a:r>
                  <a:rPr lang="ru-RU" dirty="0" smtClean="0"/>
                  <a:t> и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21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.</m:t>
                    </m:r>
                  </m:oMath>
                </a14:m>
                <a:r>
                  <a:rPr lang="ru-RU" dirty="0" smtClean="0"/>
                  <a:t> </a:t>
                </a:r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" y="1737710"/>
                <a:ext cx="6041679" cy="2246064"/>
              </a:xfrm>
              <a:prstGeom prst="rect">
                <a:avLst/>
              </a:prstGeom>
              <a:blipFill>
                <a:blip r:embed="rId3"/>
                <a:stretch>
                  <a:fillRect l="-1514" t="-2168" r="-1615" b="-16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315" y="1488922"/>
            <a:ext cx="2732165" cy="273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9176" y="1042"/>
                <a:ext cx="9153175" cy="1723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FF0000"/>
                    </a:solidFill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Решение</a:t>
                </a:r>
                <a:r>
                  <a:rPr lang="ru-RU" dirty="0">
                    <a:solidFill>
                      <a:srgbClr val="FF0000"/>
                    </a:solidFill>
                    <a:cs typeface="Times New Roman" pitchFamily="18" charset="0"/>
                  </a:rPr>
                  <a:t>.</a:t>
                </a:r>
                <a:r>
                  <a:rPr lang="ru-RU" dirty="0">
                    <a:cs typeface="Times New Roman" pitchFamily="18" charset="0"/>
                  </a:rPr>
                  <a:t> Площади треугольников </a:t>
                </a:r>
                <a:r>
                  <a:rPr lang="en-US" i="1" dirty="0">
                    <a:cs typeface="Times New Roman" pitchFamily="18" charset="0"/>
                  </a:rPr>
                  <a:t>AA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BB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CC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A </a:t>
                </a:r>
                <a:r>
                  <a:rPr lang="ru-RU" dirty="0">
                    <a:cs typeface="Times New Roman" pitchFamily="18" charset="0"/>
                  </a:rPr>
                  <a:t>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  <a:cs typeface="Times New Roman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i="1" dirty="0"/>
                  <a:t>. </a:t>
                </a:r>
                <a:r>
                  <a:rPr lang="ru-RU" dirty="0"/>
                  <a:t>Найдём площадь треугольника </a:t>
                </a:r>
                <a:r>
                  <a:rPr lang="en-US" i="1" dirty="0"/>
                  <a:t>AA’C</a:t>
                </a:r>
                <a:r>
                  <a:rPr lang="en-US" baseline="-25000" dirty="0"/>
                  <a:t>1</a:t>
                </a:r>
                <a:r>
                  <a:rPr lang="en-US" dirty="0"/>
                  <a:t>. </a:t>
                </a:r>
                <a:r>
                  <a:rPr lang="ru-RU" dirty="0"/>
                  <a:t>Через точку </a:t>
                </a:r>
                <a:r>
                  <a:rPr lang="en-US" i="1" dirty="0"/>
                  <a:t>A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проведём прямую, параллельную прямой </a:t>
                </a:r>
                <a:r>
                  <a:rPr lang="en-US" i="1" dirty="0"/>
                  <a:t>CC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и обозначим </a:t>
                </a:r>
                <a:r>
                  <a:rPr lang="en-US" i="1" dirty="0"/>
                  <a:t>D </a:t>
                </a:r>
                <a:r>
                  <a:rPr lang="ru-RU" dirty="0"/>
                  <a:t>её точку пересечения с отрезком </a:t>
                </a:r>
                <a:r>
                  <a:rPr lang="en-US" i="1" dirty="0"/>
                  <a:t>AB</a:t>
                </a:r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76" y="1042"/>
                <a:ext cx="9153175" cy="1723742"/>
              </a:xfrm>
              <a:prstGeom prst="rect">
                <a:avLst/>
              </a:prstGeom>
              <a:blipFill>
                <a:blip r:embed="rId5"/>
                <a:stretch>
                  <a:fillRect l="-999" r="-999" b="-70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0559" y="4221088"/>
                <a:ext cx="9153176" cy="2244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/>
                  <a:t>	Площади </a:t>
                </a:r>
                <a:r>
                  <a:rPr lang="ru-RU" dirty="0"/>
                  <a:t>треугольников </a:t>
                </a:r>
                <a:r>
                  <a:rPr lang="en-US" i="1" dirty="0"/>
                  <a:t>BB’A</a:t>
                </a:r>
                <a:r>
                  <a:rPr lang="en-US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CC’B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ru-RU" dirty="0"/>
                  <a:t>также равны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21</m:t>
                        </m:r>
                      </m:den>
                    </m:f>
                  </m:oMath>
                </a14:m>
                <a:r>
                  <a:rPr lang="ru-RU" dirty="0"/>
                  <a:t>. Площадь треугольника </a:t>
                </a:r>
                <a:r>
                  <a:rPr lang="en-US" i="1" dirty="0"/>
                  <a:t>A’B’C’ </a:t>
                </a:r>
                <a:r>
                  <a:rPr lang="ru-RU" dirty="0"/>
                  <a:t>равна площади треугольника </a:t>
                </a:r>
                <a:r>
                  <a:rPr lang="en-US" i="1" dirty="0"/>
                  <a:t>ABC </a:t>
                </a:r>
                <a:r>
                  <a:rPr lang="ru-RU" dirty="0"/>
                  <a:t>минус площади треугольников </a:t>
                </a:r>
                <a:r>
                  <a:rPr lang="en-US" i="1" dirty="0">
                    <a:cs typeface="Times New Roman" pitchFamily="18" charset="0"/>
                  </a:rPr>
                  <a:t>AA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BB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CC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i="1" dirty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плюс площади треугольников </a:t>
                </a:r>
                <a:r>
                  <a:rPr lang="en-US" i="1" dirty="0"/>
                  <a:t>AA’C</a:t>
                </a:r>
                <a:r>
                  <a:rPr lang="en-US" baseline="-25000" dirty="0"/>
                  <a:t>1 </a:t>
                </a:r>
                <a:r>
                  <a:rPr lang="ru-RU" dirty="0"/>
                  <a:t>,</a:t>
                </a:r>
                <a:r>
                  <a:rPr lang="ru-RU" baseline="-25000" dirty="0"/>
                  <a:t> </a:t>
                </a:r>
                <a:r>
                  <a:rPr lang="en-US" i="1" dirty="0"/>
                  <a:t>BB’A</a:t>
                </a:r>
                <a:r>
                  <a:rPr lang="en-US" baseline="-25000" dirty="0"/>
                  <a:t>1</a:t>
                </a:r>
                <a:r>
                  <a:rPr lang="en-US" dirty="0"/>
                  <a:t>, </a:t>
                </a:r>
                <a:r>
                  <a:rPr lang="en-US" i="1" dirty="0"/>
                  <a:t>CC’B</a:t>
                </a:r>
                <a:r>
                  <a:rPr lang="en-US" baseline="-25000" dirty="0"/>
                  <a:t>1</a:t>
                </a:r>
                <a:r>
                  <a:rPr lang="ru-RU" dirty="0"/>
                  <a:t>. Следовательно, искомая площадь 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ru-RU" dirty="0"/>
                  <a:t>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59" y="4221088"/>
                <a:ext cx="9153176" cy="2244012"/>
              </a:xfrm>
              <a:prstGeom prst="rect">
                <a:avLst/>
              </a:prstGeom>
              <a:blipFill>
                <a:blip r:embed="rId6"/>
                <a:stretch>
                  <a:fillRect l="-999" r="-999" b="-135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73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176" y="1042"/>
            <a:ext cx="915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ru-RU" sz="2000" dirty="0" smtClean="0">
                <a:cs typeface="Times New Roman" pitchFamily="18" charset="0"/>
              </a:rPr>
              <a:t>15. Прямая пересекает стороны </a:t>
            </a:r>
            <a:r>
              <a:rPr lang="en-US" sz="2000" i="1" dirty="0" smtClean="0">
                <a:cs typeface="Times New Roman" pitchFamily="18" charset="0"/>
              </a:rPr>
              <a:t>BC</a:t>
            </a:r>
            <a:r>
              <a:rPr lang="ru-RU" sz="2000" dirty="0">
                <a:cs typeface="Times New Roman" pitchFamily="18" charset="0"/>
              </a:rPr>
              <a:t> </a:t>
            </a:r>
            <a:r>
              <a:rPr lang="ru-RU" sz="2000" dirty="0" smtClean="0">
                <a:cs typeface="Times New Roman" pitchFamily="18" charset="0"/>
              </a:rPr>
              <a:t>и </a:t>
            </a:r>
            <a:r>
              <a:rPr lang="en-US" sz="2000" i="1" dirty="0" smtClean="0">
                <a:cs typeface="Times New Roman" pitchFamily="18" charset="0"/>
              </a:rPr>
              <a:t>AC </a:t>
            </a:r>
            <a:r>
              <a:rPr lang="ru-RU" sz="2000" dirty="0" smtClean="0">
                <a:cs typeface="Times New Roman" pitchFamily="18" charset="0"/>
              </a:rPr>
              <a:t>треугольника </a:t>
            </a:r>
            <a:r>
              <a:rPr lang="en-US" sz="2000" i="1" dirty="0" smtClean="0">
                <a:cs typeface="Times New Roman" pitchFamily="18" charset="0"/>
              </a:rPr>
              <a:t>ABC </a:t>
            </a:r>
            <a:r>
              <a:rPr lang="ru-RU" sz="2000" dirty="0" smtClean="0">
                <a:cs typeface="Times New Roman" pitchFamily="18" charset="0"/>
              </a:rPr>
              <a:t>соответственно в точках</a:t>
            </a:r>
            <a:r>
              <a:rPr lang="ru-RU" sz="2000" i="1" dirty="0" smtClean="0">
                <a:cs typeface="Times New Roman" pitchFamily="18" charset="0"/>
              </a:rPr>
              <a:t> </a:t>
            </a:r>
            <a:r>
              <a:rPr lang="en-US" sz="2000" i="1" dirty="0" smtClean="0">
                <a:cs typeface="Times New Roman" pitchFamily="18" charset="0"/>
              </a:rPr>
              <a:t>D </a:t>
            </a:r>
            <a:r>
              <a:rPr lang="ru-RU" sz="2000" dirty="0" smtClean="0">
                <a:cs typeface="Times New Roman" pitchFamily="18" charset="0"/>
              </a:rPr>
              <a:t>и </a:t>
            </a:r>
            <a:r>
              <a:rPr lang="en-US" sz="2000" i="1" dirty="0" smtClean="0">
                <a:cs typeface="Times New Roman" pitchFamily="18" charset="0"/>
              </a:rPr>
              <a:t>E</a:t>
            </a:r>
            <a:r>
              <a:rPr lang="ru-RU" sz="2000" dirty="0" smtClean="0">
                <a:cs typeface="Times New Roman" pitchFamily="18" charset="0"/>
              </a:rPr>
              <a:t>, причём </a:t>
            </a:r>
            <a:r>
              <a:rPr lang="en-US" sz="2000" i="1" dirty="0" smtClean="0">
                <a:cs typeface="Times New Roman" pitchFamily="18" charset="0"/>
              </a:rPr>
              <a:t>BD </a:t>
            </a:r>
            <a:r>
              <a:rPr lang="en-US" sz="2000" dirty="0" smtClean="0">
                <a:cs typeface="Times New Roman" pitchFamily="18" charset="0"/>
              </a:rPr>
              <a:t>: </a:t>
            </a:r>
            <a:r>
              <a:rPr lang="en-US" sz="2000" i="1" dirty="0" smtClean="0">
                <a:cs typeface="Times New Roman" pitchFamily="18" charset="0"/>
              </a:rPr>
              <a:t>DC = </a:t>
            </a:r>
            <a:r>
              <a:rPr lang="en-US" sz="2000" dirty="0" smtClean="0">
                <a:cs typeface="Times New Roman" pitchFamily="18" charset="0"/>
              </a:rPr>
              <a:t>2:1, </a:t>
            </a:r>
            <a:r>
              <a:rPr lang="en-US" sz="2000" i="1" dirty="0" smtClean="0">
                <a:cs typeface="Times New Roman" pitchFamily="18" charset="0"/>
              </a:rPr>
              <a:t>AE </a:t>
            </a:r>
            <a:r>
              <a:rPr lang="en-US" sz="2000" dirty="0" smtClean="0">
                <a:cs typeface="Times New Roman" pitchFamily="18" charset="0"/>
              </a:rPr>
              <a:t>: </a:t>
            </a:r>
            <a:r>
              <a:rPr lang="en-US" sz="2000" i="1" dirty="0" smtClean="0">
                <a:cs typeface="Times New Roman" pitchFamily="18" charset="0"/>
              </a:rPr>
              <a:t>EC = </a:t>
            </a:r>
            <a:r>
              <a:rPr lang="en-US" sz="2000" dirty="0" smtClean="0">
                <a:cs typeface="Times New Roman" pitchFamily="18" charset="0"/>
              </a:rPr>
              <a:t>1:2. </a:t>
            </a:r>
            <a:r>
              <a:rPr lang="ru-RU" sz="2000" dirty="0" smtClean="0">
                <a:cs typeface="Times New Roman" pitchFamily="18" charset="0"/>
              </a:rPr>
              <a:t>Найдите отношение, в котором эта прямая делит медиану </a:t>
            </a:r>
            <a:r>
              <a:rPr lang="en-US" sz="2000" i="1" dirty="0" smtClean="0">
                <a:cs typeface="Times New Roman" pitchFamily="18" charset="0"/>
              </a:rPr>
              <a:t>CM</a:t>
            </a:r>
            <a:r>
              <a:rPr lang="en-US" sz="2000" dirty="0" smtClean="0">
                <a:cs typeface="Times New Roman" pitchFamily="18" charset="0"/>
              </a:rPr>
              <a:t>. </a:t>
            </a:r>
            <a:endParaRPr lang="ru-RU" sz="2000" dirty="0"/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1"/>
            <a:ext cx="3456384" cy="3440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0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6512" y="141277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Теорема.</a:t>
            </a:r>
            <a:r>
              <a:rPr lang="ru-RU" b="1" dirty="0" smtClean="0"/>
              <a:t> </a:t>
            </a:r>
            <a:r>
              <a:rPr lang="ru-RU" dirty="0" smtClean="0"/>
              <a:t>Средняя </a:t>
            </a:r>
            <a:r>
              <a:rPr lang="ru-RU" dirty="0"/>
              <a:t>линия треугольника параллельна одной из его сторон и равна её половине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FF0000"/>
                </a:solidFill>
              </a:rPr>
              <a:t>	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32358"/>
            <a:ext cx="228600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94466"/>
            <a:ext cx="26860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26" y="3765883"/>
            <a:ext cx="9144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sz="2200" dirty="0" smtClean="0">
                <a:solidFill>
                  <a:srgbClr val="FF0000"/>
                </a:solidFill>
              </a:rPr>
              <a:t>Доказательство.</a:t>
            </a:r>
            <a:r>
              <a:rPr lang="ru-RU" sz="2200" b="1" dirty="0" smtClean="0"/>
              <a:t> </a:t>
            </a:r>
            <a:r>
              <a:rPr lang="ru-RU" sz="2200" dirty="0" smtClean="0"/>
              <a:t>Пусть </a:t>
            </a:r>
            <a:r>
              <a:rPr lang="en-US" sz="2200" i="1" dirty="0" smtClean="0"/>
              <a:t>DE </a:t>
            </a:r>
            <a:r>
              <a:rPr lang="ru-RU" sz="2200" dirty="0" smtClean="0"/>
              <a:t>– средняя линия треугольника </a:t>
            </a:r>
            <a:r>
              <a:rPr lang="en-US" sz="2200" i="1" dirty="0" smtClean="0"/>
              <a:t>ABC. </a:t>
            </a:r>
            <a:r>
              <a:rPr lang="ru-RU" sz="2200" dirty="0" smtClean="0"/>
              <a:t>Отложим </a:t>
            </a:r>
            <a:r>
              <a:rPr lang="ru-RU" sz="2200" dirty="0"/>
              <a:t>на прямой </a:t>
            </a:r>
            <a:r>
              <a:rPr lang="en-US" sz="2200" i="1" dirty="0"/>
              <a:t>DE</a:t>
            </a:r>
            <a:r>
              <a:rPr lang="ru-RU" sz="2200" dirty="0"/>
              <a:t> отрезок </a:t>
            </a:r>
            <a:r>
              <a:rPr lang="en-US" sz="2200" i="1" dirty="0"/>
              <a:t>EF</a:t>
            </a:r>
            <a:r>
              <a:rPr lang="ru-RU" sz="2200" i="1" dirty="0"/>
              <a:t> = </a:t>
            </a:r>
            <a:r>
              <a:rPr lang="en-US" sz="2200" i="1" dirty="0"/>
              <a:t>DE</a:t>
            </a:r>
            <a:r>
              <a:rPr lang="ru-RU" sz="2200" dirty="0"/>
              <a:t> и соединим отрезком точки </a:t>
            </a:r>
            <a:r>
              <a:rPr lang="en-US" sz="2200" i="1" dirty="0"/>
              <a:t>B</a:t>
            </a:r>
            <a:r>
              <a:rPr lang="ru-RU" sz="2200" dirty="0"/>
              <a:t> и </a:t>
            </a:r>
            <a:r>
              <a:rPr lang="en-US" sz="2200" i="1" dirty="0"/>
              <a:t>F</a:t>
            </a:r>
            <a:r>
              <a:rPr lang="ru-RU" sz="2200" dirty="0"/>
              <a:t>. Треугольники </a:t>
            </a:r>
            <a:r>
              <a:rPr lang="en-US" sz="2200" i="1" dirty="0"/>
              <a:t>ECD</a:t>
            </a:r>
            <a:r>
              <a:rPr lang="ru-RU" sz="2200" dirty="0"/>
              <a:t> и </a:t>
            </a:r>
            <a:r>
              <a:rPr lang="en-US" sz="2200" i="1" dirty="0"/>
              <a:t>EBF</a:t>
            </a:r>
            <a:r>
              <a:rPr lang="ru-RU" sz="2200" dirty="0"/>
              <a:t> равны по первому признаку равенства </a:t>
            </a:r>
            <a:r>
              <a:rPr lang="ru-RU" sz="2200" dirty="0" smtClean="0"/>
              <a:t>треугольников. </a:t>
            </a:r>
            <a:r>
              <a:rPr lang="ru-RU" sz="2200" dirty="0"/>
              <a:t>Следовательно, </a:t>
            </a:r>
            <a:r>
              <a:rPr lang="en-US" sz="2200" i="1" dirty="0"/>
              <a:t>BF</a:t>
            </a:r>
            <a:r>
              <a:rPr lang="ru-RU" sz="2200" i="1" dirty="0"/>
              <a:t> = </a:t>
            </a:r>
            <a:r>
              <a:rPr lang="en-US" sz="2200" i="1" dirty="0" smtClean="0"/>
              <a:t>CD = AD</a:t>
            </a:r>
            <a:r>
              <a:rPr lang="ru-RU" sz="2200" dirty="0"/>
              <a:t>. Так как угол 2 ра­вен углу 2’, то прямые </a:t>
            </a:r>
            <a:r>
              <a:rPr lang="en-US" sz="2200" i="1" dirty="0"/>
              <a:t>AC</a:t>
            </a:r>
            <a:r>
              <a:rPr lang="ru-RU" sz="2200" dirty="0"/>
              <a:t> и </a:t>
            </a:r>
            <a:r>
              <a:rPr lang="en-US" sz="2200" i="1" dirty="0"/>
              <a:t>BF</a:t>
            </a:r>
            <a:r>
              <a:rPr lang="en-US" sz="2200" dirty="0"/>
              <a:t> </a:t>
            </a:r>
            <a:r>
              <a:rPr lang="ru-RU" sz="2200" dirty="0"/>
              <a:t> параллельны. Таким образом, стороны </a:t>
            </a:r>
            <a:r>
              <a:rPr lang="en-US" sz="2200" i="1" dirty="0"/>
              <a:t>AD </a:t>
            </a:r>
            <a:r>
              <a:rPr lang="ru-RU" sz="2200" dirty="0"/>
              <a:t>и </a:t>
            </a:r>
            <a:r>
              <a:rPr lang="en-US" sz="2200" i="1" dirty="0"/>
              <a:t>BF </a:t>
            </a:r>
            <a:r>
              <a:rPr lang="ru-RU" sz="2200" dirty="0"/>
              <a:t>четырёхугольника </a:t>
            </a:r>
            <a:r>
              <a:rPr lang="en-US" sz="2200" i="1" dirty="0"/>
              <a:t>ABFD </a:t>
            </a:r>
            <a:r>
              <a:rPr lang="ru-RU" sz="2200" dirty="0"/>
              <a:t>равны и параллельны. </a:t>
            </a:r>
            <a:r>
              <a:rPr lang="ru-RU" sz="2200" dirty="0" smtClean="0"/>
              <a:t>Следовательно, </a:t>
            </a:r>
            <a:r>
              <a:rPr lang="ru-RU" sz="2200" dirty="0"/>
              <a:t>этот четырёхугольник – </a:t>
            </a:r>
            <a:r>
              <a:rPr lang="ru-RU" sz="2200" dirty="0" smtClean="0"/>
              <a:t>параллелограмм. Значит, сторон</a:t>
            </a:r>
            <a:r>
              <a:rPr lang="ru-RU" sz="2200" dirty="0"/>
              <a:t>ы</a:t>
            </a:r>
            <a:r>
              <a:rPr lang="ru-RU" sz="2200" dirty="0" smtClean="0"/>
              <a:t> </a:t>
            </a:r>
            <a:r>
              <a:rPr lang="ru-RU" sz="2200" i="1" dirty="0"/>
              <a:t>АВ</a:t>
            </a:r>
            <a:r>
              <a:rPr lang="ru-RU" sz="2200" dirty="0"/>
              <a:t> </a:t>
            </a:r>
            <a:r>
              <a:rPr lang="ru-RU" sz="2200" dirty="0" smtClean="0"/>
              <a:t>и </a:t>
            </a:r>
            <a:r>
              <a:rPr lang="en-US" sz="2200" i="1" dirty="0" smtClean="0"/>
              <a:t>DF </a:t>
            </a:r>
            <a:r>
              <a:rPr lang="ru-RU" sz="2200" dirty="0" smtClean="0"/>
              <a:t>равны и параллельны. </a:t>
            </a:r>
            <a:r>
              <a:rPr lang="ru-RU" sz="2200" dirty="0"/>
              <a:t>Средняя линия </a:t>
            </a:r>
            <a:r>
              <a:rPr lang="en-US" sz="2200" i="1" dirty="0"/>
              <a:t>DE</a:t>
            </a:r>
            <a:r>
              <a:rPr lang="ru-RU" sz="2200" dirty="0"/>
              <a:t> равна половине стороны </a:t>
            </a:r>
            <a:r>
              <a:rPr lang="en-US" sz="2200" i="1" dirty="0"/>
              <a:t>DF</a:t>
            </a:r>
            <a:r>
              <a:rPr lang="ru-RU" sz="2200" dirty="0"/>
              <a:t> и, следовательно, </a:t>
            </a:r>
            <a:r>
              <a:rPr lang="ru-RU" sz="2200" dirty="0" smtClean="0"/>
              <a:t>параллельна стороне </a:t>
            </a:r>
            <a:r>
              <a:rPr lang="en-US" sz="2200" i="1" dirty="0" smtClean="0"/>
              <a:t>AB </a:t>
            </a:r>
            <a:r>
              <a:rPr lang="ru-RU" sz="2200" dirty="0" smtClean="0"/>
              <a:t>и равна её половине. </a:t>
            </a:r>
            <a:endParaRPr lang="ru-RU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-36512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	В нашем учебнике геометрии теорема о средней линии треугольника рассматривается в 8-м классе после изучения свойств параллелограммов. Приводятся следующая формулировка и доказательство теоремы о средней линии треугольника.</a:t>
            </a:r>
          </a:p>
        </p:txBody>
      </p:sp>
    </p:spTree>
    <p:extLst>
      <p:ext uri="{BB962C8B-B14F-4D97-AF65-F5344CB8AC3E}">
        <p14:creationId xmlns:p14="http://schemas.microsoft.com/office/powerpoint/2010/main" val="19870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176" y="1042"/>
            <a:ext cx="91531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Решение. </a:t>
            </a:r>
            <a:r>
              <a:rPr lang="ru-RU" dirty="0" smtClean="0">
                <a:cs typeface="Times New Roman" pitchFamily="18" charset="0"/>
              </a:rPr>
              <a:t>Через точку </a:t>
            </a:r>
            <a:r>
              <a:rPr lang="en-US" i="1" dirty="0" smtClean="0">
                <a:cs typeface="Times New Roman" pitchFamily="18" charset="0"/>
              </a:rPr>
              <a:t>A </a:t>
            </a:r>
            <a:r>
              <a:rPr lang="ru-RU" dirty="0" smtClean="0">
                <a:cs typeface="Times New Roman" pitchFamily="18" charset="0"/>
              </a:rPr>
              <a:t>проведём прямую, параллельную прямой </a:t>
            </a:r>
            <a:r>
              <a:rPr lang="en-US" i="1" dirty="0" smtClean="0">
                <a:cs typeface="Times New Roman" pitchFamily="18" charset="0"/>
              </a:rPr>
              <a:t>DE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Обозначим </a:t>
            </a:r>
            <a:r>
              <a:rPr lang="en-US" i="1" dirty="0">
                <a:cs typeface="Times New Roman" pitchFamily="18" charset="0"/>
              </a:rPr>
              <a:t>F </a:t>
            </a:r>
            <a:r>
              <a:rPr lang="ru-RU" dirty="0">
                <a:cs typeface="Times New Roman" pitchFamily="18" charset="0"/>
              </a:rPr>
              <a:t>и </a:t>
            </a:r>
            <a:r>
              <a:rPr lang="en-US" i="1" dirty="0">
                <a:cs typeface="Times New Roman" pitchFamily="18" charset="0"/>
              </a:rPr>
              <a:t>H </a:t>
            </a:r>
            <a:r>
              <a:rPr lang="ru-RU" dirty="0" smtClean="0">
                <a:cs typeface="Times New Roman" pitchFamily="18" charset="0"/>
              </a:rPr>
              <a:t>её точки пересечения соответственно с прямыми </a:t>
            </a:r>
            <a:r>
              <a:rPr lang="en-US" i="1" dirty="0" smtClean="0">
                <a:cs typeface="Times New Roman" pitchFamily="18" charset="0"/>
              </a:rPr>
              <a:t>CM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BC</a:t>
            </a:r>
            <a:r>
              <a:rPr lang="ru-RU" dirty="0" smtClean="0">
                <a:cs typeface="Times New Roman" pitchFamily="18" charset="0"/>
              </a:rPr>
              <a:t>. Через точку </a:t>
            </a:r>
            <a:r>
              <a:rPr lang="en-US" i="1" dirty="0" smtClean="0">
                <a:cs typeface="Times New Roman" pitchFamily="18" charset="0"/>
              </a:rPr>
              <a:t>M </a:t>
            </a:r>
            <a:r>
              <a:rPr lang="ru-RU" dirty="0" smtClean="0">
                <a:cs typeface="Times New Roman" pitchFamily="18" charset="0"/>
              </a:rPr>
              <a:t>проведём прямую, параллельную прямой </a:t>
            </a:r>
            <a:r>
              <a:rPr lang="en-US" i="1" dirty="0" smtClean="0">
                <a:cs typeface="Times New Roman" pitchFamily="18" charset="0"/>
              </a:rPr>
              <a:t>DE. </a:t>
            </a:r>
            <a:r>
              <a:rPr lang="ru-RU" dirty="0" smtClean="0">
                <a:cs typeface="Times New Roman" pitchFamily="18" charset="0"/>
              </a:rPr>
              <a:t>Обозначим </a:t>
            </a:r>
            <a:r>
              <a:rPr lang="en-US" i="1" dirty="0" smtClean="0">
                <a:cs typeface="Times New Roman" pitchFamily="18" charset="0"/>
              </a:rPr>
              <a:t>I </a:t>
            </a:r>
            <a:r>
              <a:rPr lang="ru-RU" dirty="0" smtClean="0">
                <a:cs typeface="Times New Roman" pitchFamily="18" charset="0"/>
              </a:rPr>
              <a:t>её точку пересечения с прямой </a:t>
            </a:r>
            <a:r>
              <a:rPr lang="en-US" i="1" dirty="0" smtClean="0">
                <a:cs typeface="Times New Roman" pitchFamily="18" charset="0"/>
              </a:rPr>
              <a:t>BC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Тогда </a:t>
            </a:r>
            <a:r>
              <a:rPr lang="en-US" i="1" dirty="0" smtClean="0">
                <a:cs typeface="Times New Roman" pitchFamily="18" charset="0"/>
              </a:rPr>
              <a:t>CD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DH = CG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GF = CE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EA = </a:t>
            </a:r>
            <a:r>
              <a:rPr lang="en-US" dirty="0" smtClean="0">
                <a:cs typeface="Times New Roman" pitchFamily="18" charset="0"/>
              </a:rPr>
              <a:t>2:1, </a:t>
            </a:r>
            <a:r>
              <a:rPr lang="en-US" i="1" dirty="0" smtClean="0">
                <a:cs typeface="Times New Roman" pitchFamily="18" charset="0"/>
              </a:rPr>
              <a:t>HI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IB = AM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MB = </a:t>
            </a:r>
            <a:r>
              <a:rPr lang="en-US" dirty="0" smtClean="0">
                <a:cs typeface="Times New Roman" pitchFamily="18" charset="0"/>
              </a:rPr>
              <a:t>1:1. </a:t>
            </a:r>
            <a:r>
              <a:rPr lang="ru-RU" dirty="0" smtClean="0">
                <a:cs typeface="Times New Roman" pitchFamily="18" charset="0"/>
              </a:rPr>
              <a:t>Так как </a:t>
            </a:r>
            <a:r>
              <a:rPr lang="ru-RU" i="1" dirty="0" smtClean="0">
                <a:cs typeface="Times New Roman" pitchFamily="18" charset="0"/>
              </a:rPr>
              <a:t>С</a:t>
            </a:r>
            <a:r>
              <a:rPr lang="en-US" i="1" dirty="0" smtClean="0">
                <a:cs typeface="Times New Roman" pitchFamily="18" charset="0"/>
              </a:rPr>
              <a:t>D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DB = </a:t>
            </a:r>
            <a:r>
              <a:rPr lang="en-US" dirty="0" smtClean="0">
                <a:cs typeface="Times New Roman" pitchFamily="18" charset="0"/>
              </a:rPr>
              <a:t>2:4</a:t>
            </a:r>
            <a:r>
              <a:rPr lang="ru-RU" dirty="0" smtClean="0">
                <a:cs typeface="Times New Roman" pitchFamily="18" charset="0"/>
              </a:rPr>
              <a:t> и </a:t>
            </a:r>
            <a:r>
              <a:rPr lang="en-US" i="1" dirty="0" smtClean="0">
                <a:cs typeface="Times New Roman" pitchFamily="18" charset="0"/>
              </a:rPr>
              <a:t>CD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DH = </a:t>
            </a:r>
            <a:r>
              <a:rPr lang="en-US" dirty="0" smtClean="0">
                <a:cs typeface="Times New Roman" pitchFamily="18" charset="0"/>
              </a:rPr>
              <a:t>2:1, </a:t>
            </a:r>
            <a:r>
              <a:rPr lang="ru-RU" dirty="0" smtClean="0">
                <a:cs typeface="Times New Roman" pitchFamily="18" charset="0"/>
              </a:rPr>
              <a:t>то </a:t>
            </a:r>
            <a:r>
              <a:rPr lang="en-US" i="1" dirty="0" smtClean="0">
                <a:cs typeface="Times New Roman" pitchFamily="18" charset="0"/>
              </a:rPr>
              <a:t>DH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HB = </a:t>
            </a:r>
            <a:r>
              <a:rPr lang="en-US" dirty="0" smtClean="0">
                <a:cs typeface="Times New Roman" pitchFamily="18" charset="0"/>
              </a:rPr>
              <a:t>1:3. </a:t>
            </a:r>
            <a:r>
              <a:rPr lang="ru-RU" dirty="0" smtClean="0">
                <a:cs typeface="Times New Roman" pitchFamily="18" charset="0"/>
              </a:rPr>
              <a:t>Следовательно, </a:t>
            </a:r>
            <a:r>
              <a:rPr lang="en-US" i="1" dirty="0" smtClean="0">
                <a:cs typeface="Times New Roman" pitchFamily="18" charset="0"/>
              </a:rPr>
              <a:t>DH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HI = </a:t>
            </a:r>
            <a:r>
              <a:rPr lang="en-US" dirty="0" smtClean="0">
                <a:cs typeface="Times New Roman" pitchFamily="18" charset="0"/>
              </a:rPr>
              <a:t>1 : 1,5</a:t>
            </a:r>
            <a:r>
              <a:rPr lang="ru-RU" dirty="0" smtClean="0">
                <a:cs typeface="Times New Roman" pitchFamily="18" charset="0"/>
              </a:rPr>
              <a:t>. Значит, </a:t>
            </a:r>
            <a:r>
              <a:rPr lang="en-US" i="1" dirty="0" smtClean="0">
                <a:cs typeface="Times New Roman" pitchFamily="18" charset="0"/>
              </a:rPr>
              <a:t>CD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DI = </a:t>
            </a:r>
            <a:r>
              <a:rPr lang="en-US" dirty="0" smtClean="0">
                <a:cs typeface="Times New Roman" pitchFamily="18" charset="0"/>
              </a:rPr>
              <a:t>2 : 2,5</a:t>
            </a:r>
            <a:r>
              <a:rPr lang="ru-RU" dirty="0" smtClean="0">
                <a:cs typeface="Times New Roman" pitchFamily="18" charset="0"/>
              </a:rPr>
              <a:t> = 4 : 5. Следовательно, </a:t>
            </a:r>
            <a:r>
              <a:rPr lang="en-US" i="1" dirty="0" smtClean="0">
                <a:cs typeface="Times New Roman" pitchFamily="18" charset="0"/>
              </a:rPr>
              <a:t>CG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GM </a:t>
            </a:r>
            <a:r>
              <a:rPr lang="en-US" dirty="0" smtClean="0">
                <a:cs typeface="Times New Roman" pitchFamily="18" charset="0"/>
              </a:rPr>
              <a:t>= 4 :5.</a:t>
            </a:r>
            <a:endParaRPr lang="ru-RU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208" y="3140968"/>
            <a:ext cx="3488405" cy="342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4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176" y="1042"/>
            <a:ext cx="9153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cs typeface="Times New Roman" pitchFamily="18" charset="0"/>
              </a:rPr>
              <a:t>	</a:t>
            </a:r>
            <a:r>
              <a:rPr lang="ru-RU" dirty="0" smtClean="0">
                <a:cs typeface="Times New Roman" pitchFamily="18" charset="0"/>
              </a:rPr>
              <a:t>16. Точки </a:t>
            </a:r>
            <a:r>
              <a:rPr lang="en-US" i="1" dirty="0" smtClean="0">
                <a:cs typeface="Times New Roman" pitchFamily="18" charset="0"/>
              </a:rPr>
              <a:t>D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E </a:t>
            </a:r>
            <a:r>
              <a:rPr lang="ru-RU" dirty="0" smtClean="0">
                <a:cs typeface="Times New Roman" pitchFamily="18" charset="0"/>
              </a:rPr>
              <a:t>делят стороны </a:t>
            </a:r>
            <a:r>
              <a:rPr lang="en-US" i="1" dirty="0" smtClean="0">
                <a:cs typeface="Times New Roman" pitchFamily="18" charset="0"/>
              </a:rPr>
              <a:t>AB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AC </a:t>
            </a:r>
            <a:r>
              <a:rPr lang="ru-RU" dirty="0" smtClean="0">
                <a:cs typeface="Times New Roman" pitchFamily="18" charset="0"/>
              </a:rPr>
              <a:t>треугольника </a:t>
            </a:r>
            <a:r>
              <a:rPr lang="en-US" i="1" dirty="0" smtClean="0">
                <a:cs typeface="Times New Roman" pitchFamily="18" charset="0"/>
              </a:rPr>
              <a:t>ABC </a:t>
            </a:r>
            <a:r>
              <a:rPr lang="ru-RU" dirty="0" smtClean="0">
                <a:cs typeface="Times New Roman" pitchFamily="18" charset="0"/>
              </a:rPr>
              <a:t>соответственно в отношениях 1:2 и 1:1. Найдите отношение, в котором прямая </a:t>
            </a:r>
            <a:r>
              <a:rPr lang="en-US" i="1" dirty="0" smtClean="0">
                <a:cs typeface="Times New Roman" pitchFamily="18" charset="0"/>
              </a:rPr>
              <a:t>DE </a:t>
            </a:r>
            <a:r>
              <a:rPr lang="ru-RU" dirty="0" smtClean="0">
                <a:cs typeface="Times New Roman" pitchFamily="18" charset="0"/>
              </a:rPr>
              <a:t>делит биссектрису </a:t>
            </a:r>
            <a:r>
              <a:rPr lang="en-US" i="1" dirty="0" smtClean="0">
                <a:cs typeface="Times New Roman" pitchFamily="18" charset="0"/>
              </a:rPr>
              <a:t>AG</a:t>
            </a:r>
            <a:r>
              <a:rPr lang="en-US" dirty="0" smtClean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2776"/>
            <a:ext cx="3960440" cy="264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22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176" y="1042"/>
            <a:ext cx="9153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rgbClr val="FF0000"/>
                </a:solidFill>
                <a:cs typeface="Times New Roman" pitchFamily="18" charset="0"/>
              </a:rPr>
              <a:t>	</a:t>
            </a:r>
            <a:r>
              <a:rPr lang="ru-RU" dirty="0" smtClean="0">
                <a:solidFill>
                  <a:srgbClr val="FF0000"/>
                </a:solidFill>
                <a:cs typeface="Times New Roman" pitchFamily="18" charset="0"/>
              </a:rPr>
              <a:t>Решение. </a:t>
            </a:r>
            <a:r>
              <a:rPr lang="ru-RU" dirty="0" smtClean="0">
                <a:cs typeface="Times New Roman" pitchFamily="18" charset="0"/>
              </a:rPr>
              <a:t>Через точк</a:t>
            </a:r>
            <a:r>
              <a:rPr lang="ru-RU" dirty="0">
                <a:cs typeface="Times New Roman" pitchFamily="18" charset="0"/>
              </a:rPr>
              <a:t>и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G </a:t>
            </a:r>
            <a:r>
              <a:rPr lang="ru-RU" dirty="0" smtClean="0">
                <a:cs typeface="Times New Roman" pitchFamily="18" charset="0"/>
              </a:rPr>
              <a:t>проведём прямые, параллельные прямой </a:t>
            </a:r>
            <a:r>
              <a:rPr lang="en-US" i="1" dirty="0" smtClean="0">
                <a:cs typeface="Times New Roman" pitchFamily="18" charset="0"/>
              </a:rPr>
              <a:t>DE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Обозначим </a:t>
            </a:r>
            <a:r>
              <a:rPr lang="en-US" i="1" dirty="0">
                <a:cs typeface="Times New Roman" pitchFamily="18" charset="0"/>
              </a:rPr>
              <a:t>I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и </a:t>
            </a:r>
            <a:r>
              <a:rPr lang="en-US" i="1" dirty="0" smtClean="0">
                <a:cs typeface="Times New Roman" pitchFamily="18" charset="0"/>
              </a:rPr>
              <a:t>J </a:t>
            </a:r>
            <a:r>
              <a:rPr lang="ru-RU" dirty="0" smtClean="0">
                <a:cs typeface="Times New Roman" pitchFamily="18" charset="0"/>
              </a:rPr>
              <a:t>их точки пересечения с прямой </a:t>
            </a:r>
            <a:r>
              <a:rPr lang="en-US" i="1" dirty="0" smtClean="0">
                <a:cs typeface="Times New Roman" pitchFamily="18" charset="0"/>
              </a:rPr>
              <a:t>AB</a:t>
            </a:r>
            <a:r>
              <a:rPr lang="ru-RU" dirty="0" smtClean="0">
                <a:cs typeface="Times New Roman" pitchFamily="18" charset="0"/>
              </a:rPr>
              <a:t>. Тогда </a:t>
            </a:r>
            <a:r>
              <a:rPr lang="en-US" i="1" dirty="0" smtClean="0">
                <a:cs typeface="Times New Roman" pitchFamily="18" charset="0"/>
              </a:rPr>
              <a:t>AD = DI = IB</a:t>
            </a:r>
            <a:r>
              <a:rPr lang="en-US" dirty="0" smtClean="0">
                <a:cs typeface="Times New Roman" pitchFamily="18" charset="0"/>
              </a:rPr>
              <a:t>. </a:t>
            </a:r>
            <a:r>
              <a:rPr lang="ru-RU" dirty="0" smtClean="0">
                <a:cs typeface="Times New Roman" pitchFamily="18" charset="0"/>
              </a:rPr>
              <a:t>Так как </a:t>
            </a:r>
            <a:r>
              <a:rPr lang="ru-RU" i="1" dirty="0" smtClean="0">
                <a:cs typeface="Times New Roman" pitchFamily="18" charset="0"/>
              </a:rPr>
              <a:t>С</a:t>
            </a:r>
            <a:r>
              <a:rPr lang="en-US" i="1" dirty="0">
                <a:cs typeface="Times New Roman" pitchFamily="18" charset="0"/>
              </a:rPr>
              <a:t>G</a:t>
            </a:r>
            <a:r>
              <a:rPr lang="en-US" i="1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GB = </a:t>
            </a:r>
            <a:r>
              <a:rPr lang="en-US" dirty="0" smtClean="0">
                <a:cs typeface="Times New Roman" pitchFamily="18" charset="0"/>
              </a:rPr>
              <a:t>5:6, </a:t>
            </a:r>
            <a:r>
              <a:rPr lang="ru-RU" dirty="0" smtClean="0">
                <a:cs typeface="Times New Roman" pitchFamily="18" charset="0"/>
              </a:rPr>
              <a:t>то </a:t>
            </a:r>
            <a:r>
              <a:rPr lang="en-US" i="1" dirty="0" smtClean="0">
                <a:cs typeface="Times New Roman" pitchFamily="18" charset="0"/>
              </a:rPr>
              <a:t>IJ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>
                <a:cs typeface="Times New Roman" pitchFamily="18" charset="0"/>
              </a:rPr>
              <a:t>J</a:t>
            </a:r>
            <a:r>
              <a:rPr lang="en-US" i="1" dirty="0" smtClean="0">
                <a:cs typeface="Times New Roman" pitchFamily="18" charset="0"/>
              </a:rPr>
              <a:t>B = </a:t>
            </a:r>
            <a:r>
              <a:rPr lang="en-US" dirty="0" smtClean="0">
                <a:cs typeface="Times New Roman" pitchFamily="18" charset="0"/>
              </a:rPr>
              <a:t>5:6. </a:t>
            </a:r>
            <a:r>
              <a:rPr lang="ru-RU" dirty="0" smtClean="0">
                <a:cs typeface="Times New Roman" pitchFamily="18" charset="0"/>
              </a:rPr>
              <a:t>Следовательно, </a:t>
            </a:r>
            <a:r>
              <a:rPr lang="en-US" i="1" dirty="0" smtClean="0">
                <a:cs typeface="Times New Roman" pitchFamily="18" charset="0"/>
              </a:rPr>
              <a:t>AF </a:t>
            </a:r>
            <a:r>
              <a:rPr lang="en-US" dirty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FG </a:t>
            </a:r>
            <a:r>
              <a:rPr lang="en-US" i="1" dirty="0">
                <a:cs typeface="Times New Roman" pitchFamily="18" charset="0"/>
              </a:rPr>
              <a:t>= AD </a:t>
            </a:r>
            <a:r>
              <a:rPr lang="en-US" dirty="0" smtClean="0">
                <a:cs typeface="Times New Roman" pitchFamily="18" charset="0"/>
              </a:rPr>
              <a:t>: </a:t>
            </a:r>
            <a:r>
              <a:rPr lang="en-US" i="1" dirty="0" smtClean="0">
                <a:cs typeface="Times New Roman" pitchFamily="18" charset="0"/>
              </a:rPr>
              <a:t>DJ = </a:t>
            </a:r>
            <a:r>
              <a:rPr lang="en-US" dirty="0" smtClean="0">
                <a:cs typeface="Times New Roman" pitchFamily="18" charset="0"/>
              </a:rPr>
              <a:t>11 : 16</a:t>
            </a:r>
            <a:r>
              <a:rPr lang="ru-RU" dirty="0" smtClean="0">
                <a:cs typeface="Times New Roman" pitchFamily="18" charset="0"/>
              </a:rPr>
              <a:t>. </a:t>
            </a:r>
            <a:endParaRPr lang="ru-RU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20888"/>
            <a:ext cx="4844256" cy="342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5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5334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Теорема </a:t>
            </a:r>
            <a:r>
              <a:rPr lang="ru-RU" sz="2800" dirty="0" err="1">
                <a:solidFill>
                  <a:srgbClr val="FF3300"/>
                </a:solidFill>
              </a:rPr>
              <a:t>Менелая</a:t>
            </a:r>
            <a:r>
              <a:rPr lang="ru-RU" sz="2800" dirty="0">
                <a:solidFill>
                  <a:srgbClr val="FF3300"/>
                </a:solidFill>
              </a:rPr>
              <a:t> </a:t>
            </a:r>
          </a:p>
        </p:txBody>
      </p:sp>
      <p:graphicFrame>
        <p:nvGraphicFramePr>
          <p:cNvPr id="249936" name="Object 8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932036"/>
              </p:ext>
            </p:extLst>
          </p:nvPr>
        </p:nvGraphicFramePr>
        <p:xfrm>
          <a:off x="3275856" y="1988840"/>
          <a:ext cx="24003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1" name="Equation" r:id="rId4" imgW="2400120" imgH="799920" progId="Equation.DSMT4">
                  <p:embed/>
                </p:oleObj>
              </mc:Choice>
              <mc:Fallback>
                <p:oleObj name="Equation" r:id="rId4" imgW="2400120" imgH="799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5856" y="1988840"/>
                        <a:ext cx="24003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9937" name="Text Box 81"/>
          <p:cNvSpPr txBox="1">
            <a:spLocks noChangeArrowheads="1"/>
          </p:cNvSpPr>
          <p:nvPr/>
        </p:nvSpPr>
        <p:spPr bwMode="auto">
          <a:xfrm>
            <a:off x="0" y="476672"/>
            <a:ext cx="8763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Пусть </a:t>
            </a:r>
            <a:r>
              <a:rPr lang="ru-RU" dirty="0">
                <a:cs typeface="Times New Roman" pitchFamily="18" charset="0"/>
              </a:rPr>
              <a:t>на сторонах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и продолжении стороны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dirty="0">
                <a:cs typeface="Times New Roman" pitchFamily="18" charset="0"/>
              </a:rPr>
              <a:t>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взяты соответственно точки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 Точки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лежат на одной прямой тогда и только тогда, когда выполняется </a:t>
            </a:r>
            <a:r>
              <a:rPr lang="ru-RU" dirty="0" smtClean="0">
                <a:cs typeface="Times New Roman" pitchFamily="18" charset="0"/>
              </a:rPr>
              <a:t>равенство</a:t>
            </a:r>
            <a:endParaRPr lang="ru-RU" dirty="0"/>
          </a:p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(*)  </a:t>
            </a:r>
            <a:endParaRPr lang="ru-RU" dirty="0"/>
          </a:p>
        </p:txBody>
      </p:sp>
      <p:pic>
        <p:nvPicPr>
          <p:cNvPr id="249948" name="Picture 9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49417"/>
            <a:ext cx="3536950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910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49938" name="Text Box 82"/>
              <p:cNvSpPr txBox="1">
                <a:spLocks noChangeArrowheads="1"/>
              </p:cNvSpPr>
              <p:nvPr/>
            </p:nvSpPr>
            <p:spPr bwMode="auto">
              <a:xfrm>
                <a:off x="-9626" y="649287"/>
                <a:ext cx="9153625" cy="2399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Доказательство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 (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необходимость</a:t>
                </a:r>
                <a:r>
                  <a:rPr lang="en-US" dirty="0" smtClean="0">
                    <a:solidFill>
                      <a:srgbClr val="FF3300"/>
                    </a:solidFill>
                  </a:rPr>
                  <a:t>)</a:t>
                </a:r>
                <a:r>
                  <a:rPr lang="ru-RU" dirty="0" smtClean="0">
                    <a:solidFill>
                      <a:srgbClr val="FF3300"/>
                    </a:solidFill>
                  </a:rPr>
                  <a:t>: </a:t>
                </a:r>
                <a:r>
                  <a:rPr lang="ru-RU" dirty="0" smtClean="0">
                    <a:cs typeface="Times New Roman" pitchFamily="18" charset="0"/>
                  </a:rPr>
                  <a:t>Через точку </a:t>
                </a:r>
                <a:r>
                  <a:rPr lang="en-US" i="1" dirty="0" smtClean="0">
                    <a:cs typeface="Times New Roman" pitchFamily="18" charset="0"/>
                  </a:rPr>
                  <a:t>C </a:t>
                </a:r>
                <a:r>
                  <a:rPr lang="ru-RU" dirty="0" smtClean="0">
                    <a:cs typeface="Times New Roman" pitchFamily="18" charset="0"/>
                  </a:rPr>
                  <a:t>проведём прямую, параллельную прямой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Обозначим </a:t>
                </a:r>
                <a:r>
                  <a:rPr lang="en-US" i="1" dirty="0" smtClean="0">
                    <a:cs typeface="Times New Roman" pitchFamily="18" charset="0"/>
                  </a:rPr>
                  <a:t>D </a:t>
                </a:r>
                <a:r>
                  <a:rPr lang="ru-RU" dirty="0" smtClean="0">
                    <a:cs typeface="Times New Roman" pitchFamily="18" charset="0"/>
                  </a:rPr>
                  <a:t>её точку пересечения со стороной </a:t>
                </a:r>
                <a:r>
                  <a:rPr lang="en-US" i="1" dirty="0" smtClean="0">
                    <a:cs typeface="Times New Roman" pitchFamily="18" charset="0"/>
                  </a:rPr>
                  <a:t>AB</a:t>
                </a:r>
                <a:r>
                  <a:rPr lang="en-US" dirty="0" smtClean="0">
                    <a:cs typeface="Times New Roman" pitchFamily="18" charset="0"/>
                  </a:rPr>
                  <a:t>. </a:t>
                </a:r>
                <a:r>
                  <a:rPr lang="ru-RU" dirty="0" smtClean="0">
                    <a:cs typeface="Times New Roman" pitchFamily="18" charset="0"/>
                  </a:rPr>
                  <a:t>Тогда</a:t>
                </a:r>
              </a:p>
              <a:p>
                <a:pPr algn="just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𝐴</m:t>
                          </m:r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𝐶𝐵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𝐶</m:t>
                          </m:r>
                        </m:num>
                        <m:den>
                          <m:sSub>
                            <m:sSub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𝐵𝐴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.</m:t>
                      </m:r>
                    </m:oMath>
                  </m:oMathPara>
                </a14:m>
                <a:endParaRPr lang="en-US" sz="2000" dirty="0" smtClean="0"/>
              </a:p>
              <a:p>
                <a:pPr algn="just">
                  <a:spcBef>
                    <a:spcPts val="0"/>
                  </a:spcBef>
                </a:pPr>
                <a:r>
                  <a:rPr lang="ru-RU" dirty="0" smtClean="0"/>
                  <a:t>Следовательно, имеет место равенство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=1.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49938" name="Text 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9626" y="649287"/>
                <a:ext cx="9153625" cy="2399247"/>
              </a:xfrm>
              <a:prstGeom prst="rect">
                <a:avLst/>
              </a:prstGeom>
              <a:blipFill rotWithShape="1">
                <a:blip r:embed="rId3"/>
                <a:stretch>
                  <a:fillRect l="-999" t="-2036" r="-9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56992"/>
            <a:ext cx="308144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89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70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95600"/>
            <a:ext cx="3536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6695" name="Text Box 7"/>
          <p:cNvSpPr txBox="1">
            <a:spLocks noChangeArrowheads="1"/>
          </p:cNvSpPr>
          <p:nvPr/>
        </p:nvSpPr>
        <p:spPr bwMode="auto">
          <a:xfrm>
            <a:off x="0" y="17476"/>
            <a:ext cx="9144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solidFill>
                  <a:srgbClr val="FF3300"/>
                </a:solidFill>
                <a:cs typeface="Times New Roman" pitchFamily="18" charset="0"/>
              </a:rPr>
              <a:t>	Доказательство (достаточность).</a:t>
            </a:r>
            <a:r>
              <a:rPr lang="ru-RU" dirty="0" smtClean="0">
                <a:solidFill>
                  <a:schemeClr val="accent1"/>
                </a:solidFill>
                <a:cs typeface="Times New Roman" pitchFamily="18" charset="0"/>
              </a:rPr>
              <a:t> </a:t>
            </a:r>
            <a:r>
              <a:rPr lang="ru-RU" dirty="0">
                <a:cs typeface="Times New Roman" pitchFamily="18" charset="0"/>
              </a:rPr>
              <a:t>Пусть на сторонах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и продолжении стороны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dirty="0">
                <a:cs typeface="Times New Roman" pitchFamily="18" charset="0"/>
              </a:rPr>
              <a:t>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взяты соответственно точки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для которых выполняется равенство (*). Предположим, что прямая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пересекает прямую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в некоторой точке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i="1" dirty="0">
                <a:cs typeface="Times New Roman" pitchFamily="18" charset="0"/>
              </a:rPr>
              <a:t>'</a:t>
            </a:r>
            <a:r>
              <a:rPr lang="ru-RU" dirty="0">
                <a:cs typeface="Times New Roman" pitchFamily="18" charset="0"/>
              </a:rPr>
              <a:t>. По доказанному, выполняется </a:t>
            </a:r>
            <a:r>
              <a:rPr lang="ru-RU" dirty="0" smtClean="0">
                <a:cs typeface="Times New Roman" pitchFamily="18" charset="0"/>
              </a:rPr>
              <a:t>равенство</a:t>
            </a:r>
            <a:endParaRPr lang="ru-RU" dirty="0"/>
          </a:p>
        </p:txBody>
      </p:sp>
      <p:graphicFrame>
        <p:nvGraphicFramePr>
          <p:cNvPr id="62670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488370"/>
              </p:ext>
            </p:extLst>
          </p:nvPr>
        </p:nvGraphicFramePr>
        <p:xfrm>
          <a:off x="3841750" y="2000365"/>
          <a:ext cx="24257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4" name="Equation" r:id="rId5" imgW="2425680" imgH="799920" progId="Equation.DSMT4">
                  <p:embed/>
                </p:oleObj>
              </mc:Choice>
              <mc:Fallback>
                <p:oleObj name="Equation" r:id="rId5" imgW="2425680" imgH="799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0" y="2000365"/>
                        <a:ext cx="24257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704" name="Text Box 16"/>
          <p:cNvSpPr txBox="1">
            <a:spLocks noChangeArrowheads="1"/>
          </p:cNvSpPr>
          <p:nvPr/>
        </p:nvSpPr>
        <p:spPr bwMode="auto">
          <a:xfrm>
            <a:off x="4267200" y="2819400"/>
            <a:ext cx="4876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Учитывая равенство (*), получаем равенство  </a:t>
            </a:r>
            <a:endParaRPr lang="ru-RU"/>
          </a:p>
        </p:txBody>
      </p:sp>
      <p:graphicFrame>
        <p:nvGraphicFramePr>
          <p:cNvPr id="626705" name="Object 17"/>
          <p:cNvGraphicFramePr>
            <a:graphicFrameLocks noChangeAspect="1"/>
          </p:cNvGraphicFramePr>
          <p:nvPr/>
        </p:nvGraphicFramePr>
        <p:xfrm>
          <a:off x="5867400" y="3429000"/>
          <a:ext cx="15494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5" name="Equation" r:id="rId7" imgW="1549080" imgH="799920" progId="Equation.DSMT4">
                  <p:embed/>
                </p:oleObj>
              </mc:Choice>
              <mc:Fallback>
                <p:oleObj name="Equation" r:id="rId7" imgW="1549080" imgH="799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29000"/>
                        <a:ext cx="15494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707" name="Text Box 19"/>
          <p:cNvSpPr txBox="1">
            <a:spLocks noChangeArrowheads="1"/>
          </p:cNvSpPr>
          <p:nvPr/>
        </p:nvSpPr>
        <p:spPr bwMode="auto">
          <a:xfrm>
            <a:off x="4267200" y="4114800"/>
            <a:ext cx="4876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Прибавим к его обеим частям единицу и приведем к общему знаменателю. Получим равенство</a:t>
            </a:r>
          </a:p>
        </p:txBody>
      </p:sp>
      <p:graphicFrame>
        <p:nvGraphicFramePr>
          <p:cNvPr id="626708" name="Object 20"/>
          <p:cNvGraphicFramePr>
            <a:graphicFrameLocks noChangeAspect="1"/>
          </p:cNvGraphicFramePr>
          <p:nvPr/>
        </p:nvGraphicFramePr>
        <p:xfrm>
          <a:off x="6096000" y="5257800"/>
          <a:ext cx="15367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16" name="Equation" r:id="rId9" imgW="1536480" imgH="799920" progId="Equation.DSMT4">
                  <p:embed/>
                </p:oleObj>
              </mc:Choice>
              <mc:Fallback>
                <p:oleObj name="Equation" r:id="rId9" imgW="1536480" imgH="799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257800"/>
                        <a:ext cx="15367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6709" name="Text Box 21"/>
          <p:cNvSpPr txBox="1">
            <a:spLocks noChangeArrowheads="1"/>
          </p:cNvSpPr>
          <p:nvPr/>
        </p:nvSpPr>
        <p:spPr bwMode="auto">
          <a:xfrm>
            <a:off x="0" y="594360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/>
              <a:t>из которого следует, что </a:t>
            </a:r>
            <a:r>
              <a:rPr lang="en-US" i="1"/>
              <a:t>C’ </a:t>
            </a:r>
            <a:r>
              <a:rPr lang="ru-RU"/>
              <a:t>и 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ru-RU"/>
              <a:t>совпадают. Следовательно, точки 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B</a:t>
            </a:r>
            <a:r>
              <a:rPr lang="en-US" baseline="-25000"/>
              <a:t>1</a:t>
            </a:r>
            <a:r>
              <a:rPr lang="en-US"/>
              <a:t>, 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/>
              <a:t> </a:t>
            </a:r>
            <a:r>
              <a:rPr lang="ru-RU"/>
              <a:t>принадлежат одной прямой.</a:t>
            </a:r>
          </a:p>
        </p:txBody>
      </p:sp>
    </p:spTree>
    <p:extLst>
      <p:ext uri="{BB962C8B-B14F-4D97-AF65-F5344CB8AC3E}">
        <p14:creationId xmlns:p14="http://schemas.microsoft.com/office/powerpoint/2010/main" val="317227797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9" name="Text Box 3"/>
          <p:cNvSpPr txBox="1">
            <a:spLocks noChangeArrowheads="1"/>
          </p:cNvSpPr>
          <p:nvPr/>
        </p:nvSpPr>
        <p:spPr bwMode="auto">
          <a:xfrm>
            <a:off x="-36512" y="692696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1. Точка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делит сторону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 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в отношении </a:t>
            </a:r>
            <a:r>
              <a:rPr lang="ru-RU" dirty="0"/>
              <a:t>1</a:t>
            </a:r>
            <a:r>
              <a:rPr lang="ru-RU" dirty="0">
                <a:cs typeface="Times New Roman" pitchFamily="18" charset="0"/>
              </a:rPr>
              <a:t>:</a:t>
            </a:r>
            <a:r>
              <a:rPr lang="ru-RU" dirty="0"/>
              <a:t>2</a:t>
            </a:r>
            <a:r>
              <a:rPr lang="ru-RU" dirty="0">
                <a:cs typeface="Times New Roman" pitchFamily="18" charset="0"/>
              </a:rPr>
              <a:t>. Точка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лежит на продолжении стороны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AC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ru-RU" dirty="0"/>
              <a:t>2</a:t>
            </a:r>
            <a:r>
              <a:rPr lang="en-US" i="1" dirty="0">
                <a:cs typeface="Times New Roman" pitchFamily="18" charset="0"/>
              </a:rPr>
              <a:t>CB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В каком отношении делит прямая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сторону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?</a:t>
            </a:r>
          </a:p>
        </p:txBody>
      </p:sp>
      <p:pic>
        <p:nvPicPr>
          <p:cNvPr id="65946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05472"/>
            <a:ext cx="2809875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7744" y="116632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Упражнения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6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0" y="33547"/>
                <a:ext cx="9144000" cy="1602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Решение</a:t>
                </a:r>
                <a:r>
                  <a:rPr lang="ru-RU" dirty="0">
                    <a:solidFill>
                      <a:srgbClr val="FF3300"/>
                    </a:solidFill>
                  </a:rPr>
                  <a:t>:</a:t>
                </a:r>
                <a:r>
                  <a:rPr lang="ru-RU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/>
                  <a:t>По теореме </a:t>
                </a:r>
                <a:r>
                  <a:rPr lang="ru-RU" dirty="0" err="1"/>
                  <a:t>Менелая</a:t>
                </a:r>
                <a:r>
                  <a:rPr lang="ru-RU" dirty="0"/>
                  <a:t>, примененной к треугольнику </a:t>
                </a:r>
                <a:r>
                  <a:rPr lang="en-US" i="1" dirty="0" smtClean="0"/>
                  <a:t>ABC</a:t>
                </a:r>
                <a:r>
                  <a:rPr lang="en-US" dirty="0" smtClean="0"/>
                  <a:t> </a:t>
                </a:r>
                <a:r>
                  <a:rPr lang="ru-RU" dirty="0"/>
                  <a:t>и прямой </a:t>
                </a:r>
                <a:r>
                  <a:rPr lang="en-US" i="1" dirty="0" smtClean="0"/>
                  <a:t>B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 </a:t>
                </a:r>
                <a:r>
                  <a:rPr lang="ru-RU" dirty="0" smtClean="0"/>
                  <a:t>имеет место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=1.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По условию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,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 smtClean="0">
                    <a:cs typeface="Times New Roman" pitchFamily="18" charset="0"/>
                  </a:rPr>
                  <a:t>Следовательно,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547"/>
                <a:ext cx="9144000" cy="1602233"/>
              </a:xfrm>
              <a:prstGeom prst="rect">
                <a:avLst/>
              </a:prstGeom>
              <a:blipFill rotWithShape="1">
                <a:blip r:embed="rId4"/>
                <a:stretch>
                  <a:fillRect l="-1000" t="-3053" r="-1000" b="-3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32856"/>
            <a:ext cx="2664296" cy="23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65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3" name="Text Box 1027"/>
          <p:cNvSpPr txBox="1">
            <a:spLocks noChangeArrowheads="1"/>
          </p:cNvSpPr>
          <p:nvPr/>
        </p:nvSpPr>
        <p:spPr bwMode="auto">
          <a:xfrm>
            <a:off x="0" y="266785"/>
            <a:ext cx="9067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dirty="0" smtClean="0">
                <a:cs typeface="Times New Roman" pitchFamily="18" charset="0"/>
              </a:rPr>
              <a:t>	2. На </a:t>
            </a:r>
            <a:r>
              <a:rPr lang="ru-RU" dirty="0">
                <a:cs typeface="Times New Roman" pitchFamily="18" charset="0"/>
              </a:rPr>
              <a:t>продолжениях сторон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CA </a:t>
            </a:r>
            <a:r>
              <a:rPr lang="ru-RU" dirty="0">
                <a:cs typeface="Times New Roman" pitchFamily="18" charset="0"/>
              </a:rPr>
              <a:t>треугольника </a:t>
            </a:r>
            <a:r>
              <a:rPr lang="en-US" i="1" dirty="0">
                <a:cs typeface="Times New Roman" pitchFamily="18" charset="0"/>
              </a:rPr>
              <a:t>ABC</a:t>
            </a:r>
            <a:r>
              <a:rPr lang="ru-RU" dirty="0">
                <a:cs typeface="Times New Roman" pitchFamily="18" charset="0"/>
              </a:rPr>
              <a:t> взяты соответственно точки 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и 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так, что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BC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CA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, </a:t>
            </a:r>
            <a:r>
              <a:rPr lang="en-US" i="1" dirty="0">
                <a:cs typeface="Times New Roman" pitchFamily="18" charset="0"/>
              </a:rPr>
              <a:t>CA</a:t>
            </a:r>
            <a:r>
              <a:rPr lang="ru-RU" i="1" dirty="0">
                <a:cs typeface="Times New Roman" pitchFamily="18" charset="0"/>
              </a:rPr>
              <a:t> =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 Найдите отношение, в котором прямая </a:t>
            </a:r>
            <a:r>
              <a:rPr lang="en-US" i="1" dirty="0">
                <a:cs typeface="Times New Roman" pitchFamily="18" charset="0"/>
              </a:rPr>
              <a:t>AB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делит сторону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 треугольника </a:t>
            </a:r>
            <a:r>
              <a:rPr lang="en-US" i="1" dirty="0">
                <a:cs typeface="Times New Roman" pitchFamily="18" charset="0"/>
              </a:rPr>
              <a:t>A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B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en-US" i="1" dirty="0">
                <a:cs typeface="Times New Roman" pitchFamily="18" charset="0"/>
              </a:rPr>
              <a:t>C</a:t>
            </a:r>
            <a:r>
              <a:rPr lang="ru-RU" baseline="-30000" dirty="0">
                <a:cs typeface="Times New Roman" pitchFamily="18" charset="0"/>
              </a:rPr>
              <a:t>1</a:t>
            </a:r>
            <a:r>
              <a:rPr lang="ru-RU" dirty="0">
                <a:cs typeface="Times New Roman" pitchFamily="18" charset="0"/>
              </a:rPr>
              <a:t>.</a:t>
            </a:r>
          </a:p>
        </p:txBody>
      </p:sp>
      <p:pic>
        <p:nvPicPr>
          <p:cNvPr id="665605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56" y="2276872"/>
            <a:ext cx="2592288" cy="246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10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0" y="33547"/>
                <a:ext cx="9144000" cy="16328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solidFill>
                      <a:srgbClr val="FF3300"/>
                    </a:solidFill>
                  </a:rPr>
                  <a:t>	Решение</a:t>
                </a:r>
                <a:r>
                  <a:rPr lang="ru-RU" dirty="0">
                    <a:solidFill>
                      <a:srgbClr val="FF3300"/>
                    </a:solidFill>
                  </a:rPr>
                  <a:t>:</a:t>
                </a:r>
                <a:r>
                  <a:rPr lang="ru-RU" dirty="0">
                    <a:solidFill>
                      <a:schemeClr val="accent1"/>
                    </a:solidFill>
                    <a:cs typeface="Times New Roman" pitchFamily="18" charset="0"/>
                  </a:rPr>
                  <a:t> </a:t>
                </a:r>
                <a:r>
                  <a:rPr lang="ru-RU" dirty="0" smtClean="0"/>
                  <a:t>По теореме </a:t>
                </a:r>
                <a:r>
                  <a:rPr lang="ru-RU" dirty="0" err="1" smtClean="0"/>
                  <a:t>Менелая</a:t>
                </a:r>
                <a:r>
                  <a:rPr lang="ru-RU" dirty="0" smtClean="0"/>
                  <a:t>, примененной к треугольнику </a:t>
                </a:r>
                <a:r>
                  <a:rPr lang="en-US" i="1" dirty="0" smtClean="0"/>
                  <a:t>BA</a:t>
                </a:r>
                <a:r>
                  <a:rPr lang="en-US" baseline="-25000" dirty="0" smtClean="0"/>
                  <a:t>1</a:t>
                </a:r>
                <a:r>
                  <a:rPr lang="en-US" i="1" dirty="0" smtClean="0"/>
                  <a:t>C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 </a:t>
                </a:r>
                <a:r>
                  <a:rPr lang="ru-RU" dirty="0" smtClean="0"/>
                  <a:t>и прямой </a:t>
                </a:r>
                <a:r>
                  <a:rPr lang="en-US" i="1" dirty="0" smtClean="0"/>
                  <a:t>AB</a:t>
                </a:r>
                <a:r>
                  <a:rPr lang="en-US" baseline="-25000" dirty="0" smtClean="0"/>
                  <a:t>1</a:t>
                </a:r>
                <a:r>
                  <a:rPr lang="en-US" dirty="0" smtClean="0"/>
                  <a:t>,</a:t>
                </a:r>
                <a:r>
                  <a:rPr lang="ru-RU" dirty="0" smtClean="0"/>
                  <a:t> имеет место равенство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𝐵</m:t>
                        </m:r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𝐶𝐵</m:t>
                        </m:r>
                      </m:den>
                    </m:f>
                    <m:r>
                      <a:rPr lang="ru-RU" b="0" i="1" smtClean="0">
                        <a:latin typeface="Cambria Math"/>
                      </a:rPr>
                      <m:t>=1.</m:t>
                    </m:r>
                  </m:oMath>
                </a14:m>
                <a:r>
                  <a:rPr lang="ru-RU" dirty="0">
                    <a:cs typeface="Times New Roman" pitchFamily="18" charset="0"/>
                  </a:rPr>
                  <a:t> По условию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𝐵𝐴</m:t>
                        </m:r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𝐴𝐶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,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𝐶𝐵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1</m:t>
                    </m:r>
                    <m:r>
                      <a:rPr lang="en-US" i="1">
                        <a:latin typeface="Cambria Math"/>
                      </a:rPr>
                      <m:t>.</m:t>
                    </m:r>
                  </m:oMath>
                </a14:m>
                <a:r>
                  <a:rPr lang="ru-RU" dirty="0"/>
                  <a:t> </a:t>
                </a:r>
                <a:r>
                  <a:rPr lang="ru-RU" dirty="0" smtClean="0">
                    <a:cs typeface="Times New Roman" pitchFamily="18" charset="0"/>
                  </a:rPr>
                  <a:t>Следовательно,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𝐷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.</m:t>
                    </m:r>
                  </m:oMath>
                </a14:m>
                <a:endParaRPr lang="ru-RU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547"/>
                <a:ext cx="9144000" cy="1632883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996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704074"/>
            <a:ext cx="2664296" cy="25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80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26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Следствие.</a:t>
            </a:r>
            <a:r>
              <a:rPr lang="ru-RU" dirty="0"/>
              <a:t> Если прямая проходит через середину одной стороны треугольника и параллельна другой его стороне, то она проходит через середину третьей стороны этого треугольника. </a:t>
            </a:r>
            <a:r>
              <a:rPr lang="ru-RU" dirty="0" smtClean="0"/>
              <a:t>	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200329"/>
            <a:ext cx="3096344" cy="2077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26" y="350829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</a:rPr>
              <a:t>	</a:t>
            </a:r>
            <a:r>
              <a:rPr lang="ru-RU" dirty="0">
                <a:solidFill>
                  <a:srgbClr val="FF0000"/>
                </a:solidFill>
              </a:rPr>
              <a:t>Доказательство.</a:t>
            </a:r>
            <a:r>
              <a:rPr lang="ru-RU" dirty="0"/>
              <a:t> Пусть прямая проходит через середину </a:t>
            </a:r>
            <a:r>
              <a:rPr lang="en-US" i="1" dirty="0"/>
              <a:t>D </a:t>
            </a:r>
            <a:r>
              <a:rPr lang="ru-RU" dirty="0"/>
              <a:t>стороны </a:t>
            </a:r>
            <a:r>
              <a:rPr lang="en-US" i="1" dirty="0"/>
              <a:t>AC </a:t>
            </a:r>
            <a:r>
              <a:rPr lang="ru-RU" dirty="0"/>
              <a:t>и параллельна стороне </a:t>
            </a:r>
            <a:r>
              <a:rPr lang="en-US" i="1" dirty="0"/>
              <a:t>AB </a:t>
            </a:r>
            <a:r>
              <a:rPr lang="ru-RU" dirty="0"/>
              <a:t>треугольника </a:t>
            </a:r>
            <a:r>
              <a:rPr lang="en-US" i="1" dirty="0"/>
              <a:t>ABC</a:t>
            </a:r>
            <a:r>
              <a:rPr lang="ru-RU" dirty="0"/>
              <a:t>. Так как средняя линия </a:t>
            </a:r>
            <a:r>
              <a:rPr lang="en-US" i="1" dirty="0"/>
              <a:t>DE </a:t>
            </a:r>
            <a:r>
              <a:rPr lang="ru-RU" dirty="0"/>
              <a:t>также параллельна стороне </a:t>
            </a:r>
            <a:r>
              <a:rPr lang="en-US" i="1" dirty="0"/>
              <a:t>AB</a:t>
            </a:r>
            <a:r>
              <a:rPr lang="ru-RU" dirty="0"/>
              <a:t>, то она должна лежать на данной прямой. Следовательно, середина </a:t>
            </a:r>
            <a:r>
              <a:rPr lang="en-US" i="1" dirty="0"/>
              <a:t>E </a:t>
            </a:r>
            <a:r>
              <a:rPr lang="ru-RU" dirty="0"/>
              <a:t>стороны </a:t>
            </a:r>
            <a:r>
              <a:rPr lang="en-US" i="1" dirty="0"/>
              <a:t>BC </a:t>
            </a:r>
            <a:r>
              <a:rPr lang="ru-RU" dirty="0"/>
              <a:t>принадлежит этой прямой. </a:t>
            </a:r>
          </a:p>
        </p:txBody>
      </p:sp>
    </p:spTree>
    <p:extLst>
      <p:ext uri="{BB962C8B-B14F-4D97-AF65-F5344CB8AC3E}">
        <p14:creationId xmlns:p14="http://schemas.microsoft.com/office/powerpoint/2010/main" val="8575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5334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Теорема </a:t>
            </a:r>
            <a:r>
              <a:rPr lang="ru-RU" sz="2800" dirty="0" err="1" smtClean="0">
                <a:solidFill>
                  <a:srgbClr val="FF3300"/>
                </a:solidFill>
              </a:rPr>
              <a:t>Менелая</a:t>
            </a:r>
            <a:r>
              <a:rPr lang="ru-RU" sz="2800" dirty="0" smtClean="0">
                <a:solidFill>
                  <a:srgbClr val="FF3300"/>
                </a:solidFill>
              </a:rPr>
              <a:t> для четырёхугольника</a:t>
            </a:r>
            <a:r>
              <a:rPr lang="en-US" sz="2800" dirty="0" smtClean="0">
                <a:solidFill>
                  <a:srgbClr val="FF3300"/>
                </a:solidFill>
              </a:rPr>
              <a:t>*</a:t>
            </a:r>
            <a:r>
              <a:rPr lang="ru-RU" sz="2800" dirty="0" smtClean="0">
                <a:solidFill>
                  <a:srgbClr val="FF3300"/>
                </a:solidFill>
              </a:rPr>
              <a:t> </a:t>
            </a:r>
            <a:endParaRPr lang="ru-RU" sz="2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937" name="Text Box 81"/>
              <p:cNvSpPr txBox="1">
                <a:spLocks noChangeArrowheads="1"/>
              </p:cNvSpPr>
              <p:nvPr/>
            </p:nvSpPr>
            <p:spPr bwMode="auto">
              <a:xfrm>
                <a:off x="0" y="476672"/>
                <a:ext cx="9144000" cy="195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Пусть прямая пересекает стороны </a:t>
                </a:r>
                <a:r>
                  <a:rPr lang="en-US" i="1" dirty="0" smtClean="0">
                    <a:cs typeface="Times New Roman" pitchFamily="18" charset="0"/>
                  </a:rPr>
                  <a:t>BC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CD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ru-RU" dirty="0" smtClean="0">
                    <a:cs typeface="Times New Roman" pitchFamily="18" charset="0"/>
                  </a:rPr>
                  <a:t>продолжения сторон </a:t>
                </a:r>
                <a:r>
                  <a:rPr lang="en-US" i="1" dirty="0" smtClean="0">
                    <a:cs typeface="Times New Roman" pitchFamily="18" charset="0"/>
                  </a:rPr>
                  <a:t>AB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AD </a:t>
                </a:r>
                <a:r>
                  <a:rPr lang="ru-RU" dirty="0" smtClean="0">
                    <a:cs typeface="Times New Roman" pitchFamily="18" charset="0"/>
                  </a:rPr>
                  <a:t>четырёхугольника </a:t>
                </a:r>
                <a:r>
                  <a:rPr lang="en-US" i="1" dirty="0" smtClean="0">
                    <a:cs typeface="Times New Roman" pitchFamily="18" charset="0"/>
                  </a:rPr>
                  <a:t>ABCD</a:t>
                </a:r>
                <a:r>
                  <a:rPr lang="ru-RU" dirty="0" smtClean="0">
                    <a:cs typeface="Times New Roman" pitchFamily="18" charset="0"/>
                  </a:rPr>
                  <a:t> соответственно в точках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dirty="0">
                    <a:cs typeface="Times New Roman" pitchFamily="18" charset="0"/>
                  </a:rPr>
                  <a:t>,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baseline="-30000" dirty="0" smtClean="0">
                    <a:cs typeface="Times New Roman" pitchFamily="18" charset="0"/>
                  </a:rPr>
                  <a:t>1</a:t>
                </a:r>
                <a:r>
                  <a:rPr lang="ru-RU" dirty="0" smtClean="0">
                    <a:cs typeface="Times New Roman" pitchFamily="18" charset="0"/>
                  </a:rPr>
                  <a:t> и </a:t>
                </a:r>
                <a:r>
                  <a:rPr lang="en-US" i="1" dirty="0" smtClean="0">
                    <a:cs typeface="Times New Roman" pitchFamily="18" charset="0"/>
                  </a:rPr>
                  <a:t>D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ru-RU" dirty="0" smtClean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 smtClean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.</a:t>
                </a:r>
                <a:r>
                  <a:rPr lang="ru-RU" dirty="0" smtClean="0">
                    <a:cs typeface="Times New Roman" pitchFamily="18" charset="0"/>
                  </a:rPr>
                  <a:t> Тогда </a:t>
                </a:r>
                <a:r>
                  <a:rPr lang="ru-RU" dirty="0">
                    <a:cs typeface="Times New Roman" pitchFamily="18" charset="0"/>
                  </a:rPr>
                  <a:t>выполняется </a:t>
                </a:r>
                <a:r>
                  <a:rPr lang="ru-RU" dirty="0" smtClean="0">
                    <a:cs typeface="Times New Roman" pitchFamily="18" charset="0"/>
                  </a:rPr>
                  <a:t>равенство 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ru-RU" i="1">
                          <a:latin typeface="Cambria Math"/>
                        </a:rPr>
                        <m:t>=1.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9937" name="Text 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6672"/>
                <a:ext cx="9144000" cy="1954638"/>
              </a:xfrm>
              <a:prstGeom prst="rect">
                <a:avLst/>
              </a:prstGeom>
              <a:blipFill rotWithShape="1">
                <a:blip r:embed="rId3"/>
                <a:stretch>
                  <a:fillRect l="-1000" t="-2492" r="-1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62104"/>
            <a:ext cx="4576440" cy="24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48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5334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Упражнение</a:t>
            </a:r>
            <a:r>
              <a:rPr lang="en-US" sz="2800" dirty="0" smtClean="0">
                <a:solidFill>
                  <a:srgbClr val="FF3300"/>
                </a:solidFill>
              </a:rPr>
              <a:t>*</a:t>
            </a:r>
            <a:endParaRPr lang="ru-RU" sz="28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620688"/>
                <a:ext cx="9144000" cy="14014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cs typeface="Times New Roman" pitchFamily="18" charset="0"/>
                  </a:rPr>
                  <a:t>	Пусть прямая пересекает стороны </a:t>
                </a:r>
                <a:r>
                  <a:rPr lang="en-US" i="1" dirty="0">
                    <a:cs typeface="Times New Roman" pitchFamily="18" charset="0"/>
                  </a:rPr>
                  <a:t>BC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CD</a:t>
                </a:r>
                <a:r>
                  <a:rPr lang="ru-RU" dirty="0">
                    <a:cs typeface="Times New Roman" pitchFamily="18" charset="0"/>
                  </a:rPr>
                  <a:t> и продолжения сторон </a:t>
                </a:r>
                <a:r>
                  <a:rPr lang="en-US" i="1" dirty="0">
                    <a:cs typeface="Times New Roman" pitchFamily="18" charset="0"/>
                  </a:rPr>
                  <a:t>AB</a:t>
                </a:r>
                <a:r>
                  <a:rPr lang="en-US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AD </a:t>
                </a:r>
                <a:r>
                  <a:rPr lang="ru-RU" dirty="0">
                    <a:cs typeface="Times New Roman" pitchFamily="18" charset="0"/>
                  </a:rPr>
                  <a:t>четырёхугольника </a:t>
                </a:r>
                <a:r>
                  <a:rPr lang="en-US" i="1" dirty="0">
                    <a:cs typeface="Times New Roman" pitchFamily="18" charset="0"/>
                  </a:rPr>
                  <a:t>ABCD</a:t>
                </a:r>
                <a:r>
                  <a:rPr lang="ru-RU" dirty="0">
                    <a:cs typeface="Times New Roman" pitchFamily="18" charset="0"/>
                  </a:rPr>
                  <a:t> соответственно в точках </a:t>
                </a:r>
                <a:r>
                  <a:rPr lang="en-US" i="1" dirty="0">
                    <a:cs typeface="Times New Roman" pitchFamily="18" charset="0"/>
                  </a:rPr>
                  <a:t>B</a:t>
                </a:r>
                <a:r>
                  <a:rPr lang="ru-RU" baseline="-30000" dirty="0">
                    <a:cs typeface="Times New Roman" pitchFamily="18" charset="0"/>
                  </a:rPr>
                  <a:t>1</a:t>
                </a:r>
                <a:r>
                  <a:rPr lang="en-US" dirty="0">
                    <a:cs typeface="Times New Roman" pitchFamily="18" charset="0"/>
                  </a:rPr>
                  <a:t>,</a:t>
                </a:r>
                <a:r>
                  <a:rPr lang="ru-RU" dirty="0">
                    <a:cs typeface="Times New Roman" pitchFamily="18" charset="0"/>
                  </a:rPr>
                  <a:t> </a:t>
                </a:r>
                <a:r>
                  <a:rPr lang="en-US" i="1" dirty="0">
                    <a:cs typeface="Times New Roman" pitchFamily="18" charset="0"/>
                  </a:rPr>
                  <a:t>C</a:t>
                </a:r>
                <a:r>
                  <a:rPr lang="ru-RU" baseline="-30000" dirty="0" smtClean="0">
                    <a:cs typeface="Times New Roman" pitchFamily="18" charset="0"/>
                  </a:rPr>
                  <a:t>1</a:t>
                </a:r>
                <a:r>
                  <a:rPr lang="ru-RU" dirty="0" smtClean="0">
                    <a:cs typeface="Times New Roman" pitchFamily="18" charset="0"/>
                  </a:rPr>
                  <a:t> </a:t>
                </a:r>
                <a:r>
                  <a:rPr lang="ru-RU" dirty="0">
                    <a:cs typeface="Times New Roman" pitchFamily="18" charset="0"/>
                  </a:rPr>
                  <a:t>и </a:t>
                </a:r>
                <a:r>
                  <a:rPr lang="en-US" i="1" dirty="0">
                    <a:cs typeface="Times New Roman" pitchFamily="18" charset="0"/>
                  </a:rPr>
                  <a:t>D</a:t>
                </a:r>
                <a:r>
                  <a:rPr lang="en-US" baseline="-25000" dirty="0">
                    <a:cs typeface="Times New Roman" pitchFamily="18" charset="0"/>
                  </a:rPr>
                  <a:t>1</a:t>
                </a:r>
                <a:r>
                  <a:rPr lang="ru-RU" dirty="0">
                    <a:cs typeface="Times New Roman" pitchFamily="18" charset="0"/>
                  </a:rPr>
                  <a:t>, </a:t>
                </a:r>
                <a:r>
                  <a:rPr lang="en-US" i="1" dirty="0">
                    <a:cs typeface="Times New Roman" pitchFamily="18" charset="0"/>
                  </a:rPr>
                  <a:t>A</a:t>
                </a:r>
                <a:r>
                  <a:rPr lang="ru-RU" baseline="-30000" dirty="0" smtClean="0">
                    <a:cs typeface="Times New Roman" pitchFamily="18" charset="0"/>
                  </a:rPr>
                  <a:t>1</a:t>
                </a:r>
                <a:r>
                  <a:rPr lang="ru-RU" dirty="0" smtClean="0">
                    <a:cs typeface="Times New Roman" pitchFamily="18" charset="0"/>
                  </a:rPr>
                  <a:t>, причём</a:t>
                </a:r>
                <a:r>
                  <a:rPr lang="en-US" dirty="0" smtClean="0">
                    <a:cs typeface="Times New Roman" pitchFamily="18" charset="0"/>
                  </a:rPr>
                  <a:t> </a:t>
                </a:r>
                <a:r>
                  <a:rPr lang="en-US" i="1" dirty="0" smtClean="0">
                    <a:cs typeface="Times New Roman" pitchFamily="18" charset="0"/>
                  </a:rPr>
                  <a:t>AB = </a:t>
                </a:r>
                <a:r>
                  <a:rPr lang="en-US" dirty="0" smtClean="0">
                    <a:cs typeface="Times New Roman" pitchFamily="18" charset="0"/>
                  </a:rPr>
                  <a:t>2</a:t>
                </a:r>
                <a:r>
                  <a:rPr lang="en-US" i="1" dirty="0" smtClean="0">
                    <a:cs typeface="Times New Roman" pitchFamily="18" charset="0"/>
                  </a:rPr>
                  <a:t>BA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BB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dirty="0" smtClean="0">
                    <a:cs typeface="Times New Roman" pitchFamily="18" charset="0"/>
                  </a:rPr>
                  <a:t> = </a:t>
                </a:r>
                <a:r>
                  <a:rPr lang="en-US" i="1" dirty="0" smtClean="0">
                    <a:cs typeface="Times New Roman" pitchFamily="18" charset="0"/>
                  </a:rPr>
                  <a:t>B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C</a:t>
                </a:r>
                <a:r>
                  <a:rPr lang="en-US" dirty="0" smtClean="0">
                    <a:cs typeface="Times New Roman" pitchFamily="18" charset="0"/>
                  </a:rPr>
                  <a:t>, </a:t>
                </a:r>
                <a:r>
                  <a:rPr lang="en-US" i="1" dirty="0" smtClean="0">
                    <a:cs typeface="Times New Roman" pitchFamily="18" charset="0"/>
                  </a:rPr>
                  <a:t>CC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= C</a:t>
                </a:r>
                <a:r>
                  <a:rPr lang="en-US" baseline="-25000" dirty="0" smtClean="0">
                    <a:cs typeface="Times New Roman" pitchFamily="18" charset="0"/>
                  </a:rPr>
                  <a:t>1</a:t>
                </a:r>
                <a:r>
                  <a:rPr lang="en-US" i="1" dirty="0" smtClean="0">
                    <a:cs typeface="Times New Roman" pitchFamily="18" charset="0"/>
                  </a:rPr>
                  <a:t>D</a:t>
                </a:r>
                <a:r>
                  <a:rPr lang="en-US" dirty="0" smtClean="0">
                    <a:cs typeface="Times New Roman" pitchFamily="18" charset="0"/>
                  </a:rPr>
                  <a:t>.</a:t>
                </a:r>
                <a:r>
                  <a:rPr lang="en-US" i="1" dirty="0" smtClean="0">
                    <a:cs typeface="Times New Roman" pitchFamily="18" charset="0"/>
                  </a:rPr>
                  <a:t> </a:t>
                </a:r>
                <a:r>
                  <a:rPr lang="ru-RU" dirty="0" smtClean="0"/>
                  <a:t>Найдите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ru-RU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ru-RU" b="0" i="0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0688"/>
                <a:ext cx="9144000" cy="1401409"/>
              </a:xfrm>
              <a:prstGeom prst="rect">
                <a:avLst/>
              </a:prstGeom>
              <a:blipFill>
                <a:blip r:embed="rId3"/>
                <a:stretch>
                  <a:fillRect l="-1000" t="-3478" r="-1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62104"/>
            <a:ext cx="4576440" cy="24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674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620688"/>
                <a:ext cx="9144000" cy="613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dirty="0" smtClean="0">
                    <a:cs typeface="Times New Roman" pitchFamily="18" charset="0"/>
                  </a:rPr>
                  <a:t>	</a:t>
                </a:r>
                <a:r>
                  <a:rPr lang="ru-RU" dirty="0" smtClean="0">
                    <a:solidFill>
                      <a:srgbClr val="FF0000"/>
                    </a:solidFill>
                    <a:cs typeface="Times New Roman" pitchFamily="18" charset="0"/>
                  </a:rPr>
                  <a:t>Ответ.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ru-RU" b="0" i="0" smtClean="0">
                        <a:latin typeface="Cambria Math"/>
                      </a:rPr>
                      <m:t>.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20688"/>
                <a:ext cx="9144000" cy="613886"/>
              </a:xfrm>
              <a:prstGeom prst="rect">
                <a:avLst/>
              </a:prstGeom>
              <a:blipFill rotWithShape="1">
                <a:blip r:embed="rId3"/>
                <a:stretch>
                  <a:fillRect b="-89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576440" cy="247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9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533400"/>
          </a:xfrm>
        </p:spPr>
        <p:txBody>
          <a:bodyPr/>
          <a:lstStyle/>
          <a:p>
            <a:r>
              <a:rPr lang="ru-RU" sz="2800" dirty="0">
                <a:solidFill>
                  <a:srgbClr val="FF3300"/>
                </a:solidFill>
              </a:rPr>
              <a:t>Теорема </a:t>
            </a:r>
            <a:r>
              <a:rPr lang="ru-RU" sz="2800" dirty="0" err="1" smtClean="0">
                <a:solidFill>
                  <a:srgbClr val="FF3300"/>
                </a:solidFill>
              </a:rPr>
              <a:t>Менелая</a:t>
            </a:r>
            <a:r>
              <a:rPr lang="ru-RU" sz="2800" dirty="0" smtClean="0">
                <a:solidFill>
                  <a:srgbClr val="FF3300"/>
                </a:solidFill>
              </a:rPr>
              <a:t> для тетраэдра</a:t>
            </a:r>
            <a:r>
              <a:rPr lang="en-US" sz="2800" dirty="0" smtClean="0">
                <a:solidFill>
                  <a:srgbClr val="FF3300"/>
                </a:solidFill>
              </a:rPr>
              <a:t>*</a:t>
            </a:r>
            <a:r>
              <a:rPr lang="ru-RU" sz="3200" dirty="0" smtClean="0">
                <a:solidFill>
                  <a:srgbClr val="FF3300"/>
                </a:solidFill>
              </a:rPr>
              <a:t> </a:t>
            </a:r>
            <a:endParaRPr lang="ru-RU" sz="32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937" name="Text Box 81"/>
              <p:cNvSpPr txBox="1">
                <a:spLocks noChangeArrowheads="1"/>
              </p:cNvSpPr>
              <p:nvPr/>
            </p:nvSpPr>
            <p:spPr bwMode="auto">
              <a:xfrm>
                <a:off x="0" y="476672"/>
                <a:ext cx="9144000" cy="18301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ru-RU" dirty="0" smtClean="0">
                    <a:cs typeface="Times New Roman" pitchFamily="18" charset="0"/>
                  </a:rPr>
                  <a:t>	</a:t>
                </a:r>
                <a:r>
                  <a:rPr lang="ru-RU" sz="2200" dirty="0" smtClean="0">
                    <a:cs typeface="Times New Roman" pitchFamily="18" charset="0"/>
                  </a:rPr>
                  <a:t>Пусть </a:t>
                </a:r>
                <a:r>
                  <a:rPr lang="ru-RU" sz="2200" dirty="0">
                    <a:cs typeface="Times New Roman" pitchFamily="18" charset="0"/>
                  </a:rPr>
                  <a:t>на </a:t>
                </a:r>
                <a:r>
                  <a:rPr lang="ru-RU" sz="2200" dirty="0" smtClean="0">
                    <a:cs typeface="Times New Roman" pitchFamily="18" charset="0"/>
                  </a:rPr>
                  <a:t>рёбрах </a:t>
                </a:r>
                <a:r>
                  <a:rPr lang="en-US" sz="2200" i="1" dirty="0">
                    <a:cs typeface="Times New Roman" pitchFamily="18" charset="0"/>
                  </a:rPr>
                  <a:t>AB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 smtClean="0">
                    <a:cs typeface="Times New Roman" pitchFamily="18" charset="0"/>
                  </a:rPr>
                  <a:t>BC</a:t>
                </a:r>
                <a:r>
                  <a:rPr lang="en-US" sz="2200" dirty="0" smtClean="0">
                    <a:cs typeface="Times New Roman" pitchFamily="18" charset="0"/>
                  </a:rPr>
                  <a:t>, </a:t>
                </a:r>
                <a:r>
                  <a:rPr lang="en-US" sz="2200" i="1" dirty="0" smtClean="0">
                    <a:cs typeface="Times New Roman" pitchFamily="18" charset="0"/>
                  </a:rPr>
                  <a:t>CD</a:t>
                </a:r>
                <a:r>
                  <a:rPr lang="ru-RU" sz="2200" dirty="0" smtClean="0">
                    <a:cs typeface="Times New Roman" pitchFamily="18" charset="0"/>
                  </a:rPr>
                  <a:t> </a:t>
                </a:r>
                <a:r>
                  <a:rPr lang="ru-RU" sz="2200" dirty="0">
                    <a:cs typeface="Times New Roman" pitchFamily="18" charset="0"/>
                  </a:rPr>
                  <a:t>и </a:t>
                </a:r>
                <a:r>
                  <a:rPr lang="en-US" sz="2200" i="1" dirty="0" smtClean="0">
                    <a:cs typeface="Times New Roman" pitchFamily="18" charset="0"/>
                  </a:rPr>
                  <a:t>AD</a:t>
                </a:r>
                <a:r>
                  <a:rPr lang="ru-RU" sz="2200" dirty="0" smtClean="0">
                    <a:cs typeface="Times New Roman" pitchFamily="18" charset="0"/>
                  </a:rPr>
                  <a:t> тетраэдра </a:t>
                </a:r>
                <a:r>
                  <a:rPr lang="en-US" sz="2200" i="1" dirty="0" smtClean="0">
                    <a:cs typeface="Times New Roman" pitchFamily="18" charset="0"/>
                  </a:rPr>
                  <a:t>ABCD</a:t>
                </a:r>
                <a:r>
                  <a:rPr lang="ru-RU" sz="2200" dirty="0" smtClean="0">
                    <a:cs typeface="Times New Roman" pitchFamily="18" charset="0"/>
                  </a:rPr>
                  <a:t> </a:t>
                </a:r>
                <a:r>
                  <a:rPr lang="ru-RU" sz="2200" dirty="0">
                    <a:cs typeface="Times New Roman" pitchFamily="18" charset="0"/>
                  </a:rPr>
                  <a:t>взяты соответственно точки </a:t>
                </a:r>
                <a:r>
                  <a:rPr lang="en-US" sz="2200" i="1" dirty="0">
                    <a:cs typeface="Times New Roman" pitchFamily="18" charset="0"/>
                  </a:rPr>
                  <a:t>A</a:t>
                </a:r>
                <a:r>
                  <a:rPr lang="ru-RU" sz="2200" baseline="-30000" dirty="0" smtClean="0">
                    <a:cs typeface="Times New Roman" pitchFamily="18" charset="0"/>
                  </a:rPr>
                  <a:t>1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</a:t>
                </a:r>
                <a:r>
                  <a:rPr lang="ru-RU" sz="2200" baseline="-30000" dirty="0" smtClean="0">
                    <a:cs typeface="Times New Roman" pitchFamily="18" charset="0"/>
                  </a:rPr>
                  <a:t>1</a:t>
                </a:r>
                <a:r>
                  <a:rPr lang="en-US" sz="2200" dirty="0" smtClean="0">
                    <a:cs typeface="Times New Roman" pitchFamily="18" charset="0"/>
                  </a:rPr>
                  <a:t>,</a:t>
                </a:r>
                <a:r>
                  <a:rPr lang="ru-RU" sz="2200" dirty="0" smtClean="0">
                    <a:cs typeface="Times New Roman" pitchFamily="18" charset="0"/>
                  </a:rPr>
                  <a:t> </a:t>
                </a:r>
                <a:r>
                  <a:rPr lang="en-US" sz="2200" i="1" dirty="0">
                    <a:cs typeface="Times New Roman" pitchFamily="18" charset="0"/>
                  </a:rPr>
                  <a:t>C</a:t>
                </a:r>
                <a:r>
                  <a:rPr lang="ru-RU" sz="2200" baseline="-30000" dirty="0" smtClean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 </a:t>
                </a:r>
                <a:r>
                  <a:rPr lang="ru-RU" sz="2200" dirty="0" smtClean="0">
                    <a:cs typeface="Times New Roman" pitchFamily="18" charset="0"/>
                  </a:rPr>
                  <a:t>и </a:t>
                </a:r>
                <a:r>
                  <a:rPr lang="en-US" sz="2200" i="1" dirty="0" smtClean="0">
                    <a:cs typeface="Times New Roman" pitchFamily="18" charset="0"/>
                  </a:rPr>
                  <a:t>D</a:t>
                </a:r>
                <a:r>
                  <a:rPr lang="en-US" sz="2200" baseline="-25000" dirty="0" smtClean="0">
                    <a:cs typeface="Times New Roman" pitchFamily="18" charset="0"/>
                  </a:rPr>
                  <a:t>1</a:t>
                </a:r>
                <a:r>
                  <a:rPr lang="en-US" sz="2200" dirty="0" smtClean="0">
                    <a:cs typeface="Times New Roman" pitchFamily="18" charset="0"/>
                  </a:rPr>
                  <a:t>.</a:t>
                </a:r>
                <a:r>
                  <a:rPr lang="ru-RU" sz="2200" dirty="0" smtClean="0">
                    <a:cs typeface="Times New Roman" pitchFamily="18" charset="0"/>
                  </a:rPr>
                  <a:t>  </a:t>
                </a:r>
                <a:r>
                  <a:rPr lang="ru-RU" sz="2200" dirty="0">
                    <a:cs typeface="Times New Roman" pitchFamily="18" charset="0"/>
                  </a:rPr>
                  <a:t>Точки </a:t>
                </a:r>
                <a:r>
                  <a:rPr lang="en-US" sz="2200" i="1" dirty="0">
                    <a:cs typeface="Times New Roman" pitchFamily="18" charset="0"/>
                  </a:rPr>
                  <a:t>A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C</a:t>
                </a:r>
                <a:r>
                  <a:rPr lang="ru-RU" sz="2200" baseline="-30000" dirty="0" smtClean="0">
                    <a:cs typeface="Times New Roman" pitchFamily="18" charset="0"/>
                  </a:rPr>
                  <a:t>1</a:t>
                </a:r>
                <a:r>
                  <a:rPr lang="en-US" sz="2200" dirty="0" smtClean="0">
                    <a:cs typeface="Times New Roman" pitchFamily="18" charset="0"/>
                  </a:rPr>
                  <a:t>, </a:t>
                </a:r>
                <a:r>
                  <a:rPr lang="en-US" sz="2200" i="1" dirty="0" smtClean="0">
                    <a:cs typeface="Times New Roman" pitchFamily="18" charset="0"/>
                  </a:rPr>
                  <a:t>D</a:t>
                </a:r>
                <a:r>
                  <a:rPr lang="en-US" sz="2200" baseline="-25000" dirty="0" smtClean="0">
                    <a:cs typeface="Times New Roman" pitchFamily="18" charset="0"/>
                  </a:rPr>
                  <a:t>1</a:t>
                </a:r>
                <a:r>
                  <a:rPr lang="ru-RU" sz="2200" dirty="0" smtClean="0">
                    <a:cs typeface="Times New Roman" pitchFamily="18" charset="0"/>
                  </a:rPr>
                  <a:t> </a:t>
                </a:r>
                <a:r>
                  <a:rPr lang="ru-RU" sz="2200" dirty="0">
                    <a:cs typeface="Times New Roman" pitchFamily="18" charset="0"/>
                  </a:rPr>
                  <a:t>лежат на одной </a:t>
                </a:r>
                <a:r>
                  <a:rPr lang="ru-RU" sz="2200" dirty="0" smtClean="0">
                    <a:cs typeface="Times New Roman" pitchFamily="18" charset="0"/>
                  </a:rPr>
                  <a:t>плоскости </a:t>
                </a:r>
                <a:r>
                  <a:rPr lang="ru-RU" sz="2200" dirty="0">
                    <a:cs typeface="Times New Roman" pitchFamily="18" charset="0"/>
                  </a:rPr>
                  <a:t>тогда и только тогда, когда выполняется </a:t>
                </a:r>
                <a:r>
                  <a:rPr lang="ru-RU" sz="2200" dirty="0" smtClean="0">
                    <a:cs typeface="Times New Roman" pitchFamily="18" charset="0"/>
                  </a:rPr>
                  <a:t>равенство </a:t>
                </a:r>
              </a:p>
              <a:p>
                <a:pPr algn="ctr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𝐵</m:t>
                          </m:r>
                        </m:den>
                      </m:f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𝐵</m:t>
                          </m:r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𝐶</m:t>
                          </m:r>
                        </m:den>
                      </m:f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𝐶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𝐷</m:t>
                          </m:r>
                        </m:den>
                      </m:f>
                      <m:r>
                        <a:rPr lang="en-US" sz="2200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ru-RU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ru-RU" sz="22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/>
                            </a:rPr>
                            <m:t>𝐴</m:t>
                          </m:r>
                        </m:den>
                      </m:f>
                      <m:r>
                        <a:rPr lang="ru-RU" sz="2200" i="1">
                          <a:latin typeface="Cambria Math"/>
                        </a:rPr>
                        <m:t>=1.</m:t>
                      </m:r>
                    </m:oMath>
                  </m:oMathPara>
                </a14:m>
                <a:endParaRPr lang="ru-RU" sz="2200" dirty="0"/>
              </a:p>
            </p:txBody>
          </p:sp>
        </mc:Choice>
        <mc:Fallback xmlns="">
          <p:sp>
            <p:nvSpPr>
              <p:cNvPr id="249937" name="Text 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76672"/>
                <a:ext cx="9144000" cy="1830181"/>
              </a:xfrm>
              <a:prstGeom prst="rect">
                <a:avLst/>
              </a:prstGeom>
              <a:blipFill rotWithShape="1">
                <a:blip r:embed="rId3"/>
                <a:stretch>
                  <a:fillRect l="-800" t="-667" r="-8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50754"/>
            <a:ext cx="2880320" cy="297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09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153400" cy="533400"/>
          </a:xfrm>
        </p:spPr>
        <p:txBody>
          <a:bodyPr/>
          <a:lstStyle/>
          <a:p>
            <a:r>
              <a:rPr lang="ru-RU" sz="2800" dirty="0" smtClean="0">
                <a:solidFill>
                  <a:srgbClr val="FF3300"/>
                </a:solidFill>
              </a:rPr>
              <a:t>Упражнение</a:t>
            </a:r>
            <a:r>
              <a:rPr lang="en-US" sz="2800" dirty="0" smtClean="0">
                <a:solidFill>
                  <a:srgbClr val="FF3300"/>
                </a:solidFill>
              </a:rPr>
              <a:t>*</a:t>
            </a:r>
            <a:endParaRPr lang="ru-RU" sz="3200" dirty="0">
              <a:solidFill>
                <a:srgbClr val="FF3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9251" y="832914"/>
                <a:ext cx="9144000" cy="1505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sz="2200" dirty="0" smtClean="0">
                    <a:cs typeface="Times New Roman" pitchFamily="18" charset="0"/>
                  </a:rPr>
                  <a:t>Пусть </a:t>
                </a:r>
                <a:r>
                  <a:rPr lang="ru-RU" sz="2200" dirty="0">
                    <a:cs typeface="Times New Roman" pitchFamily="18" charset="0"/>
                  </a:rPr>
                  <a:t>на рёбрах </a:t>
                </a:r>
                <a:r>
                  <a:rPr lang="en-US" sz="2200" i="1" dirty="0">
                    <a:cs typeface="Times New Roman" pitchFamily="18" charset="0"/>
                  </a:rPr>
                  <a:t>AB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BC</a:t>
                </a:r>
                <a:r>
                  <a:rPr lang="en-US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CD</a:t>
                </a:r>
                <a:r>
                  <a:rPr lang="ru-RU" sz="2200" dirty="0">
                    <a:cs typeface="Times New Roman" pitchFamily="18" charset="0"/>
                  </a:rPr>
                  <a:t> и </a:t>
                </a:r>
                <a:r>
                  <a:rPr lang="en-US" sz="2200" i="1" dirty="0">
                    <a:cs typeface="Times New Roman" pitchFamily="18" charset="0"/>
                  </a:rPr>
                  <a:t>AD</a:t>
                </a:r>
                <a:r>
                  <a:rPr lang="ru-RU" sz="2200" dirty="0">
                    <a:cs typeface="Times New Roman" pitchFamily="18" charset="0"/>
                  </a:rPr>
                  <a:t> тетраэдра </a:t>
                </a:r>
                <a:r>
                  <a:rPr lang="en-US" sz="2200" i="1" dirty="0">
                    <a:cs typeface="Times New Roman" pitchFamily="18" charset="0"/>
                  </a:rPr>
                  <a:t>ABCD</a:t>
                </a:r>
                <a:r>
                  <a:rPr lang="ru-RU" sz="2200" dirty="0">
                    <a:cs typeface="Times New Roman" pitchFamily="18" charset="0"/>
                  </a:rPr>
                  <a:t> взяты соответственно точки </a:t>
                </a:r>
                <a:r>
                  <a:rPr lang="en-US" sz="2200" i="1" dirty="0">
                    <a:cs typeface="Times New Roman" pitchFamily="18" charset="0"/>
                  </a:rPr>
                  <a:t>A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,</a:t>
                </a:r>
                <a:r>
                  <a:rPr lang="ru-RU" sz="2200" dirty="0">
                    <a:cs typeface="Times New Roman" pitchFamily="18" charset="0"/>
                  </a:rPr>
                  <a:t> </a:t>
                </a:r>
                <a:r>
                  <a:rPr lang="en-US" sz="2200" i="1" dirty="0">
                    <a:cs typeface="Times New Roman" pitchFamily="18" charset="0"/>
                  </a:rPr>
                  <a:t>C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 </a:t>
                </a:r>
                <a:r>
                  <a:rPr lang="ru-RU" sz="2200" dirty="0">
                    <a:cs typeface="Times New Roman" pitchFamily="18" charset="0"/>
                  </a:rPr>
                  <a:t>и </a:t>
                </a:r>
                <a:r>
                  <a:rPr lang="en-US" sz="2200" i="1" dirty="0">
                    <a:cs typeface="Times New Roman" pitchFamily="18" charset="0"/>
                  </a:rPr>
                  <a:t>D</a:t>
                </a:r>
                <a:r>
                  <a:rPr lang="en-US" sz="2200" baseline="-25000" dirty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.</a:t>
                </a:r>
                <a:r>
                  <a:rPr lang="ru-RU" sz="2200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𝐵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ru-RU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𝐶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</a:rPr>
                      <m:t>=1</m:t>
                    </m:r>
                  </m:oMath>
                </a14:m>
                <a:r>
                  <a:rPr lang="en-US" sz="2200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US" sz="22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2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2200" b="0" i="0" smtClean="0">
                        <a:latin typeface="Cambria Math"/>
                      </a:rPr>
                      <m:t>. </m:t>
                    </m:r>
                  </m:oMath>
                </a14:m>
                <a:r>
                  <a:rPr lang="ru-RU" sz="2200" dirty="0" smtClean="0"/>
                  <a:t>Найдите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𝐷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ru-RU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200" i="1">
                            <a:latin typeface="Cambria Math"/>
                          </a:rPr>
                          <m:t>𝐴</m:t>
                        </m:r>
                      </m:den>
                    </m:f>
                  </m:oMath>
                </a14:m>
                <a:r>
                  <a:rPr lang="ru-RU" sz="2200" dirty="0" smtClean="0"/>
                  <a:t> и объём многогранника с вершинами </a:t>
                </a:r>
                <a:r>
                  <a:rPr lang="en-US" sz="2200" i="1" dirty="0" smtClean="0"/>
                  <a:t>B</a:t>
                </a:r>
                <a:r>
                  <a:rPr lang="en-US" sz="2200" dirty="0" smtClean="0"/>
                  <a:t>, </a:t>
                </a:r>
                <a:r>
                  <a:rPr lang="en-US" sz="2200" i="1" dirty="0" smtClean="0"/>
                  <a:t>D</a:t>
                </a:r>
                <a:r>
                  <a:rPr lang="en-US" sz="2200" dirty="0" smtClean="0"/>
                  <a:t>, </a:t>
                </a:r>
                <a:r>
                  <a:rPr lang="en-US" sz="2200" i="1" dirty="0">
                    <a:cs typeface="Times New Roman" pitchFamily="18" charset="0"/>
                  </a:rPr>
                  <a:t>A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ru-RU" sz="2200" dirty="0">
                    <a:cs typeface="Times New Roman" pitchFamily="18" charset="0"/>
                  </a:rPr>
                  <a:t>, </a:t>
                </a:r>
                <a:r>
                  <a:rPr lang="en-US" sz="2200" i="1" dirty="0">
                    <a:cs typeface="Times New Roman" pitchFamily="18" charset="0"/>
                  </a:rPr>
                  <a:t>B</a:t>
                </a:r>
                <a:r>
                  <a:rPr lang="ru-RU" sz="2200" baseline="-30000" dirty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,</a:t>
                </a:r>
                <a:r>
                  <a:rPr lang="ru-RU" sz="2200" dirty="0">
                    <a:cs typeface="Times New Roman" pitchFamily="18" charset="0"/>
                  </a:rPr>
                  <a:t> </a:t>
                </a:r>
                <a:r>
                  <a:rPr lang="en-US" sz="2200" i="1" dirty="0">
                    <a:cs typeface="Times New Roman" pitchFamily="18" charset="0"/>
                  </a:rPr>
                  <a:t>C</a:t>
                </a:r>
                <a:r>
                  <a:rPr lang="ru-RU" sz="2200" baseline="-30000" dirty="0" smtClean="0">
                    <a:cs typeface="Times New Roman" pitchFamily="18" charset="0"/>
                  </a:rPr>
                  <a:t>1</a:t>
                </a:r>
                <a:r>
                  <a:rPr lang="en-US" sz="2200" dirty="0" smtClean="0">
                    <a:cs typeface="Times New Roman" pitchFamily="18" charset="0"/>
                  </a:rPr>
                  <a:t>,</a:t>
                </a:r>
                <a:r>
                  <a:rPr lang="ru-RU" sz="2200" dirty="0" smtClean="0">
                    <a:cs typeface="Times New Roman" pitchFamily="18" charset="0"/>
                  </a:rPr>
                  <a:t> </a:t>
                </a:r>
                <a:r>
                  <a:rPr lang="en-US" sz="2200" i="1" dirty="0">
                    <a:cs typeface="Times New Roman" pitchFamily="18" charset="0"/>
                  </a:rPr>
                  <a:t>D</a:t>
                </a:r>
                <a:r>
                  <a:rPr lang="en-US" sz="2200" baseline="-25000" dirty="0">
                    <a:cs typeface="Times New Roman" pitchFamily="18" charset="0"/>
                  </a:rPr>
                  <a:t>1</a:t>
                </a:r>
                <a:r>
                  <a:rPr lang="en-US" sz="2200" dirty="0">
                    <a:cs typeface="Times New Roman" pitchFamily="18" charset="0"/>
                  </a:rPr>
                  <a:t>.</a:t>
                </a:r>
                <a:endParaRPr lang="ru-RU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1" y="832914"/>
                <a:ext cx="9144000" cy="1505540"/>
              </a:xfrm>
              <a:prstGeom prst="rect">
                <a:avLst/>
              </a:prstGeom>
              <a:blipFill rotWithShape="1">
                <a:blip r:embed="rId3"/>
                <a:stretch>
                  <a:fillRect l="-800" t="-810" r="-9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350754"/>
            <a:ext cx="2880320" cy="297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17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-9625" y="0"/>
                <a:ext cx="9144000" cy="1552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dirty="0" smtClean="0">
                    <a:solidFill>
                      <a:srgbClr val="FF0000"/>
                    </a:solidFill>
                  </a:rPr>
                  <a:t>Решение. </a:t>
                </a:r>
                <a:r>
                  <a:rPr lang="ru-RU" sz="2000" dirty="0" smtClean="0"/>
                  <a:t>Проведём прямые </a:t>
                </a:r>
                <a:r>
                  <a:rPr lang="en-US" sz="2000" i="1" dirty="0" smtClean="0"/>
                  <a:t>BD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Обозначим </a:t>
                </a:r>
                <a:r>
                  <a:rPr lang="en-US" sz="2000" i="1" dirty="0" smtClean="0"/>
                  <a:t>G </a:t>
                </a:r>
                <a:r>
                  <a:rPr lang="ru-RU" sz="2000" dirty="0" smtClean="0"/>
                  <a:t>их точку пересечения. Через точку </a:t>
                </a:r>
                <a:r>
                  <a:rPr lang="en-US" sz="2000" i="1" dirty="0" smtClean="0"/>
                  <a:t>B </a:t>
                </a:r>
                <a:r>
                  <a:rPr lang="ru-RU" sz="2000" dirty="0" smtClean="0"/>
                  <a:t>проведём прямые, параллельные прямым 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C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A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Обозначим </a:t>
                </a:r>
                <a:r>
                  <a:rPr lang="en-US" sz="2000" i="1" dirty="0" smtClean="0"/>
                  <a:t>E</a:t>
                </a:r>
                <a:r>
                  <a:rPr lang="en-US" sz="2000" dirty="0" smtClean="0"/>
                  <a:t>, </a:t>
                </a:r>
                <a:r>
                  <a:rPr lang="en-US" sz="2000" i="1" dirty="0" smtClean="0"/>
                  <a:t>F </a:t>
                </a:r>
                <a:r>
                  <a:rPr lang="ru-RU" sz="2000" dirty="0" smtClean="0"/>
                  <a:t>их точки пересечения соответственно с рёбрами </a:t>
                </a:r>
                <a:r>
                  <a:rPr lang="en-US" sz="2000" i="1" dirty="0" smtClean="0"/>
                  <a:t>CD </a:t>
                </a:r>
                <a:r>
                  <a:rPr lang="ru-RU" sz="2000" dirty="0" smtClean="0"/>
                  <a:t>и </a:t>
                </a:r>
                <a:r>
                  <a:rPr lang="en-US" sz="2000" i="1" dirty="0" smtClean="0"/>
                  <a:t>AD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Тогда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𝐶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𝐸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 smtClean="0"/>
                  <a:t>Следовательно,</a:t>
                </a:r>
                <a:r>
                  <a:rPr lang="en-US" sz="20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𝐷𝐵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𝐵𝐺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𝐷𝐸</m:t>
                        </m:r>
                      </m:num>
                      <m:den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𝐸𝐶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2000" b="0" i="0" smtClean="0">
                        <a:latin typeface="Cambria Math"/>
                      </a:rPr>
                      <m:t>.</m:t>
                    </m:r>
                  </m:oMath>
                </a14:m>
                <a:r>
                  <a:rPr lang="en-US" sz="2000" dirty="0" smtClean="0"/>
                  <a:t> </a:t>
                </a:r>
                <a:r>
                  <a:rPr lang="ru-RU" sz="2000" dirty="0" smtClean="0"/>
                  <a:t>Значит,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𝐷𝐹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𝐹</m:t>
                        </m:r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sz="2000" b="0" i="0" smtClean="0">
                        <a:latin typeface="Cambria Math"/>
                      </a:rPr>
                      <m:t>. </m:t>
                    </m:r>
                  </m:oMath>
                </a14:m>
                <a:r>
                  <a:rPr lang="ru-RU" sz="2000" dirty="0" smtClean="0"/>
                  <a:t>Так как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𝐵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r>
                  <a:rPr lang="ru-RU" sz="2000" dirty="0" smtClean="0"/>
                  <a:t>, то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𝐴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𝐷</m:t>
                            </m:r>
                          </m:e>
                          <m:sub>
                            <m:r>
                              <a:rPr lang="ru-RU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5" y="0"/>
                <a:ext cx="9144000" cy="1552605"/>
              </a:xfrm>
              <a:prstGeom prst="rect">
                <a:avLst/>
              </a:prstGeom>
              <a:blipFill rotWithShape="1">
                <a:blip r:embed="rId3"/>
                <a:stretch>
                  <a:fillRect l="-667" t="-3137" r="-7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485" y="2492896"/>
            <a:ext cx="2899669" cy="3575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9625" y="1700808"/>
                <a:ext cx="5733753" cy="2079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sz="2000" dirty="0" smtClean="0"/>
                  <a:t>Найдём объём тетраэдра </a:t>
                </a:r>
                <a:r>
                  <a:rPr lang="en-US" sz="2000" i="1" dirty="0"/>
                  <a:t>GDC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Площадь треугольника </a:t>
                </a:r>
                <a:r>
                  <a:rPr lang="en-US" sz="2000" i="1" dirty="0" smtClean="0"/>
                  <a:t>DC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D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1</m:t>
                        </m:r>
                        <m:r>
                          <a:rPr lang="ru-RU" sz="2000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ru-RU" sz="2000" dirty="0" smtClean="0"/>
                  <a:t> площади треугольника </a:t>
                </a:r>
                <a:r>
                  <a:rPr lang="en-US" sz="2000" i="1" dirty="0" smtClean="0"/>
                  <a:t>DAC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Ребро </a:t>
                </a:r>
                <a:r>
                  <a:rPr lang="en-US" sz="2000" i="1" dirty="0" smtClean="0"/>
                  <a:t>GD </a:t>
                </a:r>
                <a:r>
                  <a:rPr lang="ru-RU" sz="2000" dirty="0" smtClean="0"/>
                  <a:t>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000" dirty="0" smtClean="0"/>
                  <a:t> ребра </a:t>
                </a:r>
                <a:r>
                  <a:rPr lang="en-US" sz="2000" i="1" dirty="0" smtClean="0"/>
                  <a:t>BD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Следовательно, объём этого тетраэдра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32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45</m:t>
                        </m:r>
                      </m:den>
                    </m:f>
                  </m:oMath>
                </a14:m>
                <a:r>
                  <a:rPr lang="ru-RU" sz="2000" dirty="0" smtClean="0"/>
                  <a:t> объёма тетраэдра </a:t>
                </a:r>
                <a:r>
                  <a:rPr lang="en-US" sz="2000" i="1" dirty="0" smtClean="0"/>
                  <a:t>ABCD</a:t>
                </a:r>
                <a:r>
                  <a:rPr lang="en-US" sz="2000" dirty="0" smtClean="0"/>
                  <a:t>.</a:t>
                </a:r>
                <a:endParaRPr lang="ru-RU" sz="20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5" y="1700808"/>
                <a:ext cx="5733753" cy="2079352"/>
              </a:xfrm>
              <a:prstGeom prst="rect">
                <a:avLst/>
              </a:prstGeom>
              <a:blipFill>
                <a:blip r:embed="rId5"/>
                <a:stretch>
                  <a:fillRect l="-1063" r="-1063" b="-43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9625" y="3780160"/>
                <a:ext cx="5733753" cy="2851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 smtClean="0"/>
                  <a:t>	</a:t>
                </a:r>
                <a:r>
                  <a:rPr lang="ru-RU" sz="2000" dirty="0" smtClean="0"/>
                  <a:t>Найдём объём тетраэдра </a:t>
                </a:r>
                <a:r>
                  <a:rPr lang="en-US" sz="2000" i="1" dirty="0" smtClean="0"/>
                  <a:t>GBA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 smtClean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.</a:t>
                </a:r>
                <a:r>
                  <a:rPr lang="en-US" sz="2000" i="1" dirty="0" smtClean="0"/>
                  <a:t> </a:t>
                </a:r>
                <a:r>
                  <a:rPr lang="ru-RU" sz="2000" dirty="0" smtClean="0"/>
                  <a:t>Площадь треугольника </a:t>
                </a:r>
                <a:r>
                  <a:rPr lang="en-US" sz="2000" i="1" dirty="0" smtClean="0"/>
                  <a:t>BA</a:t>
                </a:r>
                <a:r>
                  <a:rPr lang="en-US" sz="2000" baseline="-25000" dirty="0" smtClean="0"/>
                  <a:t>1</a:t>
                </a:r>
                <a:r>
                  <a:rPr lang="en-US" sz="2000" i="1" dirty="0"/>
                  <a:t>B</a:t>
                </a:r>
                <a:r>
                  <a:rPr lang="en-US" sz="2000" baseline="-25000" dirty="0" smtClean="0"/>
                  <a:t>1</a:t>
                </a:r>
                <a:r>
                  <a:rPr lang="en-US" sz="2000" dirty="0" smtClean="0"/>
                  <a:t> </a:t>
                </a:r>
                <a:r>
                  <a:rPr lang="ru-RU" sz="2000" dirty="0" smtClean="0"/>
                  <a:t>равна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ru-RU" sz="2000" dirty="0" smtClean="0"/>
                  <a:t> площади треугольника </a:t>
                </a:r>
                <a:r>
                  <a:rPr lang="en-US" sz="2000" i="1" dirty="0" smtClean="0"/>
                  <a:t>ABC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Ребро </a:t>
                </a:r>
                <a:r>
                  <a:rPr lang="en-US" sz="2000" i="1" dirty="0" smtClean="0"/>
                  <a:t>BG </a:t>
                </a:r>
                <a:r>
                  <a:rPr lang="ru-RU" sz="2000" dirty="0" smtClean="0"/>
                  <a:t>равно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ru-RU" sz="2000" dirty="0" smtClean="0"/>
                  <a:t> ребра </a:t>
                </a:r>
                <a:r>
                  <a:rPr lang="en-US" sz="2000" i="1" dirty="0" smtClean="0"/>
                  <a:t>BD</a:t>
                </a:r>
                <a:r>
                  <a:rPr lang="en-US" sz="2000" dirty="0" smtClean="0"/>
                  <a:t>. </a:t>
                </a:r>
                <a:r>
                  <a:rPr lang="ru-RU" sz="2000" dirty="0" smtClean="0"/>
                  <a:t>Следовательно, объём этого тетраэдра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18</m:t>
                        </m:r>
                      </m:den>
                    </m:f>
                  </m:oMath>
                </a14:m>
                <a:r>
                  <a:rPr lang="ru-RU" sz="2000" dirty="0" smtClean="0"/>
                  <a:t> объёма тетраэдра </a:t>
                </a:r>
                <a:r>
                  <a:rPr lang="en-US" sz="2000" i="1" dirty="0" smtClean="0"/>
                  <a:t>ABCD</a:t>
                </a:r>
                <a:r>
                  <a:rPr lang="en-US" sz="2000" dirty="0" smtClean="0"/>
                  <a:t>.</a:t>
                </a:r>
              </a:p>
              <a:p>
                <a:pPr algn="just"/>
                <a:r>
                  <a:rPr lang="en-US" sz="2000" dirty="0"/>
                  <a:t>	</a:t>
                </a:r>
                <a:r>
                  <a:rPr lang="ru-RU" sz="2000" dirty="0" smtClean="0"/>
                  <a:t>Следовательно, объём искомого многогранника равен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000" b="0" i="1" smtClean="0">
                            <a:latin typeface="Cambria Math"/>
                          </a:rPr>
                          <m:t>91</m:t>
                        </m:r>
                      </m:num>
                      <m:den>
                        <m:r>
                          <a:rPr lang="ru-RU" sz="2000" b="0" i="1" smtClean="0">
                            <a:latin typeface="Cambria Math"/>
                          </a:rPr>
                          <m:t>135</m:t>
                        </m:r>
                      </m:den>
                    </m:f>
                    <m:r>
                      <a:rPr lang="ru-RU" sz="2000" b="0" i="1" smtClean="0">
                        <a:latin typeface="Cambria Math"/>
                      </a:rPr>
                      <m:t>.</m:t>
                    </m:r>
                  </m:oMath>
                </a14:m>
                <a:endParaRPr lang="ru-RU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625" y="3780160"/>
                <a:ext cx="5733753" cy="2851102"/>
              </a:xfrm>
              <a:prstGeom prst="rect">
                <a:avLst/>
              </a:prstGeom>
              <a:blipFill rotWithShape="1">
                <a:blip r:embed="rId6"/>
                <a:stretch>
                  <a:fillRect l="-1063" r="-10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8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339752" y="116632"/>
            <a:ext cx="3600400" cy="122413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Контактная </a:t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</a:b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 Black" pitchFamily="34" charset="0"/>
              </a:rPr>
              <a:t>информация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5576" y="1700808"/>
            <a:ext cx="79928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Издательство «Мнемозина»: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105043, Москва, ул. 6-я Парковая, д. 29 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8 (499) 367–67–81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E-mail: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2"/>
              </a:rPr>
              <a:t>ioc@mnemozina.ru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Сайт: 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3"/>
              </a:rPr>
              <a:t>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Интернет-магазин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4"/>
              </a:rPr>
              <a:t>shop.mnemozina.ru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Торговый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дом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E-mail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5"/>
              </a:rPr>
              <a:t>td@mnemozina.ru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Тел.:  8 (495) 644–20–26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Электронные формы учебников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и пособий представлены на сайте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«Школа в кармане»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</a:t>
            </a: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b="0" i="0" u="none" strike="noStrike" kern="0" cap="none" spc="0" normalizeH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hlinkClick r:id="rId6"/>
              </a:rPr>
              <a:t>http://pocketschool.ru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Рисунок 10" descr="Mnemozina_LOGOTYPE_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147638"/>
            <a:ext cx="1296144" cy="123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2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3819682</TotalTime>
  <Words>1224</Words>
  <Application>Microsoft Office PowerPoint</Application>
  <PresentationFormat>Экран (4:3)</PresentationFormat>
  <Paragraphs>378</Paragraphs>
  <Slides>96</Slides>
  <Notes>89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103" baseType="lpstr">
      <vt:lpstr>Arial</vt:lpstr>
      <vt:lpstr>Arial Black</vt:lpstr>
      <vt:lpstr>Cambria Math</vt:lpstr>
      <vt:lpstr>Times New Roman</vt:lpstr>
      <vt:lpstr>Оформление по умолчанию</vt:lpstr>
      <vt:lpstr>Точечный рисунок</vt:lpstr>
      <vt:lpstr>Equation</vt:lpstr>
      <vt:lpstr>Средние линии и пропорциональные отрезки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Фалес Милетский VI век до н. э.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Свойство биссектрисы треугольника</vt:lpstr>
      <vt:lpstr>Презентация PowerPoint</vt:lpstr>
      <vt:lpstr>Обратное свойство</vt:lpstr>
      <vt:lpstr>Презентация PowerPoint</vt:lpstr>
      <vt:lpstr>Презентация PowerPoint</vt:lpstr>
      <vt:lpstr>Упражнения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Теорема Менелая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Теорема Менелая для четырёхугольника* </vt:lpstr>
      <vt:lpstr>Упражнение*</vt:lpstr>
      <vt:lpstr>Презентация PowerPoint</vt:lpstr>
      <vt:lpstr>Теорема Менелая для тетраэдра* </vt:lpstr>
      <vt:lpstr>Упражнение*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геометрические фигуры</dc:title>
  <dc:creator>*</dc:creator>
  <cp:lastModifiedBy>Пользователь</cp:lastModifiedBy>
  <cp:revision>379</cp:revision>
  <dcterms:created xsi:type="dcterms:W3CDTF">2008-04-30T05:51:18Z</dcterms:created>
  <dcterms:modified xsi:type="dcterms:W3CDTF">2020-03-21T08:03:10Z</dcterms:modified>
</cp:coreProperties>
</file>