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1273" r:id="rId2"/>
    <p:sldId id="1274" r:id="rId3"/>
    <p:sldId id="1275" r:id="rId4"/>
    <p:sldId id="1276" r:id="rId5"/>
    <p:sldId id="1277" r:id="rId6"/>
    <p:sldId id="1000" r:id="rId7"/>
    <p:sldId id="1001" r:id="rId8"/>
    <p:sldId id="1057" r:id="rId9"/>
    <p:sldId id="1058" r:id="rId10"/>
    <p:sldId id="1278" r:id="rId11"/>
    <p:sldId id="1217" r:id="rId12"/>
    <p:sldId id="1055" r:id="rId13"/>
    <p:sldId id="1205" r:id="rId14"/>
    <p:sldId id="1219" r:id="rId15"/>
    <p:sldId id="1220" r:id="rId16"/>
    <p:sldId id="1059" r:id="rId17"/>
    <p:sldId id="1250" r:id="rId18"/>
    <p:sldId id="1249" r:id="rId19"/>
    <p:sldId id="1253" r:id="rId20"/>
    <p:sldId id="1254" r:id="rId21"/>
    <p:sldId id="1255" r:id="rId22"/>
    <p:sldId id="1257" r:id="rId23"/>
    <p:sldId id="1259" r:id="rId24"/>
    <p:sldId id="1260" r:id="rId25"/>
    <p:sldId id="1258" r:id="rId26"/>
    <p:sldId id="1261" r:id="rId27"/>
    <p:sldId id="1262" r:id="rId28"/>
    <p:sldId id="1263" r:id="rId29"/>
    <p:sldId id="1265" r:id="rId30"/>
    <p:sldId id="1264" r:id="rId31"/>
    <p:sldId id="1267" r:id="rId32"/>
    <p:sldId id="1266" r:id="rId33"/>
    <p:sldId id="1268" r:id="rId34"/>
    <p:sldId id="1269" r:id="rId35"/>
    <p:sldId id="1270" r:id="rId36"/>
    <p:sldId id="1149" r:id="rId37"/>
    <p:sldId id="1150" r:id="rId38"/>
    <p:sldId id="1153" r:id="rId39"/>
    <p:sldId id="1154" r:id="rId40"/>
    <p:sldId id="1155" r:id="rId41"/>
    <p:sldId id="1165" r:id="rId42"/>
    <p:sldId id="1158" r:id="rId43"/>
    <p:sldId id="1168" r:id="rId44"/>
    <p:sldId id="1166" r:id="rId45"/>
    <p:sldId id="1070" r:id="rId46"/>
    <p:sldId id="1169" r:id="rId47"/>
    <p:sldId id="1174" r:id="rId48"/>
    <p:sldId id="1187" r:id="rId49"/>
    <p:sldId id="1191" r:id="rId50"/>
    <p:sldId id="1198" r:id="rId51"/>
    <p:sldId id="1207" r:id="rId52"/>
    <p:sldId id="1222" r:id="rId53"/>
    <p:sldId id="1224" r:id="rId54"/>
    <p:sldId id="1225" r:id="rId55"/>
    <p:sldId id="1226" r:id="rId56"/>
    <p:sldId id="1227" r:id="rId57"/>
    <p:sldId id="1228" r:id="rId58"/>
    <p:sldId id="1271" r:id="rId59"/>
    <p:sldId id="1272" r:id="rId60"/>
    <p:sldId id="1229" r:id="rId61"/>
    <p:sldId id="1231" r:id="rId62"/>
    <p:sldId id="1233" r:id="rId63"/>
    <p:sldId id="1235" r:id="rId64"/>
    <p:sldId id="1240" r:id="rId65"/>
    <p:sldId id="1241" r:id="rId66"/>
    <p:sldId id="1089" r:id="rId67"/>
    <p:sldId id="1103" r:id="rId68"/>
    <p:sldId id="1237" r:id="rId69"/>
    <p:sldId id="1246" r:id="rId70"/>
    <p:sldId id="1109" r:id="rId71"/>
    <p:sldId id="1115" r:id="rId72"/>
    <p:sldId id="1117" r:id="rId73"/>
    <p:sldId id="1124" r:id="rId74"/>
    <p:sldId id="1126" r:id="rId75"/>
    <p:sldId id="1128" r:id="rId76"/>
    <p:sldId id="1130" r:id="rId77"/>
    <p:sldId id="1132" r:id="rId78"/>
    <p:sldId id="1135" r:id="rId79"/>
    <p:sldId id="1096" r:id="rId80"/>
    <p:sldId id="1097" r:id="rId81"/>
    <p:sldId id="1098" r:id="rId82"/>
    <p:sldId id="1099" r:id="rId83"/>
    <p:sldId id="1242" r:id="rId84"/>
    <p:sldId id="1245" r:id="rId85"/>
    <p:sldId id="1243" r:id="rId86"/>
    <p:sldId id="1239" r:id="rId87"/>
    <p:sldId id="1279" r:id="rId88"/>
    <p:sldId id="1280" r:id="rId8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5" autoAdjust="0"/>
    <p:restoredTop sz="90842" autoAdjust="0"/>
  </p:normalViewPr>
  <p:slideViewPr>
    <p:cSldViewPr>
      <p:cViewPr>
        <p:scale>
          <a:sx n="100" d="100"/>
          <a:sy n="100" d="100"/>
        </p:scale>
        <p:origin x="-1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7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image" Target="../media/image2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77C66B-02A6-427B-81C0-8E13A7B1C0C0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14E5C7-746A-44FF-8F42-1BE32C6808BD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2DEF0-F694-46D9-83A6-95DCCA91EDC4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8FCDD9-35C4-4DB5-8A96-8DB5C88A6D2C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819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BCCD85-34D1-4578-9E85-3AAD637B56F3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1BBD43-B88D-4CB1-B711-7790F7DAD735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AE322F-386A-4E05-B51B-8EFEE45C230B}" type="slidenum">
              <a:rPr lang="ru-RU" sz="1200"/>
              <a:pPr eaLnBrk="1" hangingPunct="1"/>
              <a:t>46</a:t>
            </a:fld>
            <a:endParaRPr lang="ru-RU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98E0AF7-9B55-4AD8-8922-4343DE3AB7D7}" type="slidenum">
              <a:rPr lang="ru-RU" sz="1200"/>
              <a:pPr eaLnBrk="1" hangingPunct="1"/>
              <a:t>47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021AF7-E45C-4301-A6B9-83A4F129E4AC}" type="slidenum">
              <a:rPr lang="ru-RU" sz="1200"/>
              <a:pPr eaLnBrk="1" hangingPunct="1"/>
              <a:t>48</a:t>
            </a:fld>
            <a:endParaRPr lang="ru-RU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68B4F8-D387-4376-BBA0-2E87489408AA}" type="slidenum">
              <a:rPr lang="ru-RU" sz="1200"/>
              <a:pPr eaLnBrk="1" hangingPunct="1"/>
              <a:t>49</a:t>
            </a:fld>
            <a:endParaRPr lang="ru-RU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B6865E-6B6E-4278-BB9C-2683C34066ED}" type="slidenum">
              <a:rPr lang="ru-RU" sz="1200"/>
              <a:pPr eaLnBrk="1" hangingPunct="1"/>
              <a:t>50</a:t>
            </a:fld>
            <a:endParaRPr lang="ru-RU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</a:rPr>
              <a:t>В режиме слайдов ответ появляется после </a:t>
            </a:r>
            <a:r>
              <a:rPr lang="ru-RU" sz="2400" dirty="0" err="1" smtClean="0">
                <a:solidFill>
                  <a:schemeClr val="accent1"/>
                </a:solidFill>
              </a:rPr>
              <a:t>кликанья</a:t>
            </a:r>
            <a:r>
              <a:rPr lang="ru-RU" sz="2400" dirty="0" smtClean="0">
                <a:solidFill>
                  <a:schemeClr val="accent1"/>
                </a:solidFill>
              </a:rPr>
              <a:t> мышкой.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B6865E-6B6E-4278-BB9C-2683C34066ED}" type="slidenum">
              <a:rPr lang="ru-RU" sz="1200"/>
              <a:pPr eaLnBrk="1" hangingPunct="1"/>
              <a:t>51</a:t>
            </a:fld>
            <a:endParaRPr lang="ru-RU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1"/>
                </a:solidFill>
              </a:rPr>
              <a:t>В режиме слайдов ответ появляется после </a:t>
            </a:r>
            <a:r>
              <a:rPr lang="ru-RU" sz="2400" dirty="0" err="1" smtClean="0">
                <a:solidFill>
                  <a:schemeClr val="accent1"/>
                </a:solidFill>
              </a:rPr>
              <a:t>кликанья</a:t>
            </a:r>
            <a:r>
              <a:rPr lang="ru-RU" sz="2400" dirty="0" smtClean="0">
                <a:solidFill>
                  <a:schemeClr val="accent1"/>
                </a:solidFill>
              </a:rPr>
              <a:t> мышкой.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48CD6-728A-4221-B6BB-1EEC09D5BEE6}" type="slidenum">
              <a:rPr lang="ru-RU"/>
              <a:pPr/>
              <a:t>11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9AB402-6EA2-4BD2-96F1-E1D7D5B2DF54}" type="slidenum">
              <a:rPr lang="ru-RU" sz="1200"/>
              <a:pPr eaLnBrk="1" hangingPunct="1"/>
              <a:t>53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F243C-EA47-41D2-8137-AFDB6E93F6C3}" type="slidenum">
              <a:rPr lang="ru-RU"/>
              <a:pPr/>
              <a:t>55</a:t>
            </a:fld>
            <a:endParaRPr lang="ru-RU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7DE88-3840-4D99-8115-12010062376D}" type="slidenum">
              <a:rPr lang="ru-RU"/>
              <a:pPr/>
              <a:t>56</a:t>
            </a:fld>
            <a:endParaRPr lang="ru-RU"/>
          </a:p>
        </p:txBody>
      </p:sp>
      <p:sp>
        <p:nvSpPr>
          <p:cNvPr id="233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E600-B3AE-4BB9-BBBF-159A8F86808E}" type="slidenum">
              <a:rPr lang="ru-RU"/>
              <a:pPr/>
              <a:t>64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E600-B3AE-4BB9-BBBF-159A8F86808E}" type="slidenum">
              <a:rPr lang="ru-RU"/>
              <a:pPr/>
              <a:t>65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782DF-975D-484A-90D4-74E50205FE0B}" type="slidenum">
              <a:rPr lang="ru-RU"/>
              <a:pPr/>
              <a:t>66</a:t>
            </a:fld>
            <a:endParaRPr lang="ru-RU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79BF7-F3E7-4F30-95EA-927B12ADEE56}" type="slidenum">
              <a:rPr lang="ru-RU"/>
              <a:pPr/>
              <a:t>67</a:t>
            </a:fld>
            <a:endParaRPr lang="ru-RU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E600-B3AE-4BB9-BBBF-159A8F86808E}" type="slidenum">
              <a:rPr lang="ru-RU"/>
              <a:pPr/>
              <a:t>68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E600-B3AE-4BB9-BBBF-159A8F86808E}" type="slidenum">
              <a:rPr lang="ru-RU"/>
              <a:pPr/>
              <a:t>69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5D95-8729-4DC7-9804-51EF0BE15D27}" type="slidenum">
              <a:rPr lang="ru-RU"/>
              <a:pPr/>
              <a:t>70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48CD6-728A-4221-B6BB-1EEC09D5BEE6}" type="slidenum">
              <a:rPr lang="ru-RU"/>
              <a:pPr/>
              <a:t>12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3B173-9FED-4EBB-AE92-5F610F2B25FE}" type="slidenum">
              <a:rPr lang="ru-RU"/>
              <a:pPr/>
              <a:t>71</a:t>
            </a:fld>
            <a:endParaRPr lang="ru-RU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3B173-9FED-4EBB-AE92-5F610F2B25FE}" type="slidenum">
              <a:rPr lang="ru-RU"/>
              <a:pPr/>
              <a:t>72</a:t>
            </a:fld>
            <a:endParaRPr lang="ru-RU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18EA70-6451-44AF-9272-B446077C84DF}" type="slidenum">
              <a:rPr lang="ru-RU" sz="1200"/>
              <a:pPr eaLnBrk="1" hangingPunct="1"/>
              <a:t>73</a:t>
            </a:fld>
            <a:endParaRPr lang="ru-RU" sz="1200"/>
          </a:p>
        </p:txBody>
      </p:sp>
      <p:sp>
        <p:nvSpPr>
          <p:cNvPr id="1187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18EA70-6451-44AF-9272-B446077C84DF}" type="slidenum">
              <a:rPr lang="ru-RU" sz="1200"/>
              <a:pPr eaLnBrk="1" hangingPunct="1"/>
              <a:t>74</a:t>
            </a:fld>
            <a:endParaRPr lang="ru-RU" sz="1200"/>
          </a:p>
        </p:txBody>
      </p:sp>
      <p:sp>
        <p:nvSpPr>
          <p:cNvPr id="1187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18EA70-6451-44AF-9272-B446077C84DF}" type="slidenum">
              <a:rPr lang="ru-RU" sz="1200"/>
              <a:pPr eaLnBrk="1" hangingPunct="1"/>
              <a:t>75</a:t>
            </a:fld>
            <a:endParaRPr lang="ru-RU" sz="1200"/>
          </a:p>
        </p:txBody>
      </p:sp>
      <p:sp>
        <p:nvSpPr>
          <p:cNvPr id="1187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4E787F-EF16-402C-B792-743653AD8177}" type="slidenum">
              <a:rPr lang="ru-RU" sz="1200"/>
              <a:pPr eaLnBrk="1" hangingPunct="1"/>
              <a:t>76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1617CB-A2BA-4DEF-90AD-5A96BCC6875C}" type="slidenum">
              <a:rPr lang="ru-RU" sz="1200"/>
              <a:pPr eaLnBrk="1" hangingPunct="1"/>
              <a:t>77</a:t>
            </a:fld>
            <a:endParaRPr lang="ru-RU" sz="1200"/>
          </a:p>
        </p:txBody>
      </p:sp>
      <p:sp>
        <p:nvSpPr>
          <p:cNvPr id="1228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A2F3E1-9EDB-4819-8B40-A32CDBB7B686}" type="slidenum">
              <a:rPr lang="ru-RU" sz="1200"/>
              <a:pPr eaLnBrk="1" hangingPunct="1"/>
              <a:t>78</a:t>
            </a:fld>
            <a:endParaRPr lang="ru-RU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0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97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9.png"/><Relationship Id="rId10" Type="http://schemas.openxmlformats.org/officeDocument/2006/relationships/image" Target="../media/image102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"/><Relationship Id="rId2" Type="http://schemas.openxmlformats.org/officeDocument/2006/relationships/image" Target="../media/image14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tif"/><Relationship Id="rId4" Type="http://schemas.openxmlformats.org/officeDocument/2006/relationships/image" Target="../media/image142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"/><Relationship Id="rId2" Type="http://schemas.openxmlformats.org/officeDocument/2006/relationships/image" Target="../media/image144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tiff"/><Relationship Id="rId4" Type="http://schemas.openxmlformats.org/officeDocument/2006/relationships/image" Target="../media/image146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tif"/><Relationship Id="rId4" Type="http://schemas.openxmlformats.org/officeDocument/2006/relationships/image" Target="../media/image150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tif"/><Relationship Id="rId4" Type="http://schemas.openxmlformats.org/officeDocument/2006/relationships/image" Target="../media/image154.tif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5.png"/><Relationship Id="rId5" Type="http://schemas.openxmlformats.org/officeDocument/2006/relationships/image" Target="../media/image21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2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oleObject" Target="../embeddings/oleObject1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45;&#1043;&#1069;/&#1055;&#1083;&#1072;&#1085;&#1080;&#1084;&#1077;&#1090;&#1088;&#1080;&#1103;(&#1045;&#1043;&#1069;)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hyperlink" Target="&#1045;&#1043;&#1069;/&#1057;&#1090;&#1077;&#1088;&#1077;&#1086;&#1084;&#1077;&#1090;&#1088;&#1080;&#1103;(&#1045;&#1043;&#1069;).PDF" TargetMode="External"/><Relationship Id="rId4" Type="http://schemas.openxmlformats.org/officeDocument/2006/relationships/image" Target="../media/image2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0.png"/><Relationship Id="rId4" Type="http://schemas.openxmlformats.org/officeDocument/2006/relationships/image" Target="../media/image2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9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3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2.png"/><Relationship Id="rId4" Type="http://schemas.openxmlformats.org/officeDocument/2006/relationships/oleObject" Target="../embeddings/oleObject15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Пособия </a:t>
            </a:r>
            <a:r>
              <a:rPr lang="ru-RU" dirty="0" smtClean="0">
                <a:solidFill>
                  <a:srgbClr val="FF0000"/>
                </a:solidFill>
              </a:rPr>
              <a:t>по использованию компьютерных программ</a:t>
            </a:r>
            <a:r>
              <a:rPr lang="ru-RU" sz="1800" dirty="0" smtClean="0"/>
              <a:t>	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3"/>
            <a:ext cx="2959936" cy="4057050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42" y="836712"/>
            <a:ext cx="2865298" cy="405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2880321" cy="405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9668" cy="540296"/>
          </a:xfrm>
        </p:spPr>
        <p:txBody>
          <a:bodyPr/>
          <a:lstStyle/>
          <a:p>
            <a:r>
              <a:rPr lang="ru-RU" sz="2400" dirty="0" smtClean="0">
                <a:solidFill>
                  <a:srgbClr val="FF3300"/>
                </a:solidFill>
              </a:rPr>
              <a:t>Структура содержания нашего учебника </a:t>
            </a:r>
            <a:r>
              <a:rPr lang="ru-RU" sz="2400" dirty="0" smtClean="0">
                <a:solidFill>
                  <a:srgbClr val="FF3300"/>
                </a:solidFill>
              </a:rPr>
              <a:t>геометрии 10 класса </a:t>
            </a:r>
            <a:br>
              <a:rPr lang="ru-RU" sz="2400" dirty="0" smtClean="0">
                <a:solidFill>
                  <a:srgbClr val="FF3300"/>
                </a:solidFill>
              </a:rPr>
            </a:br>
            <a:r>
              <a:rPr lang="ru-RU" sz="2400" dirty="0" smtClean="0">
                <a:solidFill>
                  <a:srgbClr val="FF3300"/>
                </a:solidFill>
              </a:rPr>
              <a:t>(</a:t>
            </a:r>
            <a:r>
              <a:rPr lang="ru-RU" sz="2400" dirty="0" smtClean="0">
                <a:solidFill>
                  <a:srgbClr val="FF3300"/>
                </a:solidFill>
              </a:rPr>
              <a:t>базовый и </a:t>
            </a:r>
            <a:r>
              <a:rPr lang="ru-RU" sz="2400" dirty="0" smtClean="0">
                <a:solidFill>
                  <a:srgbClr val="FF3300"/>
                </a:solidFill>
              </a:rPr>
              <a:t>углублённый </a:t>
            </a:r>
            <a:r>
              <a:rPr lang="ru-RU" sz="2400" dirty="0" smtClean="0">
                <a:solidFill>
                  <a:srgbClr val="FF3300"/>
                </a:solidFill>
              </a:rPr>
              <a:t>уровни)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55211" cy="58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55" y="1052736"/>
            <a:ext cx="4290616" cy="70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11" y="1755724"/>
            <a:ext cx="4288790" cy="82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8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9668" cy="540296"/>
          </a:xfrm>
        </p:spPr>
        <p:txBody>
          <a:bodyPr/>
          <a:lstStyle/>
          <a:p>
            <a:r>
              <a:rPr lang="ru-RU" sz="2400" dirty="0" smtClean="0">
                <a:solidFill>
                  <a:srgbClr val="FF3300"/>
                </a:solidFill>
              </a:rPr>
              <a:t>Геометрия 11 класс </a:t>
            </a:r>
            <a:r>
              <a:rPr lang="ru-RU" sz="2400" dirty="0" smtClean="0">
                <a:solidFill>
                  <a:srgbClr val="FF3300"/>
                </a:solidFill>
              </a:rPr>
              <a:t/>
            </a:r>
            <a:br>
              <a:rPr lang="ru-RU" sz="2400" dirty="0" smtClean="0">
                <a:solidFill>
                  <a:srgbClr val="FF3300"/>
                </a:solidFill>
              </a:rPr>
            </a:br>
            <a:r>
              <a:rPr lang="ru-RU" sz="2400" dirty="0" smtClean="0">
                <a:solidFill>
                  <a:srgbClr val="FF3300"/>
                </a:solidFill>
              </a:rPr>
              <a:t>(</a:t>
            </a:r>
            <a:r>
              <a:rPr lang="ru-RU" sz="2400" dirty="0" smtClean="0">
                <a:solidFill>
                  <a:srgbClr val="FF3300"/>
                </a:solidFill>
              </a:rPr>
              <a:t>базовый и профильный уровни)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274768" cy="489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47" y="908720"/>
            <a:ext cx="4667619" cy="90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8" y="1807418"/>
            <a:ext cx="4667619" cy="124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6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86405"/>
            <a:ext cx="9144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1. Преемственность. Опора на традиции отечественного геометрического образования, заложенные еще в учебнике А.П. Киселева.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2. Наглядность. Развитие геометрических представлений. Наличие большого числа рисунков, заданий на изображение геометрических фигур, проведение дополнительных построений.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3. Научность. Развитие логического мышления. Наличие большого числа задач на доказательство.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4. Доступность. Учёт возрастных и индивидуальных особенностей учащихся.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5. Систематичность. Опора последующего материала на предыдущий.</a:t>
            </a:r>
            <a:endParaRPr lang="ru-RU" sz="2000" dirty="0"/>
          </a:p>
          <a:p>
            <a:pPr algn="just"/>
            <a:r>
              <a:rPr lang="ru-RU" sz="2000" dirty="0"/>
              <a:t>	6</a:t>
            </a:r>
            <a:r>
              <a:rPr lang="ru-RU" sz="2000" dirty="0" smtClean="0"/>
              <a:t>. Последовательность. Расположение </a:t>
            </a:r>
            <a:r>
              <a:rPr lang="ru-RU" sz="2000" dirty="0"/>
              <a:t>материала </a:t>
            </a:r>
            <a:r>
              <a:rPr lang="ru-RU" sz="2000" dirty="0" smtClean="0"/>
              <a:t>от частного к общему, от </a:t>
            </a:r>
            <a:r>
              <a:rPr lang="ru-RU" sz="2000" dirty="0"/>
              <a:t>простого к </a:t>
            </a:r>
            <a:r>
              <a:rPr lang="ru-RU" sz="2000" dirty="0" smtClean="0"/>
              <a:t>сложному.</a:t>
            </a:r>
            <a:endParaRPr lang="ru-RU" sz="2000" dirty="0"/>
          </a:p>
          <a:p>
            <a:pPr algn="just"/>
            <a:r>
              <a:rPr lang="ru-RU" sz="2000" dirty="0" smtClean="0"/>
              <a:t>	7. </a:t>
            </a:r>
            <a:r>
              <a:rPr lang="ru-RU" sz="2000" dirty="0"/>
              <a:t>Включение в содержание исторического материала.</a:t>
            </a:r>
          </a:p>
          <a:p>
            <a:pPr algn="just"/>
            <a:r>
              <a:rPr lang="ru-RU" sz="2000" dirty="0" smtClean="0"/>
              <a:t>	8. Наличие дополнительного научно-популярного материала (со звёздочкой), для привлечение </a:t>
            </a:r>
            <a:r>
              <a:rPr lang="ru-RU" sz="2000" dirty="0"/>
              <a:t>школьников к исследовательской и проектной деятельностям</a:t>
            </a:r>
            <a:endParaRPr lang="ru-RU" sz="2000" dirty="0" smtClean="0"/>
          </a:p>
          <a:p>
            <a:pPr algn="just"/>
            <a:r>
              <a:rPr lang="ru-RU" sz="2000" dirty="0"/>
              <a:t>	9</a:t>
            </a:r>
            <a:r>
              <a:rPr lang="ru-RU" sz="2000" dirty="0" smtClean="0"/>
              <a:t>. Наличие презентаций, методических пособий, дополнительных сборников задач в открытом доступе.</a:t>
            </a:r>
            <a:r>
              <a:rPr lang="ru-RU" sz="2000" dirty="0"/>
              <a:t>	</a:t>
            </a:r>
            <a:endParaRPr lang="ru-RU" sz="2000" dirty="0" smtClean="0"/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10. Ориентация на достижение результатов обучения, подготовку к ОГЭ и ЕГЭ.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27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Особенности УМК по геометрии И.М. Смирновой и В.А. Смирнова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8" y="23307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2</a:t>
            </a:r>
            <a:r>
              <a:rPr lang="ru-RU" sz="2000" dirty="0" smtClean="0"/>
              <a:t>. Изображать многогранники, проводить дополнительные построения.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3" y="36309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4</a:t>
            </a:r>
            <a:r>
              <a:rPr lang="ru-RU" sz="2000" dirty="0" smtClean="0"/>
              <a:t>. Распознавать взаимное расположение прямых и плоскостей в пространстве, включая доказательства этих расположений.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63" y="43387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5</a:t>
            </a:r>
            <a:r>
              <a:rPr lang="ru-RU" sz="2000" dirty="0" smtClean="0"/>
              <a:t>. Находить углы: между прямыми; прямой и плоскостью; двумя плоскостями.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" y="504668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6</a:t>
            </a:r>
            <a:r>
              <a:rPr lang="ru-RU" sz="2000" dirty="0" smtClean="0"/>
              <a:t>. Находить расстояния: между двумя точками; от точки до прямой; от точки до плоскости; между скрещивающимися прямыми.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63" y="572406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7</a:t>
            </a:r>
            <a:r>
              <a:rPr lang="ru-RU" sz="2000" dirty="0" smtClean="0"/>
              <a:t>. Строить сечения многогранников и находить их площади.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25" y="0"/>
            <a:ext cx="9115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Ориентация </a:t>
            </a:r>
            <a:r>
              <a:rPr lang="ru-RU" dirty="0">
                <a:solidFill>
                  <a:srgbClr val="FF0000"/>
                </a:solidFill>
              </a:rPr>
              <a:t>на достижение результатов обучения, 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подготовку </a:t>
            </a:r>
            <a:r>
              <a:rPr lang="ru-RU" dirty="0">
                <a:solidFill>
                  <a:srgbClr val="FF0000"/>
                </a:solidFill>
              </a:rPr>
              <a:t>к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ЕГЭ по </a:t>
            </a:r>
            <a:r>
              <a:rPr lang="ru-RU" dirty="0" smtClean="0">
                <a:solidFill>
                  <a:srgbClr val="FF0000"/>
                </a:solidFill>
              </a:rPr>
              <a:t>математике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13937" y="12926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dirty="0" smtClean="0"/>
              <a:t>1. </a:t>
            </a:r>
            <a:r>
              <a:rPr lang="ru-RU" sz="2000" dirty="0" smtClean="0"/>
              <a:t>Сформировать представления об основных многогранниках и их элементах.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Научить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25" y="830997"/>
            <a:ext cx="9115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10 класс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538" y="27942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3. Изготавливать модели многогранников с помощью развёрток, геометрического конструктора, компьютерных программ.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8" y="235960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Научить</a:t>
            </a:r>
            <a:endParaRPr lang="ru-RU" sz="2000" dirty="0" smtClean="0"/>
          </a:p>
          <a:p>
            <a:pPr algn="just"/>
            <a:r>
              <a:rPr lang="ru-RU" sz="2000" dirty="0"/>
              <a:t>	3</a:t>
            </a:r>
            <a:r>
              <a:rPr lang="ru-RU" sz="2000" dirty="0" smtClean="0"/>
              <a:t>. Изображать круглые тела и их комбинации, проводить дополнительные построения.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89" y="334272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4. Находить радиусы сфер, вписанных в многогранники и описанных около многогранников.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89" y="19888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2. О движении и симметрии пространственных фигур.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26" y="40119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/>
              <a:t>5</a:t>
            </a:r>
            <a:r>
              <a:rPr lang="ru-RU" sz="2000" dirty="0" smtClean="0"/>
              <a:t>. Устанавливать элементы симметрии многогранников и круглых тел.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89" y="441206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6. Находить объёмы и площади поверхностей пространственных фигур.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26" y="48736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7. Применять аналитические методы для решения задач.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937" y="129266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Сформировать представления</a:t>
            </a:r>
            <a:r>
              <a:rPr lang="ru-RU" sz="2000" dirty="0" smtClean="0"/>
              <a:t>	</a:t>
            </a:r>
          </a:p>
          <a:p>
            <a:pPr algn="just"/>
            <a:r>
              <a:rPr lang="ru-RU" dirty="0" smtClean="0"/>
              <a:t>	1. О</a:t>
            </a:r>
            <a:r>
              <a:rPr lang="ru-RU" sz="2000" dirty="0" smtClean="0"/>
              <a:t> круглых телах (цилиндре, конусе шаре, фигурах вращения.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25" y="830997"/>
            <a:ext cx="9115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4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38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Исторический материал. </a:t>
            </a:r>
            <a:r>
              <a:rPr lang="ru-RU" dirty="0" smtClean="0">
                <a:solidFill>
                  <a:srgbClr val="FF0000"/>
                </a:solidFill>
              </a:rPr>
              <a:t>Примеры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46398"/>
            <a:ext cx="6421437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4680520" cy="16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78633"/>
            <a:ext cx="3384376" cy="151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897"/>
            <a:ext cx="6196627" cy="65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2" y="836712"/>
            <a:ext cx="704919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7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43" y="332656"/>
            <a:ext cx="6904302" cy="62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9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4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95" y="332656"/>
            <a:ext cx="7294471" cy="569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95" y="5949280"/>
            <a:ext cx="7208835" cy="45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0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07" y="620551"/>
            <a:ext cx="7414318" cy="366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00" y="4005064"/>
            <a:ext cx="7291706" cy="13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6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46" y="19956"/>
            <a:ext cx="5184277" cy="498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99" y="5009092"/>
            <a:ext cx="5127723" cy="186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4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995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Научно-популярный материал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62" y="362099"/>
            <a:ext cx="5132239" cy="63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5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0411"/>
            <a:ext cx="5976664" cy="645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Перспектива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37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Импоссибилизм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" y="457895"/>
            <a:ext cx="5162786" cy="63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98" y="548680"/>
            <a:ext cx="5610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70" y="1844824"/>
            <a:ext cx="4896544" cy="181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2002"/>
            <a:ext cx="4006006" cy="28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6918924" cy="566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0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1" y="17165"/>
            <a:ext cx="5311185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80066"/>
            <a:ext cx="5405660" cy="425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60325"/>
            <a:ext cx="6383337" cy="67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2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" y="117918"/>
            <a:ext cx="3600400" cy="2497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1" y="3101439"/>
            <a:ext cx="3415779" cy="3415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86" y="3079538"/>
            <a:ext cx="3409130" cy="3409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23" y="65706"/>
            <a:ext cx="4159295" cy="2703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710206"/>
            <a:ext cx="379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Поваренная соль</a:t>
            </a:r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591809" y="2710206"/>
            <a:ext cx="379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Исландский шпат</a:t>
            </a: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6488668"/>
            <a:ext cx="379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Кварц</a:t>
            </a:r>
            <a:endParaRPr lang="ru-R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591809" y="6488668"/>
            <a:ext cx="379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Алмаз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588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56" y="260648"/>
            <a:ext cx="5792787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86" y="2996952"/>
            <a:ext cx="53435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64" y="127198"/>
            <a:ext cx="5128935" cy="669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9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4230"/>
            <a:ext cx="5760640" cy="674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3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0706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97152"/>
            <a:ext cx="1778794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69160"/>
            <a:ext cx="1787943" cy="180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74" y="4728556"/>
            <a:ext cx="1872208" cy="19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65968"/>
            <a:ext cx="1793776" cy="19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9" y="260648"/>
            <a:ext cx="64880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77" y="2204864"/>
            <a:ext cx="6445674" cy="440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50400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Многогранники в нашем учебнике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883920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  <a:cs typeface="Times New Roman" pitchFamily="18" charset="0"/>
              </a:rPr>
              <a:t>Многогранником</a:t>
            </a:r>
            <a:r>
              <a:rPr lang="ru-RU" sz="220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>
                <a:solidFill>
                  <a:schemeClr val="tx2"/>
                </a:solidFill>
                <a:cs typeface="Times New Roman" pitchFamily="18" charset="0"/>
              </a:rPr>
              <a:t>называется тело, поверхность которого состоит из конечного числа многоугольников, называемых </a:t>
            </a:r>
            <a:r>
              <a:rPr lang="ru-RU" sz="2200">
                <a:solidFill>
                  <a:srgbClr val="FF3300"/>
                </a:solidFill>
                <a:cs typeface="Times New Roman" pitchFamily="18" charset="0"/>
              </a:rPr>
              <a:t>гранями</a:t>
            </a:r>
            <a:r>
              <a:rPr lang="ru-RU" sz="2200">
                <a:solidFill>
                  <a:schemeClr val="tx2"/>
                </a:solidFill>
                <a:cs typeface="Times New Roman" pitchFamily="18" charset="0"/>
              </a:rPr>
              <a:t> многогранника. Стороны и вершины этих многоугольников называются соответственно</a:t>
            </a:r>
            <a:r>
              <a:rPr lang="ru-RU" sz="220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>
                <a:solidFill>
                  <a:srgbClr val="FF3300"/>
                </a:solidFill>
                <a:cs typeface="Times New Roman" pitchFamily="18" charset="0"/>
              </a:rPr>
              <a:t>ребрами </a:t>
            </a:r>
            <a:r>
              <a:rPr lang="ru-RU" sz="2200">
                <a:cs typeface="Times New Roman" pitchFamily="18" charset="0"/>
              </a:rPr>
              <a:t>и</a:t>
            </a:r>
            <a:r>
              <a:rPr lang="ru-RU" sz="2200">
                <a:solidFill>
                  <a:srgbClr val="FF3300"/>
                </a:solidFill>
                <a:cs typeface="Times New Roman" pitchFamily="18" charset="0"/>
              </a:rPr>
              <a:t> вершинами </a:t>
            </a:r>
            <a:r>
              <a:rPr lang="ru-RU" sz="2200">
                <a:cs typeface="Times New Roman" pitchFamily="18" charset="0"/>
              </a:rPr>
              <a:t>многогранника.</a:t>
            </a:r>
            <a:r>
              <a:rPr lang="ru-RU" sz="220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2200">
                <a:cs typeface="Times New Roman" pitchFamily="18" charset="0"/>
              </a:rPr>
              <a:t>Отрезки, соединяющие вершины многогранника, не принадлежащие одной грани, называются</a:t>
            </a:r>
            <a:r>
              <a:rPr lang="ru-RU" sz="220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>
                <a:solidFill>
                  <a:srgbClr val="FF3300"/>
                </a:solidFill>
                <a:cs typeface="Times New Roman" pitchFamily="18" charset="0"/>
              </a:rPr>
              <a:t>диагоналями </a:t>
            </a:r>
            <a:r>
              <a:rPr lang="ru-RU" sz="2200">
                <a:cs typeface="Times New Roman" pitchFamily="18" charset="0"/>
              </a:rPr>
              <a:t>многогранника.</a:t>
            </a:r>
            <a:r>
              <a:rPr lang="ru-RU" sz="2200"/>
              <a:t> </a:t>
            </a:r>
            <a:endParaRPr lang="en-US" sz="2200"/>
          </a:p>
          <a:p>
            <a:pPr algn="just" eaLnBrk="1" hangingPunct="1">
              <a:spcBef>
                <a:spcPct val="50000"/>
              </a:spcBef>
            </a:pPr>
            <a:r>
              <a:rPr lang="ru-RU" sz="2200"/>
              <a:t>Многогранник называется </a:t>
            </a:r>
            <a:r>
              <a:rPr lang="ru-RU" sz="2200">
                <a:solidFill>
                  <a:srgbClr val="FF3300"/>
                </a:solidFill>
              </a:rPr>
              <a:t>выпуклым</a:t>
            </a:r>
            <a:r>
              <a:rPr lang="ru-RU" sz="2200"/>
              <a:t>, если вместе с любыми двумя своими точками он содержит и соединяющий их отрезок.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2200"/>
              <a:t>На рисунках приведены примеры выпуклых и невыпуклых многогранников.</a:t>
            </a: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152400" y="4648200"/>
          <a:ext cx="2119313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8" name="Точечный рисунок" r:id="rId4" imgW="2523810" imgH="2847619" progId="Paint.Picture">
                  <p:embed/>
                </p:oleObj>
              </mc:Choice>
              <mc:Fallback>
                <p:oleObj name="Точечный рисунок" r:id="rId4" imgW="2523810" imgH="2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648200"/>
                        <a:ext cx="2119313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6" descr="C:\Documents and Settings\Администратор\Мои документы\PICTURE\Mathem\Многогранники\Куб\Cub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1828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C:\Documents and Settings\Администратор\Мои документы\PICTURE\Mathem\Многогранники\Призма5\Prism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68850"/>
            <a:ext cx="26670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C:\Documents and Settings\Администратор\Мои документы\PICTURE\Mathem\Многогранники\Параллелепипед\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036763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533400"/>
            <a:ext cx="8686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>
                <a:solidFill>
                  <a:srgbClr val="FF3300"/>
                </a:solidFill>
              </a:rPr>
              <a:t>Кубом</a:t>
            </a:r>
            <a:r>
              <a:rPr lang="ru-RU"/>
              <a:t> называется многогранник,</a:t>
            </a:r>
            <a:r>
              <a:rPr lang="en-US"/>
              <a:t> </a:t>
            </a:r>
            <a:r>
              <a:rPr lang="ru-RU"/>
              <a:t>поверхность которого состоит из шести квадратов.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/>
              <a:t>На рисунке даны несколько изображений куба.</a:t>
            </a:r>
          </a:p>
        </p:txBody>
      </p:sp>
      <p:pic>
        <p:nvPicPr>
          <p:cNvPr id="4100" name="Picture 6" descr="C:\Documents and Settings\Администратор\Мои документы\PICTURE\Mathem\Многогранники\Куб\Cub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2098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C:\Documents and Settings\Администратор\Мои документы\PICTURE\Mathem\Многогранники\Куб\Cub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2098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C:\Documents and Settings\Администратор\Мои документы\PICTURE\Mathem\Многогранники\Куб\Cub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26670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C:\Documents and Settings\Администратор\Мои документы\PICTURE\Mathem\Многогранники\Куб\Cub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589213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C:\Documents and Settings\Администратор\Мои документы\PICTURE\Mathem\Многогранники\Куб\Cube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5908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C:\Documents and Settings\Администратор\Мои документы\PICTURE\Mathem\Многогранники\Куб\Cube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3400"/>
            <a:ext cx="25130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8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1. На клетчатой бумаге изобразите куб аналогично данному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рисунке.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 клетчатой бумаге изображены три ребра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куба.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Изобразите  весь куб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4288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43" y="4156099"/>
            <a:ext cx="53625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4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ПАРАЛЛЕЛЕПИПЕД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381000"/>
            <a:ext cx="883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Параллелепипедом</a:t>
            </a:r>
            <a:r>
              <a:rPr lang="ru-RU" sz="2200"/>
              <a:t> называется многогранник, поверхность которого состоит из шести параллелограммов.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1066800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Прямоугольным параллелепипедом</a:t>
            </a:r>
            <a:r>
              <a:rPr lang="ru-RU" sz="2200"/>
              <a:t> называется параллелепипед, грани которого – прямоугольники.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09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3810000"/>
            <a:ext cx="91440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/>
              <a:t>Обычно параллелепипед изображается так, как показано на рисунке. А именно, рисуется параллелограмм </a:t>
            </a:r>
            <a:r>
              <a:rPr lang="en-US" sz="2200" i="1"/>
              <a:t>ABB</a:t>
            </a:r>
            <a:r>
              <a:rPr lang="en-US" sz="2200" baseline="-25000"/>
              <a:t>1</a:t>
            </a:r>
            <a:r>
              <a:rPr lang="en-US" sz="2200" i="1"/>
              <a:t>A</a:t>
            </a:r>
            <a:r>
              <a:rPr lang="en-US" sz="2200" baseline="-25000"/>
              <a:t>1</a:t>
            </a:r>
            <a:r>
              <a:rPr lang="en-US" sz="2200"/>
              <a:t>, </a:t>
            </a:r>
            <a:r>
              <a:rPr lang="ru-RU" sz="2200"/>
              <a:t>изображающий одну из граней параллелепипеда, и равный ему параллелограмм </a:t>
            </a:r>
            <a:r>
              <a:rPr lang="en-US" sz="2200" i="1"/>
              <a:t>DCC</a:t>
            </a:r>
            <a:r>
              <a:rPr lang="en-US" sz="2200" baseline="-25000"/>
              <a:t>1</a:t>
            </a:r>
            <a:r>
              <a:rPr lang="en-US" sz="2200" i="1"/>
              <a:t>D</a:t>
            </a:r>
            <a:r>
              <a:rPr lang="en-US" sz="2200" baseline="-25000"/>
              <a:t>1</a:t>
            </a:r>
            <a:r>
              <a:rPr lang="ru-RU" sz="2200"/>
              <a:t>, стороны которого параллельны соответствующим сторонам параллелограмма </a:t>
            </a:r>
            <a:r>
              <a:rPr lang="en-US" sz="2200" i="1"/>
              <a:t>ABB</a:t>
            </a:r>
            <a:r>
              <a:rPr lang="en-US" sz="2200" baseline="-25000"/>
              <a:t>1</a:t>
            </a:r>
            <a:r>
              <a:rPr lang="en-US" sz="2200" i="1"/>
              <a:t>A</a:t>
            </a:r>
            <a:r>
              <a:rPr lang="en-US" sz="2200" baseline="-25000"/>
              <a:t>1</a:t>
            </a:r>
            <a:r>
              <a:rPr lang="en-US" sz="2200"/>
              <a:t>. </a:t>
            </a:r>
            <a:r>
              <a:rPr lang="ru-RU" sz="2200"/>
              <a:t>Соответствующие вершины этих параллелограммов соединяются отрезками. Отрезки, изображающие невидимые ребра куба, проводятся пунктиром. В случае прямоугольного параллелепипеда вместо параллелограммов, изображающих две грани, рисуются равные прямоугольники.</a:t>
            </a:r>
          </a:p>
        </p:txBody>
      </p:sp>
    </p:spTree>
    <p:extLst>
      <p:ext uri="{BB962C8B-B14F-4D97-AF65-F5344CB8AC3E}">
        <p14:creationId xmlns:p14="http://schemas.microsoft.com/office/powerpoint/2010/main" val="35989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027"/>
          <p:cNvSpPr txBox="1">
            <a:spLocks noChangeArrowheads="1"/>
          </p:cNvSpPr>
          <p:nvPr/>
        </p:nvSpPr>
        <p:spPr bwMode="auto">
          <a:xfrm>
            <a:off x="152400" y="762000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/>
              <a:t>На рисунках показаны некоторые изображения параллелепипедов.</a:t>
            </a:r>
          </a:p>
        </p:txBody>
      </p:sp>
      <p:pic>
        <p:nvPicPr>
          <p:cNvPr id="20484" name="Picture 1028" descr="C:\Documents and Settings\Администратор\Мои документы\PICTURE\Mathem\Многогранники\Параллелепипед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9765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29" descr="C:\Documents and Settings\Администратор\Мои документы\PICTURE\Mathem\Многогранники\Параллелепипед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173037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31" descr="C:\Documents and Settings\Администратор\Мои документы\PICTURE\Mathem\Многогранники\Параллелепипед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39624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 клетчатой бумаге изобразите прямоугольный параллелепипед аналогично данному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 клетчатой бумаге изображены три ребра прямоугольного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параллелепипеда.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Изобразите  весь параллелепипед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3894"/>
            <a:ext cx="25050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3894"/>
            <a:ext cx="24003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8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3300"/>
                </a:solidFill>
              </a:rPr>
              <a:t>ПРИЗМА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Призмой </a:t>
            </a:r>
            <a:r>
              <a:rPr lang="ru-RU" sz="2200"/>
              <a:t>называется многогранник, поверхность которого состоит из двух равных многоугольников, называемых основаниями призмы, и параллелограммов, имеющих общие стороны с каждым из оснований и называемых боковыми гранями призмы. Стороны боковых граней, не лежащие в основаниях, называются боковыми ребрами призмы.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2200"/>
              <a:t>Призма называется </a:t>
            </a:r>
            <a:r>
              <a:rPr lang="en-US" sz="2200" i="1">
                <a:solidFill>
                  <a:srgbClr val="FF3300"/>
                </a:solidFill>
              </a:rPr>
              <a:t>n</a:t>
            </a:r>
            <a:r>
              <a:rPr lang="ru-RU" sz="2200">
                <a:solidFill>
                  <a:srgbClr val="FF3300"/>
                </a:solidFill>
              </a:rPr>
              <a:t>-угольной</a:t>
            </a:r>
            <a:r>
              <a:rPr lang="ru-RU" sz="2200"/>
              <a:t>, если ее основаниями являются </a:t>
            </a:r>
            <a:r>
              <a:rPr lang="en-US" sz="2200" i="1"/>
              <a:t>n</a:t>
            </a:r>
            <a:r>
              <a:rPr lang="ru-RU" sz="2200"/>
              <a:t>-угольники.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0" y="5638800"/>
            <a:ext cx="906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200"/>
              <a:t>На рисунке изображены треугольная, четырехугольная, пятиугольная и шестиугольная призмы.</a:t>
            </a:r>
          </a:p>
        </p:txBody>
      </p:sp>
      <p:pic>
        <p:nvPicPr>
          <p:cNvPr id="29701" name="Picture 6" descr="C:\Documents and Settings\Администратор\Мои документы\PICTURE\Mathem\Многогранники\Призма3\Pris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C:\Documents and Settings\Администратор\Мои документы\PICTURE\Mathem\Многогранники\Призма5\Pris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2438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C:\Documents and Settings\Администратор\Мои документы\PICTURE\Mathem\Многогранники\Призма6\Prism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0"/>
            <a:ext cx="25146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C:\Documents and Settings\Администратор\Мои документы\PICTURE\Mathem\Многогранники\Куб\Cub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19050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5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5.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клетчатой бумаге изобразите: а) треугольную; б) пятиугольную; в) шестиугольную призму аналогично данной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рисунке.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клетчатой бумаге изображены рёбра; а) треугольной; б) шестиугольной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призмы.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Изобразите  всю призму.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4" y="1340768"/>
            <a:ext cx="7231063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83212"/>
            <a:ext cx="52959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4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3300"/>
                </a:solidFill>
              </a:rPr>
              <a:t>ПИРАМИДА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Пирамидой </a:t>
            </a:r>
            <a:r>
              <a:rPr lang="ru-RU" sz="2200"/>
              <a:t>называется многогранник, поверхность которого состоит из многоугольника, называемого основанием пирамиды, и треугольников с общей вершиной, называемых боковыми гранями пирамиды. Стороны боковых граней, не лежащие в основании, называются боковыми ребрами пирамиды. Общая вершина боковых граней называется вершиной пирамиды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2200"/>
              <a:t>Пирамида называется </a:t>
            </a:r>
            <a:r>
              <a:rPr lang="en-US" sz="2200" i="1">
                <a:solidFill>
                  <a:srgbClr val="FF3300"/>
                </a:solidFill>
              </a:rPr>
              <a:t>n</a:t>
            </a:r>
            <a:r>
              <a:rPr lang="ru-RU" sz="2200">
                <a:solidFill>
                  <a:srgbClr val="FF3300"/>
                </a:solidFill>
              </a:rPr>
              <a:t>-угольной</a:t>
            </a:r>
            <a:r>
              <a:rPr lang="ru-RU" sz="2200"/>
              <a:t>, если ее основанием является </a:t>
            </a:r>
            <a:r>
              <a:rPr lang="en-US" sz="2200" i="1"/>
              <a:t>n</a:t>
            </a:r>
            <a:r>
              <a:rPr lang="ru-RU" sz="2200"/>
              <a:t>-угольник.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5562600"/>
            <a:ext cx="906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200"/>
              <a:t>На рисунке изображен</a:t>
            </a:r>
            <a:r>
              <a:rPr lang="en-US" sz="2200"/>
              <a:t>s</a:t>
            </a:r>
            <a:r>
              <a:rPr lang="ru-RU" sz="2200"/>
              <a:t>ы треугольная, четырехугольная, пятиугольная и шестиугольная пирамиды. </a:t>
            </a:r>
          </a:p>
        </p:txBody>
      </p:sp>
      <p:graphicFrame>
        <p:nvGraphicFramePr>
          <p:cNvPr id="46085" name="Object 7"/>
          <p:cNvGraphicFramePr>
            <a:graphicFrameLocks noChangeAspect="1"/>
          </p:cNvGraphicFramePr>
          <p:nvPr/>
        </p:nvGraphicFramePr>
        <p:xfrm>
          <a:off x="152400" y="2971800"/>
          <a:ext cx="2119313" cy="23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Точечный рисунок" r:id="rId4" imgW="2523810" imgH="2847619" progId="Paint.Picture">
                  <p:embed/>
                </p:oleObj>
              </mc:Choice>
              <mc:Fallback>
                <p:oleObj name="Точечный рисунок" r:id="rId4" imgW="2523810" imgH="2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971800"/>
                        <a:ext cx="2119313" cy="23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9"/>
          <p:cNvGraphicFramePr>
            <a:graphicFrameLocks noChangeAspect="1"/>
          </p:cNvGraphicFramePr>
          <p:nvPr/>
        </p:nvGraphicFramePr>
        <p:xfrm>
          <a:off x="2362200" y="3048000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Точечный рисунок" r:id="rId6" imgW="3790476" imgH="2866667" progId="Paint.Picture">
                  <p:embed/>
                </p:oleObj>
              </mc:Choice>
              <mc:Fallback>
                <p:oleObj name="Точечный рисунок" r:id="rId6" imgW="3790476" imgH="2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048000"/>
                        <a:ext cx="1981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11"/>
          <p:cNvGraphicFramePr>
            <a:graphicFrameLocks noChangeAspect="1"/>
          </p:cNvGraphicFramePr>
          <p:nvPr/>
        </p:nvGraphicFramePr>
        <p:xfrm>
          <a:off x="4419600" y="3048000"/>
          <a:ext cx="222250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name="Точечный рисунок" r:id="rId8" imgW="2362530" imgH="2572109" progId="Paint.Picture">
                  <p:embed/>
                </p:oleObj>
              </mc:Choice>
              <mc:Fallback>
                <p:oleObj name="Точечный рисунок" r:id="rId8" imgW="2362530" imgH="257210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048000"/>
                        <a:ext cx="222250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8" name="Picture 12" descr="C:\Documents and Settings\Администратор\Мои документы\PICTURE\Mathem\Многогранники\Пирамиды\Pyramid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7.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клетчатой бумаге изобразите: а) четырёхугольную; б) шестиугольную пирамиду аналогично данной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8.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клетчатой бумаге изображены рёбра: а) четырёхугольной; б) шестиугольной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пирамиды.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Изобразите  всю пирамиду.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2988"/>
            <a:ext cx="44672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33056"/>
            <a:ext cx="42291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3300"/>
                </a:solidFill>
              </a:rPr>
              <a:t>ПРАВИЛЬНЫЕ МНОГОГРАННИКИ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000" dirty="0" smtClean="0"/>
              <a:t>	Правильные </a:t>
            </a:r>
            <a:r>
              <a:rPr lang="ru-RU" sz="2000" dirty="0"/>
              <a:t>многогранники были известны еще в древней Греции. Пифагор и его ученики</a:t>
            </a:r>
            <a:r>
              <a:rPr lang="ru-RU" sz="2000" dirty="0">
                <a:cs typeface="Times New Roman" pitchFamily="18" charset="0"/>
              </a:rPr>
              <a:t> </a:t>
            </a:r>
            <a:r>
              <a:rPr lang="ru-RU" sz="2000" dirty="0"/>
              <a:t>считали, что все состоит из атомов</a:t>
            </a:r>
            <a:r>
              <a:rPr lang="ru-RU" sz="2000" dirty="0">
                <a:cs typeface="Times New Roman" pitchFamily="18" charset="0"/>
              </a:rPr>
              <a:t>, </a:t>
            </a:r>
            <a:r>
              <a:rPr lang="ru-RU" sz="2000" dirty="0"/>
              <a:t>имеющих форму правильных многогранников. В частности, атомы </a:t>
            </a:r>
            <a:r>
              <a:rPr lang="ru-RU" sz="2000" dirty="0">
                <a:cs typeface="Times New Roman" pitchFamily="18" charset="0"/>
              </a:rPr>
              <a:t>ог</a:t>
            </a:r>
            <a:r>
              <a:rPr lang="ru-RU" sz="2000" dirty="0"/>
              <a:t>ня имеют форму </a:t>
            </a:r>
            <a:r>
              <a:rPr lang="ru-RU" sz="2000" dirty="0">
                <a:cs typeface="Times New Roman" pitchFamily="18" charset="0"/>
              </a:rPr>
              <a:t>тетраэдр</a:t>
            </a:r>
            <a:r>
              <a:rPr lang="ru-RU" sz="2000" dirty="0"/>
              <a:t>а</a:t>
            </a:r>
            <a:r>
              <a:rPr lang="ru-RU" sz="2000" dirty="0">
                <a:cs typeface="Times New Roman" pitchFamily="18" charset="0"/>
              </a:rPr>
              <a:t> (его гранями являются четыре правильных треугольника</a:t>
            </a:r>
            <a:r>
              <a:rPr lang="ru-RU" sz="2000" dirty="0"/>
              <a:t> (рис.</a:t>
            </a:r>
            <a:r>
              <a:rPr lang="ru-RU" sz="2000" dirty="0">
                <a:cs typeface="Times New Roman" pitchFamily="18" charset="0"/>
              </a:rPr>
              <a:t> а); земл</a:t>
            </a:r>
            <a:r>
              <a:rPr lang="ru-RU" sz="2000" dirty="0"/>
              <a:t>и</a:t>
            </a:r>
            <a:r>
              <a:rPr lang="ru-RU" sz="2000" dirty="0">
                <a:cs typeface="Times New Roman" pitchFamily="18" charset="0"/>
              </a:rPr>
              <a:t> - гексаэдр</a:t>
            </a:r>
            <a:r>
              <a:rPr lang="ru-RU" sz="2000" dirty="0"/>
              <a:t>а</a:t>
            </a:r>
            <a:r>
              <a:rPr lang="ru-RU" sz="2000" dirty="0">
                <a:cs typeface="Times New Roman" pitchFamily="18" charset="0"/>
              </a:rPr>
              <a:t> (куб – многогранник, гранями которого являются шесть квадратов, рис. </a:t>
            </a:r>
            <a:r>
              <a:rPr lang="ru-RU" sz="2000" dirty="0"/>
              <a:t>б</a:t>
            </a:r>
            <a:r>
              <a:rPr lang="ru-RU" sz="2000" dirty="0">
                <a:cs typeface="Times New Roman" pitchFamily="18" charset="0"/>
              </a:rPr>
              <a:t>); воздух</a:t>
            </a:r>
            <a:r>
              <a:rPr lang="ru-RU" sz="2000" dirty="0"/>
              <a:t>а</a:t>
            </a:r>
            <a:r>
              <a:rPr lang="ru-RU" sz="2000" dirty="0">
                <a:cs typeface="Times New Roman" pitchFamily="18" charset="0"/>
              </a:rPr>
              <a:t> – октаэдр</a:t>
            </a:r>
            <a:r>
              <a:rPr lang="ru-RU" sz="2000" dirty="0"/>
              <a:t>а</a:t>
            </a:r>
            <a:r>
              <a:rPr lang="ru-RU" sz="2000" dirty="0">
                <a:cs typeface="Times New Roman" pitchFamily="18" charset="0"/>
              </a:rPr>
              <a:t> (его гранями являются восемь правильных треугольников, рис. </a:t>
            </a:r>
            <a:r>
              <a:rPr lang="ru-RU" sz="2000" dirty="0"/>
              <a:t>в</a:t>
            </a:r>
            <a:r>
              <a:rPr lang="ru-RU" sz="2000" dirty="0">
                <a:cs typeface="Times New Roman" pitchFamily="18" charset="0"/>
              </a:rPr>
              <a:t>); вод</a:t>
            </a:r>
            <a:r>
              <a:rPr lang="ru-RU" sz="2000" dirty="0"/>
              <a:t>ы</a:t>
            </a:r>
            <a:r>
              <a:rPr lang="ru-RU" sz="2000" dirty="0">
                <a:cs typeface="Times New Roman" pitchFamily="18" charset="0"/>
              </a:rPr>
              <a:t> – икосаэдр</a:t>
            </a:r>
            <a:r>
              <a:rPr lang="ru-RU" sz="2000" dirty="0"/>
              <a:t>а</a:t>
            </a:r>
            <a:r>
              <a:rPr lang="ru-RU" sz="2000" dirty="0">
                <a:cs typeface="Times New Roman" pitchFamily="18" charset="0"/>
              </a:rPr>
              <a:t> (его гранями являются двадцать правильных треугольников, рис. </a:t>
            </a:r>
            <a:r>
              <a:rPr lang="ru-RU" sz="2000" dirty="0"/>
              <a:t>г</a:t>
            </a:r>
            <a:r>
              <a:rPr lang="ru-RU" sz="2000" dirty="0">
                <a:cs typeface="Times New Roman" pitchFamily="18" charset="0"/>
              </a:rPr>
              <a:t>); вся Вселенная, по мнению древних, имела форму додекаэдра (его гранями являются двенадцать правильных пятиугольников, рис. д).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38" y="3284984"/>
            <a:ext cx="47244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2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" y="217924"/>
            <a:ext cx="883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9. На </a:t>
            </a:r>
            <a:r>
              <a:rPr lang="ru-RU" dirty="0"/>
              <a:t>клетчатой бумаге изобразите </a:t>
            </a:r>
            <a:r>
              <a:rPr lang="ru-RU" dirty="0" smtClean="0"/>
              <a:t>правильные многогранники, </a:t>
            </a:r>
            <a:r>
              <a:rPr lang="ru-RU" dirty="0"/>
              <a:t>аналогично </a:t>
            </a:r>
            <a:r>
              <a:rPr lang="ru-RU" dirty="0" smtClean="0"/>
              <a:t>показанным </a:t>
            </a:r>
            <a:r>
              <a:rPr lang="ru-RU" dirty="0"/>
              <a:t>на рисунке.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" y="1772816"/>
            <a:ext cx="2383160" cy="19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5"/>
            <a:ext cx="2383160" cy="19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8" y="1772815"/>
            <a:ext cx="2383160" cy="19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89797"/>
            <a:ext cx="2709069" cy="220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18" y="4089796"/>
            <a:ext cx="2714620" cy="22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8392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10. Сколько </a:t>
            </a:r>
            <a:r>
              <a:rPr lang="ru-RU" dirty="0"/>
              <a:t>вершин (В), ребер (Р) и граней (Г) имеют: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а) тетраэдр;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б) куб;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в) октаэдр;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г) икосаэдр;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д) додекаэдр?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5720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Комбинации многогранников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261"/>
            <a:ext cx="2559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74533"/>
            <a:ext cx="2528632" cy="25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680"/>
            <a:ext cx="2706266" cy="256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8843"/>
            <a:ext cx="2686248" cy="264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06533"/>
            <a:ext cx="2664296" cy="26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59576"/>
            <a:ext cx="2808312" cy="255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7582" y="313918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42616" y="313918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313918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07582" y="63544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42616" y="63544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236296" y="63544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44624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Вершинами </a:t>
            </a:r>
            <a:r>
              <a:rPr lang="ru-RU" sz="2800" dirty="0"/>
              <a:t>какого многогранника являются центры </a:t>
            </a:r>
            <a:r>
              <a:rPr lang="ru-RU" sz="2800" dirty="0" smtClean="0"/>
              <a:t>граней: а) тетраэдра; б) куба; в) октаэдра; г) икосаэдра; д) додекаэдра?</a:t>
            </a:r>
            <a:endParaRPr lang="ru-RU" sz="2800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23" y="1772815"/>
            <a:ext cx="2413753" cy="19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72815"/>
            <a:ext cx="2417446" cy="196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72815"/>
            <a:ext cx="2418388" cy="196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23" y="4149079"/>
            <a:ext cx="2870751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2880320" cy="234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1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44624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Ответ: а) тетраэдр; б) октаэдр; в) куб; г) додекаэдр; д) икосаэдр. </a:t>
            </a:r>
            <a:endParaRPr lang="ru-RU" sz="2800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23824"/>
            <a:ext cx="2565761" cy="20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74" y="1323824"/>
            <a:ext cx="2569686" cy="20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6401"/>
            <a:ext cx="2557011" cy="20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3" y="3789040"/>
            <a:ext cx="2952328" cy="240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2952328" cy="240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9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Развертки многогранников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83" y="692696"/>
            <a:ext cx="91215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поверхность многогранника разрезать по некоторым рёбрам и развернуть её на плоскость так, чтобы все многоугольники, входящие в эту поверхность, лежали в данной плоскости, то полученная фигура на плоскости называется развёрткой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многогранника.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рисунках изображены развёртки куба, правильной шестиугольной призмы т правильной шестиугольной пирамиды.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0026"/>
            <a:ext cx="2177444" cy="28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22" y="2978542"/>
            <a:ext cx="3503478" cy="28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69" y="2792872"/>
            <a:ext cx="2779633" cy="319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6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3300"/>
                </a:solidFill>
              </a:rPr>
              <a:t>КОНСТРУКТОР</a:t>
            </a:r>
          </a:p>
        </p:txBody>
      </p:sp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0" y="5334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Модели </a:t>
            </a:r>
            <a:r>
              <a:rPr lang="ru-RU" dirty="0">
                <a:cs typeface="Times New Roman" pitchFamily="18" charset="0"/>
              </a:rPr>
              <a:t>многогранников можно изготовлять с помощью конструктора, состоящего из многоугольников, сделанных из плотного материала с отгибающимися клапанами и резиновых колечек - основной крепежной детали конструктора. </a:t>
            </a:r>
          </a:p>
        </p:txBody>
      </p:sp>
      <p:pic>
        <p:nvPicPr>
          <p:cNvPr id="5124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1148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029"/>
          <p:cNvSpPr txBox="1">
            <a:spLocks noChangeArrowheads="1"/>
          </p:cNvSpPr>
          <p:nvPr/>
        </p:nvSpPr>
        <p:spPr bwMode="auto">
          <a:xfrm>
            <a:off x="4495800" y="2209800"/>
            <a:ext cx="46482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Подбирая соответствующим образом многоугольники в качестве граней многогранника и скрепляя их резиновыми колечками, можно получать модели различных правильных многогранников. Для того чтобы колечки лучше держались и не мешали друг другу, уголки многоугольников в конструкторе можно немного обрезать, как показано на рисунке.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4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9313" y="534079"/>
            <a:ext cx="916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1.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рисунке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укажите развёртки куба.</a:t>
            </a:r>
          </a:p>
          <a:p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06268"/>
            <a:ext cx="44624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0" y="533400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2. Укажите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развертки треугольной призмы. </a:t>
            </a:r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7849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9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0" y="533400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3. Укажите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развертки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четырехугольной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пирамиды.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1"/>
            <a:ext cx="6731761" cy="452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9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Наглядность. Моделирование в программе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GeoGebra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83" y="332656"/>
            <a:ext cx="9121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Модели многогранников можно получать с помощью свободно распространяемой компьютерной программы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GeoGebra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которую можно скачать с официального сайта </a:t>
            </a:r>
            <a:r>
              <a:rPr lang="en-US" sz="1800" u="sng" dirty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800" u="sng" dirty="0" err="1">
                <a:latin typeface="Times New Roman" pitchFamily="18" charset="0"/>
                <a:cs typeface="Times New Roman" pitchFamily="18" charset="0"/>
              </a:rPr>
              <a:t>geogebra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u="sng" dirty="0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позволяет моделировать и решать различные алгебраические и геометрические задачи, строить графики функций, находить наибольшие и наименьшие значения, пределы, производные интегралы, получать изображения плоских и пространственных фигур, проводить дополнительные построения, создавать анимацию рисунков.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того, эта программа позволяет ставить геометрические опыты, проводить эксперименты, иллюстрировать формулы и теоремы, устанавливать зависимости между геометрическими величинами и мн. др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29" y="3140968"/>
            <a:ext cx="4577716" cy="3144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924" y="319497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cs typeface="Times New Roman" pitchFamily="18" charset="0"/>
              </a:rPr>
              <a:t>На рисунке показано рабочее окно этой программы. В верхней строке окна расположены окошки с изображением инструментов. Девятым слева находится окошко с изображением треугольной пирамиды. Если нажать на него левой кнопкой мыши, то откроются дополнительные окошки с инструментами </a:t>
            </a:r>
            <a:r>
              <a:rPr lang="ru-RU" sz="1800" dirty="0" smtClean="0">
                <a:cs typeface="Times New Roman" pitchFamily="18" charset="0"/>
              </a:rPr>
              <a:t>для моделирования многогранников и круглых тел.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237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Как в пространстве расположены </a:t>
            </a:r>
          </a:p>
          <a:p>
            <a:pPr algn="ctr"/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) прямые;                                        б) прямая и плоскость?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786303" cy="209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0089"/>
            <a:ext cx="3170574" cy="278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Ответ:</a:t>
            </a:r>
          </a:p>
          <a:p>
            <a:pPr algn="ctr"/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) скрещиваются;                                        б) параллельны?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6912"/>
            <a:ext cx="3151843" cy="138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949718"/>
            <a:ext cx="2580199" cy="240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6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/>
              <a:t>Дополнительные сборники задач</a:t>
            </a:r>
            <a:endParaRPr lang="ru-RU" sz="1800"/>
          </a:p>
        </p:txBody>
      </p:sp>
      <p:pic>
        <p:nvPicPr>
          <p:cNvPr id="31764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90678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8" y="3536355"/>
            <a:ext cx="3793639" cy="284522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3"/>
            <a:ext cx="3816424" cy="286231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" y="152451"/>
            <a:ext cx="3888432" cy="291592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62" y="3501008"/>
            <a:ext cx="3888244" cy="29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3737691" cy="280326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34" y="114463"/>
            <a:ext cx="3740544" cy="280514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2" y="3356992"/>
            <a:ext cx="3764246" cy="282279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19" y="3354966"/>
            <a:ext cx="3600174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80646" cy="290047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10" y="188640"/>
            <a:ext cx="3867821" cy="290047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917057" cy="293779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59" y="3429000"/>
            <a:ext cx="3918897" cy="29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952654" cy="2964491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73" y="188640"/>
            <a:ext cx="3958660" cy="296449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83761"/>
            <a:ext cx="3990982" cy="300887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30" y="3384240"/>
            <a:ext cx="3997793" cy="29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612304"/>
          </a:xfrm>
        </p:spPr>
        <p:txBody>
          <a:bodyPr/>
          <a:lstStyle/>
          <a:p>
            <a:r>
              <a:rPr lang="ru-RU" sz="3200" dirty="0" smtClean="0">
                <a:solidFill>
                  <a:srgbClr val="FF3300"/>
                </a:solidFill>
              </a:rPr>
              <a:t>Вписанные и описанные цилиндры и конусы</a:t>
            </a:r>
            <a:endParaRPr lang="ru-RU" sz="3200" dirty="0">
              <a:solidFill>
                <a:srgbClr val="FF33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1" y="1211262"/>
            <a:ext cx="2066928" cy="243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11261"/>
            <a:ext cx="2173176" cy="243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74" y="3947597"/>
            <a:ext cx="2607147" cy="26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1" y="3933056"/>
            <a:ext cx="2748215" cy="274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21" y="980728"/>
            <a:ext cx="2547740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33" y="3988470"/>
            <a:ext cx="2927636" cy="263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4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587" y="14139"/>
            <a:ext cx="8915400" cy="75632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Вписанные и описанные сферы</a:t>
            </a:r>
            <a:endParaRPr lang="ru-RU" sz="3600" dirty="0">
              <a:solidFill>
                <a:srgbClr val="FF33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3" y="909420"/>
            <a:ext cx="2049204" cy="24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60" y="919212"/>
            <a:ext cx="2376264" cy="232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75" y="3573016"/>
            <a:ext cx="2202207" cy="260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" y="3587534"/>
            <a:ext cx="2625684" cy="25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86377"/>
            <a:ext cx="2140197" cy="266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6" y="3587534"/>
            <a:ext cx="2590874" cy="25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8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48337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Сферы, вписанные </a:t>
            </a:r>
            <a:r>
              <a:rPr lang="ru-RU" sz="2800" dirty="0">
                <a:solidFill>
                  <a:srgbClr val="FF3300"/>
                </a:solidFill>
              </a:rPr>
              <a:t>в </a:t>
            </a:r>
            <a:r>
              <a:rPr lang="ru-RU" sz="2800" dirty="0" smtClean="0">
                <a:solidFill>
                  <a:srgbClr val="FF3300"/>
                </a:solidFill>
              </a:rPr>
              <a:t>призмы</a:t>
            </a:r>
            <a:endParaRPr lang="ru-RU" sz="2800" dirty="0">
              <a:solidFill>
                <a:srgbClr val="FF3300"/>
              </a:solidFill>
            </a:endParaRPr>
          </a:p>
        </p:txBody>
      </p:sp>
      <p:graphicFrame>
        <p:nvGraphicFramePr>
          <p:cNvPr id="5632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62971"/>
              </p:ext>
            </p:extLst>
          </p:nvPr>
        </p:nvGraphicFramePr>
        <p:xfrm>
          <a:off x="157039" y="3580473"/>
          <a:ext cx="2614761" cy="260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8" name="Точечный рисунок" r:id="rId4" imgW="3448531" imgH="3438095" progId="Paint.Picture">
                  <p:embed/>
                </p:oleObj>
              </mc:Choice>
              <mc:Fallback>
                <p:oleObj name="Точечный рисунок" r:id="rId4" imgW="3448531" imgH="34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39" y="3580473"/>
                        <a:ext cx="2614761" cy="260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2530499" cy="206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Documents and Settings\Администратор\Мои документы\PICTURE\Таблицы2\Sphere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87080"/>
            <a:ext cx="2520280" cy="23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278250" cy="288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4537"/>
            <a:ext cx="2460871" cy="260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3284984"/>
            <a:ext cx="2903902" cy="30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4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7620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Сферы, вписанные в пирамиды</a:t>
            </a:r>
            <a:endParaRPr lang="ru-RU" sz="3600" dirty="0">
              <a:solidFill>
                <a:srgbClr val="FF33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6013"/>
            <a:ext cx="2808312" cy="30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5287"/>
            <a:ext cx="2736305" cy="26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56" y="3729114"/>
            <a:ext cx="3120220" cy="263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22" y="905287"/>
            <a:ext cx="2592288" cy="276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04" y="3575086"/>
            <a:ext cx="2843808" cy="278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82" y="905287"/>
            <a:ext cx="2300835" cy="257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612304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Сферы, описанные </a:t>
            </a:r>
            <a:r>
              <a:rPr lang="ru-RU" sz="3600" dirty="0">
                <a:solidFill>
                  <a:srgbClr val="FF3300"/>
                </a:solidFill>
              </a:rPr>
              <a:t>около </a:t>
            </a:r>
            <a:r>
              <a:rPr lang="ru-RU" sz="3600" dirty="0" smtClean="0">
                <a:solidFill>
                  <a:srgbClr val="FF3300"/>
                </a:solidFill>
              </a:rPr>
              <a:t>призм</a:t>
            </a:r>
            <a:endParaRPr lang="ru-RU" sz="3600" dirty="0">
              <a:solidFill>
                <a:srgbClr val="FF3300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2601"/>
            <a:ext cx="2508349" cy="2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89" y="991518"/>
            <a:ext cx="2433823" cy="240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7" y="919042"/>
            <a:ext cx="2509723" cy="24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18" y="3766913"/>
            <a:ext cx="2823566" cy="278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5" y="3766913"/>
            <a:ext cx="2898728" cy="281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5963"/>
            <a:ext cx="2950344" cy="297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6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612304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Сферы, описанные </a:t>
            </a:r>
            <a:r>
              <a:rPr lang="ru-RU" sz="3600" dirty="0">
                <a:solidFill>
                  <a:srgbClr val="FF3300"/>
                </a:solidFill>
              </a:rPr>
              <a:t>около </a:t>
            </a:r>
            <a:r>
              <a:rPr lang="ru-RU" sz="3600" dirty="0" smtClean="0">
                <a:solidFill>
                  <a:srgbClr val="FF3300"/>
                </a:solidFill>
              </a:rPr>
              <a:t>пирамид</a:t>
            </a:r>
            <a:endParaRPr lang="ru-RU" sz="3600" dirty="0">
              <a:solidFill>
                <a:srgbClr val="FF33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28" y="884907"/>
            <a:ext cx="2514600" cy="248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88" y="908720"/>
            <a:ext cx="2490788" cy="2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6" y="884907"/>
            <a:ext cx="2518094" cy="247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2" y="3674201"/>
            <a:ext cx="2688194" cy="274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85" y="3573016"/>
            <a:ext cx="2744911" cy="284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55" y="3497777"/>
            <a:ext cx="2975946" cy="291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9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/>
              <a:t>Курсы по выбору и элективные курсы</a:t>
            </a:r>
            <a:endParaRPr lang="ru-RU" sz="1800"/>
          </a:p>
        </p:txBody>
      </p:sp>
      <p:pic>
        <p:nvPicPr>
          <p:cNvPr id="32780" name="Picture 12" descr="C:\Documents and Settings\Администратор\Мои документы\PICTURE\Учебники\УМК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6767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0910"/>
            <a:ext cx="7772400" cy="6096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Фигуры вращения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0466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800" dirty="0" smtClean="0"/>
              <a:t>Сфера </a:t>
            </a:r>
            <a:r>
              <a:rPr lang="ru-RU" sz="1800" dirty="0"/>
              <a:t>получается вращением окружности вокруг ее </a:t>
            </a:r>
            <a:r>
              <a:rPr lang="ru-RU" sz="1800" dirty="0" smtClean="0"/>
              <a:t>диаметра</a:t>
            </a:r>
            <a:r>
              <a:rPr lang="ru-RU" sz="1800" dirty="0"/>
              <a:t>. Аналогично, шар получается вращением круга вокруг </a:t>
            </a:r>
            <a:r>
              <a:rPr lang="ru-RU" sz="1800" dirty="0" smtClean="0"/>
              <a:t>какого-нибудь </a:t>
            </a:r>
            <a:r>
              <a:rPr lang="ru-RU" sz="1800" dirty="0"/>
              <a:t>его </a:t>
            </a:r>
            <a:r>
              <a:rPr lang="ru-RU" sz="1800" dirty="0" smtClean="0"/>
              <a:t>диаметра.</a:t>
            </a:r>
            <a:endParaRPr lang="ru-RU" sz="1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90" y="1124744"/>
            <a:ext cx="467241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6672" y="321069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800" dirty="0" smtClean="0"/>
              <a:t>Цилиндр </a:t>
            </a:r>
            <a:r>
              <a:rPr lang="ru-RU" sz="1800" dirty="0"/>
              <a:t>получается вращением прямоугольника вокруг одной из его </a:t>
            </a:r>
            <a:r>
              <a:rPr lang="ru-RU" sz="1800" dirty="0" smtClean="0"/>
              <a:t>сторон. </a:t>
            </a:r>
            <a:r>
              <a:rPr lang="ru-RU" dirty="0"/>
              <a:t> 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098" y="5409359"/>
            <a:ext cx="914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800" dirty="0" smtClean="0"/>
              <a:t>Конус </a:t>
            </a:r>
            <a:r>
              <a:rPr lang="ru-RU" sz="1800" dirty="0"/>
              <a:t>получается вращением прямоугольного треугольника вокруг одного из его </a:t>
            </a:r>
            <a:r>
              <a:rPr lang="ru-RU" sz="1800" dirty="0" smtClean="0"/>
              <a:t>катетов. </a:t>
            </a:r>
            <a:endParaRPr lang="ru-RU" sz="1800" dirty="0"/>
          </a:p>
          <a:p>
            <a:pPr algn="just"/>
            <a:r>
              <a:rPr lang="ru-RU" sz="1800" dirty="0" smtClean="0"/>
              <a:t>	Усеченный </a:t>
            </a:r>
            <a:r>
              <a:rPr lang="ru-RU" sz="1800" dirty="0"/>
              <a:t>конус получается вращением трапеции, один из углов ко­торой является прямым, вокруг боковой стороны, прилегающей к этому </a:t>
            </a:r>
            <a:r>
              <a:rPr lang="ru-RU" sz="1800" dirty="0" smtClean="0"/>
              <a:t>углу.</a:t>
            </a:r>
            <a:endParaRPr lang="ru-RU" sz="18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98" y="3789040"/>
            <a:ext cx="5935618" cy="170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1800" dirty="0" smtClean="0">
                <a:cs typeface="Times New Roman" pitchFamily="18" charset="0"/>
              </a:rPr>
              <a:t>Если отрезок параллелен оси вращения, то искомой поверхностью является боковая поверхность цилиндра.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95693"/>
            <a:ext cx="1440160" cy="188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95155"/>
            <a:ext cx="2778907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57128"/>
            <a:ext cx="24384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76" y="301455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1800" dirty="0" smtClean="0">
                <a:cs typeface="Times New Roman" pitchFamily="18" charset="0"/>
              </a:rPr>
              <a:t>Если одна из вершин отрезка принадлежит оси вращения, а сам отрезок образует острый угол с осью вращения, то искомой поверхностью является боковая поверхность конуса.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35" y="4591106"/>
            <a:ext cx="8223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39" y="3950657"/>
            <a:ext cx="25146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43" y="4124047"/>
            <a:ext cx="16256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642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1800" dirty="0" smtClean="0">
                <a:cs typeface="Times New Roman" pitchFamily="18" charset="0"/>
              </a:rPr>
              <a:t>Если отрезок и ось вращения лежат в одной плоскости, отрезок не параллелен оси и не имеет с ней общих точек, то искомой поверхностью является боковая поверхность усечённого конуса.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5441"/>
            <a:ext cx="11969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67653"/>
            <a:ext cx="1971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712"/>
            <a:ext cx="2592288" cy="226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666" y="3098817"/>
            <a:ext cx="9144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1800" dirty="0" smtClean="0">
                <a:cs typeface="Times New Roman" pitchFamily="18" charset="0"/>
              </a:rPr>
              <a:t>Если отрезок скрещивается с осью вращения, то искомой поверхностью является часть гиперболоида вращения.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93661"/>
            <a:ext cx="1735577" cy="233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36587"/>
            <a:ext cx="2664296" cy="250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4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     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На </a:t>
            </a:r>
            <a:r>
              <a:rPr lang="ru-RU" sz="2800" dirty="0" smtClean="0"/>
              <a:t>рисунках (справа) изображены фигуры, полученные </a:t>
            </a:r>
            <a:r>
              <a:rPr lang="ru-RU" sz="2800" dirty="0">
                <a:cs typeface="Times New Roman" pitchFamily="18" charset="0"/>
              </a:rPr>
              <a:t>вращением </a:t>
            </a:r>
            <a:r>
              <a:rPr lang="ru-RU" sz="2800" dirty="0" smtClean="0">
                <a:cs typeface="Times New Roman" pitchFamily="18" charset="0"/>
              </a:rPr>
              <a:t>плоских фигур (слева)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2204"/>
            <a:ext cx="2535150" cy="24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1222"/>
            <a:ext cx="3096344" cy="3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16861"/>
            <a:ext cx="276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88869"/>
            <a:ext cx="36703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0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2949"/>
            <a:ext cx="36322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40" y="835599"/>
            <a:ext cx="35941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     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На </a:t>
            </a:r>
            <a:r>
              <a:rPr lang="ru-RU" sz="2800" dirty="0" smtClean="0"/>
              <a:t>рисунках (справа) изображены фигуры, полученные </a:t>
            </a:r>
            <a:r>
              <a:rPr lang="ru-RU" sz="2800" dirty="0">
                <a:cs typeface="Times New Roman" pitchFamily="18" charset="0"/>
              </a:rPr>
              <a:t>вращением </a:t>
            </a:r>
            <a:r>
              <a:rPr lang="ru-RU" sz="2800" dirty="0" smtClean="0">
                <a:cs typeface="Times New Roman" pitchFamily="18" charset="0"/>
              </a:rPr>
              <a:t>плоских фигур (слева)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496226" cy="25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9971"/>
            <a:ext cx="4117578" cy="30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2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     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На </a:t>
            </a:r>
            <a:r>
              <a:rPr lang="ru-RU" sz="2800" dirty="0" smtClean="0"/>
              <a:t>рисунках (справа) изображены фигуры, полученные </a:t>
            </a:r>
            <a:r>
              <a:rPr lang="ru-RU" sz="2800" dirty="0">
                <a:cs typeface="Times New Roman" pitchFamily="18" charset="0"/>
              </a:rPr>
              <a:t>вращением </a:t>
            </a:r>
            <a:r>
              <a:rPr lang="ru-RU" sz="2800" dirty="0" smtClean="0"/>
              <a:t>куба (слева).</a:t>
            </a:r>
            <a:endParaRPr lang="ru-RU" sz="2800" dirty="0"/>
          </a:p>
        </p:txBody>
      </p:sp>
      <p:graphicFrame>
        <p:nvGraphicFramePr>
          <p:cNvPr id="512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705721"/>
              </p:ext>
            </p:extLst>
          </p:nvPr>
        </p:nvGraphicFramePr>
        <p:xfrm>
          <a:off x="4758755" y="989206"/>
          <a:ext cx="3048000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Точечный рисунок" r:id="rId4" imgW="3277057" imgH="3076190" progId="Paint.Picture">
                  <p:embed/>
                </p:oleObj>
              </mc:Choice>
              <mc:Fallback>
                <p:oleObj name="Точечный рисунок" r:id="rId4" imgW="3277057" imgH="30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8755" y="989206"/>
                        <a:ext cx="3048000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6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61214"/>
            <a:ext cx="2908548" cy="273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582045"/>
              </p:ext>
            </p:extLst>
          </p:nvPr>
        </p:nvGraphicFramePr>
        <p:xfrm>
          <a:off x="5292079" y="4072130"/>
          <a:ext cx="2847104" cy="270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0" name="Точечный рисунок" r:id="rId7" imgW="3438095" imgH="3266667" progId="Paint.Picture">
                  <p:embed/>
                </p:oleObj>
              </mc:Choice>
              <mc:Fallback>
                <p:oleObj name="Точечный рисунок" r:id="rId7" imgW="3438095" imgH="3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4072130"/>
                        <a:ext cx="2847104" cy="270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2967227" cy="27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49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8731"/>
            <a:ext cx="3059435" cy="288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19" y="998731"/>
            <a:ext cx="2844541" cy="270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     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На </a:t>
            </a:r>
            <a:r>
              <a:rPr lang="ru-RU" sz="2800" dirty="0" smtClean="0"/>
              <a:t>рисунках (справа) изображены фигуры, полученные </a:t>
            </a:r>
            <a:r>
              <a:rPr lang="ru-RU" sz="2800" dirty="0">
                <a:cs typeface="Times New Roman" pitchFamily="18" charset="0"/>
              </a:rPr>
              <a:t>вращением </a:t>
            </a:r>
            <a:r>
              <a:rPr lang="ru-RU" sz="2800" dirty="0" smtClean="0">
                <a:cs typeface="Times New Roman" pitchFamily="18" charset="0"/>
              </a:rPr>
              <a:t>тетраэдра и октаэдра</a:t>
            </a:r>
            <a:r>
              <a:rPr lang="ru-RU" sz="2800" dirty="0" smtClean="0"/>
              <a:t> (слева).</a:t>
            </a:r>
            <a:endParaRPr lang="ru-RU" sz="2800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335220"/>
              </p:ext>
            </p:extLst>
          </p:nvPr>
        </p:nvGraphicFramePr>
        <p:xfrm>
          <a:off x="5257344" y="3922625"/>
          <a:ext cx="2916866" cy="2834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6" name="Точечный рисунок" r:id="rId6" imgW="3371429" imgH="3277057" progId="Paint.Picture">
                  <p:embed/>
                </p:oleObj>
              </mc:Choice>
              <mc:Fallback>
                <p:oleObj name="Точечный рисунок" r:id="rId6" imgW="3371429" imgH="32770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344" y="3922625"/>
                        <a:ext cx="2916866" cy="2834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57634"/>
            <a:ext cx="2769820" cy="277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2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30" name="Picture 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3108"/>
            <a:ext cx="262141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531" name="Picture 1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1375"/>
            <a:ext cx="2862545" cy="251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     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На </a:t>
            </a:r>
            <a:r>
              <a:rPr lang="ru-RU" sz="2800" dirty="0" smtClean="0"/>
              <a:t>рисунках (справа) изображены фигуры, полученные </a:t>
            </a:r>
            <a:r>
              <a:rPr lang="ru-RU" sz="2800" dirty="0">
                <a:cs typeface="Times New Roman" pitchFamily="18" charset="0"/>
              </a:rPr>
              <a:t>вращением </a:t>
            </a:r>
            <a:r>
              <a:rPr lang="ru-RU" sz="2800" dirty="0" smtClean="0">
                <a:cs typeface="Times New Roman" pitchFamily="18" charset="0"/>
              </a:rPr>
              <a:t>икосаэдра и додекаэдра</a:t>
            </a:r>
            <a:r>
              <a:rPr lang="ru-RU" sz="2800" dirty="0" smtClean="0"/>
              <a:t> (слева).</a:t>
            </a:r>
            <a:endParaRPr lang="ru-RU" sz="2800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314652"/>
              </p:ext>
            </p:extLst>
          </p:nvPr>
        </p:nvGraphicFramePr>
        <p:xfrm>
          <a:off x="5230762" y="3847437"/>
          <a:ext cx="2691842" cy="249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" name="Точечный рисунок" r:id="rId6" imgW="3495238" imgH="3238952" progId="Paint.Picture">
                  <p:embed/>
                </p:oleObj>
              </mc:Choice>
              <mc:Fallback>
                <p:oleObj name="Точечный рисунок" r:id="rId6" imgW="3495238" imgH="3238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762" y="3847437"/>
                        <a:ext cx="2691842" cy="249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14" y="3875290"/>
            <a:ext cx="2653605" cy="26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8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51520" y="-15205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Вращением </a:t>
            </a:r>
            <a:r>
              <a:rPr lang="ru-RU" sz="2800" dirty="0"/>
              <a:t>графика какой функции получена поверхность, изображенная на рисунке?</a:t>
            </a:r>
          </a:p>
        </p:txBody>
      </p:sp>
      <p:graphicFrame>
        <p:nvGraphicFramePr>
          <p:cNvPr id="5939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066288"/>
              </p:ext>
            </p:extLst>
          </p:nvPr>
        </p:nvGraphicFramePr>
        <p:xfrm>
          <a:off x="381309" y="1130772"/>
          <a:ext cx="2590800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" name="Точечный рисунок" r:id="rId4" imgW="2591162" imgH="2866667" progId="Paint.Picture">
                  <p:embed/>
                </p:oleObj>
              </mc:Choice>
              <mc:Fallback>
                <p:oleObj name="Точечный рисунок" r:id="rId4" imgW="2591162" imgH="2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09" y="1130772"/>
                        <a:ext cx="2590800" cy="286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29" y="1058764"/>
            <a:ext cx="2663552" cy="311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44" y="930945"/>
            <a:ext cx="2411135" cy="324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27438"/>
            <a:ext cx="4722813" cy="2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7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17" y="343227"/>
            <a:ext cx="6508516" cy="322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16" y="3284984"/>
            <a:ext cx="6508517" cy="74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27" y="4093526"/>
            <a:ext cx="3725428" cy="14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99" y="5534026"/>
            <a:ext cx="6522134" cy="120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Изложение темы «Объём» в нашем учебнике геометрии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Пособия для подготовки к ЕГЭ </a:t>
            </a:r>
            <a:r>
              <a:rPr lang="ru-RU" dirty="0">
                <a:solidFill>
                  <a:srgbClr val="FF0000"/>
                </a:solidFill>
              </a:rPr>
              <a:t>по математике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5" name="Рисунок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0" y="908720"/>
            <a:ext cx="3769770" cy="5445224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27279"/>
            <a:ext cx="3823631" cy="54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61665"/>
            <a:ext cx="8416775" cy="627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Объём треугольной пирамиды в нашем учебнике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7" y="620688"/>
            <a:ext cx="919321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93" y="2487588"/>
            <a:ext cx="50768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Объём обобщенного конуса в наших учебниках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624736" cy="66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610600" cy="476672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</a:t>
            </a:r>
            <a:r>
              <a:rPr lang="ru-RU" sz="2800" dirty="0" smtClean="0">
                <a:solidFill>
                  <a:srgbClr val="FF3300"/>
                </a:solidFill>
              </a:rPr>
              <a:t>гиперболического сегмента*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24" y="4046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2000" dirty="0" smtClean="0"/>
              <a:t>При вращении прямой </a:t>
            </a:r>
            <a:r>
              <a:rPr lang="en-US" sz="2000" i="1" dirty="0" smtClean="0"/>
              <a:t>b</a:t>
            </a:r>
            <a:r>
              <a:rPr lang="ru-RU" sz="2000" dirty="0" smtClean="0"/>
              <a:t>, скрещивающейся с прямой </a:t>
            </a:r>
            <a:r>
              <a:rPr lang="en-US" sz="2000" i="1" dirty="0" smtClean="0"/>
              <a:t>a</a:t>
            </a:r>
            <a:r>
              <a:rPr lang="ru-RU" sz="2000" dirty="0" smtClean="0"/>
              <a:t>, получается гиперболоид вращения. Найдем объём гиперболического сегмента ограниченного этой поверхностью и двумя кругами соответственно с центрами </a:t>
            </a:r>
            <a:r>
              <a:rPr lang="en-US" sz="2000" i="1" dirty="0" smtClean="0"/>
              <a:t>O </a:t>
            </a:r>
            <a:r>
              <a:rPr lang="ru-RU" sz="2000" dirty="0" smtClean="0"/>
              <a:t>и </a:t>
            </a:r>
            <a:r>
              <a:rPr lang="en-US" sz="2000" i="1" dirty="0" smtClean="0"/>
              <a:t>P</a:t>
            </a:r>
            <a:r>
              <a:rPr lang="ru-RU" sz="2000" dirty="0" smtClean="0"/>
              <a:t>.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4729019"/>
                <a:ext cx="9134376" cy="218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sz="2000" dirty="0" smtClean="0"/>
                  <a:t>Рассмотрим </a:t>
                </a:r>
                <a:r>
                  <a:rPr lang="ru-RU" sz="2000" dirty="0"/>
                  <a:t>фигуру, состоящую из цилиндра и </a:t>
                </a:r>
                <a:r>
                  <a:rPr lang="ru-RU" sz="2000" dirty="0" smtClean="0"/>
                  <a:t>конуса с радиусами оснований соответственно </a:t>
                </a:r>
                <a:r>
                  <a:rPr lang="en-US" sz="2000" i="1" dirty="0" smtClean="0"/>
                  <a:t>d,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h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  <a:ea typeface="Cambria Math"/>
                      </a:rPr>
                      <m:t>tg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en-US" sz="2000" i="1" dirty="0" smtClean="0"/>
                  <a:t> </a:t>
                </a:r>
                <a:r>
                  <a:rPr lang="ru-RU" sz="2000" dirty="0" smtClean="0"/>
                  <a:t>и высотой </a:t>
                </a:r>
                <a:r>
                  <a:rPr lang="en-US" sz="2000" i="1" dirty="0" smtClean="0"/>
                  <a:t>h</a:t>
                </a:r>
                <a:r>
                  <a:rPr lang="ru-RU" sz="2000" dirty="0" smtClean="0"/>
                  <a:t>.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	Сумма </a:t>
                </a:r>
                <a:r>
                  <a:rPr lang="ru-RU" sz="2000" dirty="0"/>
                  <a:t>площадей их сечений равна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en-US" sz="2000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𝜋</m:t>
                        </m:r>
                        <m:d>
                          <m:d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  <a:ea typeface="Cambria Math"/>
                              </a:rPr>
                              <m:t>tg</m:t>
                            </m:r>
                            <m:r>
                              <a:rPr lang="en-US" sz="200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/>
                  <a:t>, т.е. равна площади сечения гиперболического сегмента. Следовательно, объём гиперболического сегмента равен сумме объёмов этих цилиндра и конуса, т.е. имеет место формула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𝑉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  <a:ea typeface="Cambria Math"/>
                      </a:rPr>
                      <m:t>π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  <a:ea typeface="Cambria Math"/>
                      </a:rPr>
                      <m:t>h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  <a:ea typeface="Cambria Math"/>
                          </a:rPr>
                          <m:t>tg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>
                        <a:latin typeface="Cambria Math"/>
                        <a:ea typeface="Cambria Math"/>
                      </a:rPr>
                      <m:t>φ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ru-RU" sz="2000" dirty="0" smtClean="0"/>
                  <a:t>	</a:t>
                </a:r>
                <a:endParaRPr lang="ru-RU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29019"/>
                <a:ext cx="9134376" cy="2182008"/>
              </a:xfrm>
              <a:prstGeom prst="rect">
                <a:avLst/>
              </a:prstGeom>
              <a:blipFill rotWithShape="1">
                <a:blip r:embed="rId2"/>
                <a:stretch>
                  <a:fillRect l="-668" r="-6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75408"/>
            <a:ext cx="2337868" cy="269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03" y="1556792"/>
            <a:ext cx="2835647" cy="175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4077072"/>
                <a:ext cx="9124752" cy="77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 smtClean="0"/>
                  <a:t>	</a:t>
                </a:r>
                <a:r>
                  <a:rPr lang="ru-RU" sz="2000" dirty="0" smtClean="0"/>
                  <a:t>В </a:t>
                </a:r>
                <a:r>
                  <a:rPr lang="ru-RU" sz="2000" dirty="0"/>
                  <a:t>сечении этой фигуры плоскостью, проходящей через точку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перпендикулярной оси вращения, получается круг радиуса </a:t>
                </a:r>
                <a:r>
                  <a:rPr lang="en-US" sz="2000" i="1" dirty="0"/>
                  <a:t>r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/>
                                    <a:ea typeface="Cambria Math"/>
                                  </a:rPr>
                                  <m:t>tg</m:t>
                                </m:r>
                                <m:r>
                                  <a:rPr lang="en-US" sz="200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/>
                                    <a:ea typeface="Cambria Math"/>
                                  </a:rPr>
                                  <m:t>φ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i="1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7072"/>
                <a:ext cx="9124752" cy="772840"/>
              </a:xfrm>
              <a:prstGeom prst="rect">
                <a:avLst/>
              </a:prstGeom>
              <a:blipFill rotWithShape="1">
                <a:blip r:embed="rId5"/>
                <a:stretch>
                  <a:fillRect l="-668" t="-3937" r="-668" b="-11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610600" cy="548680"/>
          </a:xfrm>
        </p:spPr>
        <p:txBody>
          <a:bodyPr/>
          <a:lstStyle/>
          <a:p>
            <a:r>
              <a:rPr lang="ru-RU" sz="3200" dirty="0" smtClean="0">
                <a:solidFill>
                  <a:srgbClr val="FF3300"/>
                </a:solidFill>
              </a:rPr>
              <a:t>Упражнения</a:t>
            </a:r>
            <a:endParaRPr lang="ru-RU" sz="3200" dirty="0">
              <a:solidFill>
                <a:srgbClr val="FF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27" y="476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2000" dirty="0" smtClean="0"/>
              <a:t>Найдите объём фигуры, полученной вращением единичного тетраэдра, вокруг прямой</a:t>
            </a:r>
            <a:r>
              <a:rPr lang="en-US" sz="2000" dirty="0" smtClean="0"/>
              <a:t> </a:t>
            </a:r>
            <a:r>
              <a:rPr lang="en-US" sz="2000" i="1" dirty="0" smtClean="0"/>
              <a:t>EF</a:t>
            </a:r>
            <a:r>
              <a:rPr lang="ru-RU" sz="2000" dirty="0" smtClean="0"/>
              <a:t>, проходящей через середины противоположных рёбер.</a:t>
            </a:r>
            <a:endParaRPr lang="ru-RU" sz="2000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8" y="1196752"/>
            <a:ext cx="30956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127" y="4143401"/>
                <a:ext cx="9144000" cy="2328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sz="2000" dirty="0" smtClean="0"/>
                  <a:t>Эта фигура состоит из двух гиперболических сегментов, для которых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𝑑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000" b="0" i="0" smtClean="0">
                        <a:latin typeface="Cambria Math"/>
                      </a:rPr>
                      <m:t>,</m:t>
                    </m:r>
                    <m:r>
                      <a:rPr lang="en-US" sz="2000" i="1">
                        <a:latin typeface="Cambria Math"/>
                      </a:rPr>
                      <m:t>h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tg</m:t>
                    </m:r>
                    <m:r>
                      <a:rPr lang="en-US" sz="20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  <a:ea typeface="Cambria Math"/>
                      </a:rPr>
                      <m:t>φ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ru-RU" sz="2000" b="0" i="0" smtClean="0">
                        <a:latin typeface="Cambria Math"/>
                        <a:ea typeface="Cambria Math"/>
                      </a:rPr>
                      <m:t>1</m:t>
                    </m:r>
                    <m:r>
                      <m:rPr>
                        <m:nor/>
                      </m:rPr>
                      <a:rPr lang="en-US" sz="2000" dirty="0"/>
                      <m:t>.</m:t>
                    </m:r>
                  </m:oMath>
                </a14:m>
                <a:r>
                  <a:rPr lang="ru-RU" sz="2000" dirty="0" smtClean="0"/>
                  <a:t>Воспользуемся формулой объёма гиперболического сегмента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𝑉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  <a:ea typeface="Cambria Math"/>
                        </a:rPr>
                        <m:t>π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  <a:ea typeface="Cambria Math"/>
                            </a:rPr>
                            <m:t>tg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sz="200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  <a:p>
                <a:pPr algn="just"/>
                <a:r>
                  <a:rPr lang="en-US" sz="2000" dirty="0" smtClean="0"/>
                  <a:t>	</a:t>
                </a:r>
                <a:r>
                  <a:rPr lang="ru-RU" sz="2000" dirty="0" smtClean="0"/>
                  <a:t>Получим,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𝑉</m:t>
                    </m:r>
                    <m:r>
                      <a:rPr lang="en-US" sz="2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den>
                    </m:f>
                  </m:oMath>
                </a14:m>
                <a:r>
                  <a:rPr lang="ru-RU" sz="2000" dirty="0" smtClean="0"/>
                  <a:t>. Объём всей фигуры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sz="2000" dirty="0" smtClean="0"/>
                  <a:t>.</a:t>
                </a:r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7" y="4143401"/>
                <a:ext cx="9144000" cy="2328714"/>
              </a:xfrm>
              <a:prstGeom prst="rect">
                <a:avLst/>
              </a:prstGeom>
              <a:blipFill rotWithShape="1">
                <a:blip r:embed="rId4"/>
                <a:stretch>
                  <a:fillRect l="-733" r="-667" b="-7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923956"/>
              </p:ext>
            </p:extLst>
          </p:nvPr>
        </p:nvGraphicFramePr>
        <p:xfrm>
          <a:off x="4636101" y="1386776"/>
          <a:ext cx="2952328" cy="275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Точечный рисунок" r:id="rId5" imgW="3877216" imgH="3619048" progId="Paint.Picture">
                  <p:embed/>
                </p:oleObj>
              </mc:Choice>
              <mc:Fallback>
                <p:oleObj name="Точечный рисунок" r:id="rId5" imgW="3877216" imgH="3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101" y="1386776"/>
                        <a:ext cx="2952328" cy="275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56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575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Найдите объём </a:t>
            </a:r>
            <a:r>
              <a:rPr lang="ru-RU" dirty="0"/>
              <a:t>тела вращения единичного куба вокруг прямой, содержащей его диагональ.</a:t>
            </a:r>
          </a:p>
        </p:txBody>
      </p:sp>
      <p:pic>
        <p:nvPicPr>
          <p:cNvPr id="14952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29718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7"/>
              <p:cNvSpPr txBox="1">
                <a:spLocks noChangeArrowheads="1"/>
              </p:cNvSpPr>
              <p:nvPr/>
            </p:nvSpPr>
            <p:spPr bwMode="auto">
              <a:xfrm>
                <a:off x="0" y="4005064"/>
                <a:ext cx="9144000" cy="2051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200" dirty="0" smtClean="0">
                    <a:solidFill>
                      <a:srgbClr val="FF3300"/>
                    </a:solidFill>
                  </a:rPr>
                  <a:t>	Решение.</a:t>
                </a:r>
                <a:r>
                  <a:rPr lang="ru-RU" sz="22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ru-RU" sz="2200" dirty="0"/>
                  <a:t>Искомое тело состоит из двух конусов и </a:t>
                </a:r>
                <a:r>
                  <a:rPr lang="ru-RU" sz="2200" dirty="0" smtClean="0"/>
                  <a:t>двух гиперболических сегментов. </a:t>
                </a:r>
                <a:r>
                  <a:rPr lang="ru-RU" sz="2200" dirty="0"/>
                  <a:t>Объем конуса </a:t>
                </a:r>
                <a:r>
                  <a:rPr lang="ru-RU" sz="2200" dirty="0" smtClean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20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sz="22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27</m:t>
                        </m:r>
                      </m:den>
                    </m:f>
                  </m:oMath>
                </a14:m>
                <a:r>
                  <a:rPr lang="ru-RU" sz="2200" dirty="0" smtClean="0"/>
                  <a:t>.</a:t>
                </a:r>
                <a:endParaRPr lang="ru-RU" sz="2200" dirty="0"/>
              </a:p>
              <a:p>
                <a:pPr>
                  <a:spcBef>
                    <a:spcPts val="0"/>
                  </a:spcBef>
                </a:pPr>
                <a:r>
                  <a:rPr lang="ru-RU" sz="2200" dirty="0" smtClean="0"/>
                  <a:t>	Для гиперболического сегмента имеем</a:t>
                </a:r>
                <a:r>
                  <a:rPr lang="ru-RU" sz="2200" dirty="0"/>
                  <a:t>: </a:t>
                </a:r>
                <a:r>
                  <a:rPr lang="en-US" sz="2200" i="1" dirty="0" smtClean="0"/>
                  <a:t>d </a:t>
                </a:r>
                <a:r>
                  <a:rPr lang="en-US" sz="22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i="1" dirty="0" smtClean="0"/>
                  <a:t> , </a:t>
                </a:r>
                <a:r>
                  <a:rPr lang="en-US" sz="2200" i="1" dirty="0" smtClean="0"/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200" dirty="0"/>
                  <a:t>,</a:t>
                </a:r>
                <a:r>
                  <a:rPr lang="en-US" sz="22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latin typeface="Cambria Math"/>
                      </a:rPr>
                      <m:t>tg</m:t>
                    </m:r>
                    <m:r>
                      <a:rPr lang="en-US" sz="2200" b="0" i="0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latin typeface="Cambria Math"/>
                        <a:ea typeface="Cambria Math"/>
                      </a:rPr>
                      <m:t>φ</m:t>
                    </m:r>
                    <m:r>
                      <a:rPr lang="en-US" sz="2200" b="0" i="0" dirty="0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dirty="0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 smtClean="0"/>
                  <a:t>.</a:t>
                </a:r>
                <a:endParaRPr lang="en-US" sz="2200" dirty="0">
                  <a:cs typeface="Times New Roman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ru-RU" sz="2200" dirty="0" smtClean="0"/>
                  <a:t>Его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 smtClean="0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200" dirty="0" smtClean="0"/>
                  <a:t>. Объём всей фигуры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ru-RU" sz="2200" b="0" i="1" smtClean="0">
                            <a:latin typeface="Cambria Math"/>
                            <a:ea typeface="Cambria Math"/>
                          </a:rPr>
                          <m:t>13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27</m:t>
                        </m:r>
                      </m:den>
                    </m:f>
                  </m:oMath>
                </a14:m>
                <a:r>
                  <a:rPr lang="ru-RU" sz="2200" dirty="0" smtClean="0"/>
                  <a:t>.</a:t>
                </a:r>
                <a:endParaRPr lang="ru-RU" sz="2200" dirty="0"/>
              </a:p>
            </p:txBody>
          </p:sp>
        </mc:Choice>
        <mc:Fallback xmlns="">
          <p:sp>
            <p:nvSpPr>
              <p:cNvPr id="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05064"/>
                <a:ext cx="9144000" cy="2051267"/>
              </a:xfrm>
              <a:prstGeom prst="rect">
                <a:avLst/>
              </a:prstGeom>
              <a:blipFill rotWithShape="1">
                <a:blip r:embed="rId4"/>
                <a:stretch>
                  <a:fillRect l="-800" t="-1786" r="-867" b="-14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857779"/>
              </p:ext>
            </p:extLst>
          </p:nvPr>
        </p:nvGraphicFramePr>
        <p:xfrm>
          <a:off x="5004048" y="966094"/>
          <a:ext cx="3048000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0" name="Точечный рисунок" r:id="rId5" imgW="3277057" imgH="3076190" progId="PBrush">
                  <p:embed/>
                </p:oleObj>
              </mc:Choice>
              <mc:Fallback>
                <p:oleObj name="Точечный рисунок" r:id="rId5" imgW="3277057" imgH="30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966094"/>
                        <a:ext cx="3048000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4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9103"/>
            <a:ext cx="8610600" cy="6858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Объём тора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320705" cy="276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0293" y="3429000"/>
            <a:ext cx="8610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2400" dirty="0" smtClean="0">
                <a:solidFill>
                  <a:srgbClr val="FF0000"/>
                </a:solidFill>
              </a:rPr>
              <a:t>Объём параболического сегмента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667184"/>
              </p:ext>
            </p:extLst>
          </p:nvPr>
        </p:nvGraphicFramePr>
        <p:xfrm>
          <a:off x="1691239" y="4005064"/>
          <a:ext cx="6177130" cy="27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Точечный рисунок" r:id="rId4" imgW="6935168" imgH="3048426" progId="Paint.Picture">
                  <p:embed/>
                </p:oleObj>
              </mc:Choice>
              <mc:Fallback>
                <p:oleObj name="Точечный рисунок" r:id="rId4" imgW="6935168" imgH="304842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239" y="4005064"/>
                        <a:ext cx="6177130" cy="27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31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Некоторые наши статьи о преподавании геометрии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(на сайте </a:t>
            </a:r>
            <a:r>
              <a:rPr lang="en-US" dirty="0" smtClean="0">
                <a:solidFill>
                  <a:srgbClr val="FF0000"/>
                </a:solidFill>
              </a:rPr>
              <a:t>vasmirnov.ru </a:t>
            </a:r>
            <a:r>
              <a:rPr lang="ru-RU" dirty="0" smtClean="0">
                <a:solidFill>
                  <a:srgbClr val="FF0000"/>
                </a:solidFill>
              </a:rPr>
              <a:t>имеются </a:t>
            </a:r>
            <a:r>
              <a:rPr lang="en-US" dirty="0" err="1">
                <a:solidFill>
                  <a:srgbClr val="FF0000"/>
                </a:solidFill>
              </a:rPr>
              <a:t>pdf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ru-RU" dirty="0" smtClean="0">
                <a:solidFill>
                  <a:srgbClr val="FF0000"/>
                </a:solidFill>
              </a:rPr>
              <a:t>файлы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этих статей)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7668" y="823502"/>
            <a:ext cx="81007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1. Абсолютная геометрия.</a:t>
            </a:r>
          </a:p>
          <a:p>
            <a:r>
              <a:rPr lang="ru-RU" sz="1800" dirty="0" smtClean="0"/>
              <a:t>2. </a:t>
            </a:r>
            <a:r>
              <a:rPr lang="ru-RU" sz="1800" dirty="0" err="1" smtClean="0"/>
              <a:t>Автоподобные</a:t>
            </a:r>
            <a:r>
              <a:rPr lang="ru-RU" sz="1800" dirty="0" smtClean="0"/>
              <a:t> фигуры.</a:t>
            </a:r>
          </a:p>
          <a:p>
            <a:r>
              <a:rPr lang="ru-RU" sz="1800" dirty="0" smtClean="0"/>
              <a:t>3. Аксиоматика элементарной геометрии.</a:t>
            </a:r>
          </a:p>
          <a:p>
            <a:r>
              <a:rPr lang="ru-RU" sz="1800" dirty="0" smtClean="0"/>
              <a:t>4. Алгебраические операции над отрезками и углами.</a:t>
            </a:r>
          </a:p>
          <a:p>
            <a:r>
              <a:rPr lang="ru-RU" sz="1800" dirty="0" smtClean="0"/>
              <a:t>5. Вписанные и описанные многоугольники.</a:t>
            </a:r>
          </a:p>
          <a:p>
            <a:r>
              <a:rPr lang="ru-RU" sz="1800" dirty="0" smtClean="0"/>
              <a:t>6. </a:t>
            </a:r>
            <a:r>
              <a:rPr lang="ru-RU" sz="1800" dirty="0"/>
              <a:t>Еще одно доказательство теоремы Пифагора.</a:t>
            </a:r>
          </a:p>
          <a:p>
            <a:r>
              <a:rPr lang="ru-RU" sz="1800" dirty="0" smtClean="0"/>
              <a:t>7. </a:t>
            </a:r>
            <a:r>
              <a:rPr lang="ru-RU" sz="1800" dirty="0"/>
              <a:t>Задачи с практическим содержанием, как средство развития геометрических представлений учащихся.</a:t>
            </a:r>
          </a:p>
          <a:p>
            <a:r>
              <a:rPr lang="ru-RU" sz="1800" dirty="0" smtClean="0"/>
              <a:t>8. Измерение длин отрезков.</a:t>
            </a:r>
          </a:p>
          <a:p>
            <a:r>
              <a:rPr lang="ru-RU" sz="1800" dirty="0" smtClean="0"/>
              <a:t>9. Как научить школьников решать задачи по геометрии.</a:t>
            </a:r>
          </a:p>
          <a:p>
            <a:r>
              <a:rPr lang="ru-RU" sz="1800" dirty="0" smtClean="0"/>
              <a:t>10. </a:t>
            </a:r>
            <a:r>
              <a:rPr lang="ru-RU" sz="1800" dirty="0"/>
              <a:t>Какой быть геометрии в ГИА и ЕГЭ по математике?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1. Кривые, как геометрические места точек.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2. Кривые, как траектории движения точек.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3. О развитии критического мышления учащихся при обучении геометрии.</a:t>
            </a:r>
          </a:p>
          <a:p>
            <a:r>
              <a:rPr lang="ru-RU" sz="1800" dirty="0" smtClean="0"/>
              <a:t>14. О новой концепции обучения геометрии в школе. 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5. </a:t>
            </a:r>
            <a:r>
              <a:rPr lang="ru-RU" sz="1800" dirty="0"/>
              <a:t>О сумме углов звёздчатых многоугольников.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6. </a:t>
            </a:r>
            <a:r>
              <a:rPr lang="ru-RU" sz="1800" dirty="0"/>
              <a:t>Построения на клетчатой бумаге.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7. Проектное обучение математике на примере темы «Окружность Эйлера».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8. </a:t>
            </a:r>
            <a:r>
              <a:rPr lang="ru-RU" sz="1800" dirty="0"/>
              <a:t>Теорема о пропорциональных отрезках.</a:t>
            </a:r>
          </a:p>
          <a:p>
            <a:r>
              <a:rPr lang="ru-RU" sz="1800" dirty="0"/>
              <a:t>1</a:t>
            </a:r>
            <a:r>
              <a:rPr lang="ru-RU" sz="1800" dirty="0" smtClean="0"/>
              <a:t>9. </a:t>
            </a:r>
            <a:r>
              <a:rPr lang="ru-RU" sz="1800" dirty="0"/>
              <a:t>Учебник, или результаты обучения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705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668" y="823502"/>
            <a:ext cx="88563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20. </a:t>
            </a:r>
            <a:r>
              <a:rPr lang="ru-RU" sz="1800" dirty="0"/>
              <a:t>Вписанные и описанные фигуры в пространстве.</a:t>
            </a:r>
          </a:p>
          <a:p>
            <a:r>
              <a:rPr lang="ru-RU" sz="1800" dirty="0" smtClean="0"/>
              <a:t>21. </a:t>
            </a:r>
            <a:r>
              <a:rPr lang="ru-RU" sz="1800" dirty="0"/>
              <a:t>Задачи на нахождение кратчайших путей на поверхностях.</a:t>
            </a:r>
          </a:p>
          <a:p>
            <a:r>
              <a:rPr lang="ru-RU" sz="1800" dirty="0" smtClean="0"/>
              <a:t>22. </a:t>
            </a:r>
            <a:r>
              <a:rPr lang="ru-RU" sz="1800" dirty="0"/>
              <a:t>Задачи на нахождение объёмов многогранников, развивающие пространственные представления учащихся.</a:t>
            </a:r>
          </a:p>
          <a:p>
            <a:r>
              <a:rPr lang="ru-RU" sz="1800" dirty="0" smtClean="0"/>
              <a:t>23. </a:t>
            </a:r>
            <a:r>
              <a:rPr lang="ru-RU" sz="1800" dirty="0"/>
              <a:t>Задачи на распознавание пространственных фигур.</a:t>
            </a:r>
          </a:p>
          <a:p>
            <a:r>
              <a:rPr lang="ru-RU" sz="1800" dirty="0" smtClean="0"/>
              <a:t>24. </a:t>
            </a:r>
            <a:r>
              <a:rPr lang="ru-RU" sz="1800" dirty="0"/>
              <a:t>Задачи на распознавание сечений многогранников. </a:t>
            </a:r>
            <a:endParaRPr lang="ru-RU" sz="1800" dirty="0" smtClean="0"/>
          </a:p>
          <a:p>
            <a:r>
              <a:rPr lang="ru-RU" sz="1800" dirty="0" smtClean="0"/>
              <a:t>25. Заполнение пространства многогранниками.</a:t>
            </a:r>
          </a:p>
          <a:p>
            <a:r>
              <a:rPr lang="ru-RU" sz="1800" dirty="0" smtClean="0"/>
              <a:t>26. </a:t>
            </a:r>
            <a:r>
              <a:rPr lang="ru-RU" sz="1800" dirty="0"/>
              <a:t>Измерение многогранных углов.</a:t>
            </a:r>
          </a:p>
          <a:p>
            <a:r>
              <a:rPr lang="ru-RU" sz="1800" dirty="0" smtClean="0"/>
              <a:t>27. </a:t>
            </a:r>
            <a:r>
              <a:rPr lang="ru-RU" sz="1800" dirty="0"/>
              <a:t>Изображение пространственных фигур в центральной проекции.</a:t>
            </a:r>
          </a:p>
          <a:p>
            <a:r>
              <a:rPr lang="ru-RU" sz="1800" dirty="0" smtClean="0"/>
              <a:t>28. </a:t>
            </a:r>
            <a:r>
              <a:rPr lang="ru-RU" sz="1800" dirty="0"/>
              <a:t>Использование принципа Кавальери для нахождения объёмов пространственных фигур.</a:t>
            </a:r>
          </a:p>
          <a:p>
            <a:r>
              <a:rPr lang="ru-RU" sz="1800" dirty="0" smtClean="0"/>
              <a:t>29. </a:t>
            </a:r>
            <a:r>
              <a:rPr lang="ru-RU" sz="1800" dirty="0"/>
              <a:t>Каскады и правильных многогранников.</a:t>
            </a:r>
          </a:p>
          <a:p>
            <a:r>
              <a:rPr lang="ru-RU" sz="1800" dirty="0" smtClean="0"/>
              <a:t>30. </a:t>
            </a:r>
            <a:r>
              <a:rPr lang="ru-RU" sz="1800" dirty="0"/>
              <a:t>Об определениях параллелепипеда и призмы.</a:t>
            </a:r>
          </a:p>
          <a:p>
            <a:r>
              <a:rPr lang="ru-RU" sz="1800" dirty="0" smtClean="0"/>
              <a:t>31. </a:t>
            </a:r>
            <a:r>
              <a:rPr lang="ru-RU" sz="1800" dirty="0" err="1" smtClean="0"/>
              <a:t>Полувписанные</a:t>
            </a:r>
            <a:r>
              <a:rPr lang="ru-RU" sz="1800" dirty="0" smtClean="0"/>
              <a:t> сферы.</a:t>
            </a:r>
          </a:p>
          <a:p>
            <a:r>
              <a:rPr lang="ru-RU" sz="1800" dirty="0" smtClean="0"/>
              <a:t>32. Построения на изображениях пространственных фигур.</a:t>
            </a:r>
            <a:endParaRPr lang="ru-RU" sz="1800" dirty="0"/>
          </a:p>
          <a:p>
            <a:r>
              <a:rPr lang="ru-RU" sz="1800" dirty="0" smtClean="0"/>
              <a:t>33. </a:t>
            </a:r>
            <a:r>
              <a:rPr lang="ru-RU" sz="1800" dirty="0"/>
              <a:t>Развитие пространственных представлений старшеклассников при изучении темы «Поворот. Фигуры </a:t>
            </a:r>
            <a:r>
              <a:rPr lang="ru-RU" sz="1800" dirty="0" smtClean="0"/>
              <a:t>вращения».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490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Пособия для подготовки к ЕГЭ</a:t>
            </a:r>
          </a:p>
        </p:txBody>
      </p:sp>
      <p:pic>
        <p:nvPicPr>
          <p:cNvPr id="59396" name="Picture 4" descr="C:\Documents and Settings\Администратор\Мои документы\PICTURE\jpg\Расстоя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0002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C:\Documents and Settings\Администратор\Мои документы\PICTURE\jpg\Сече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20002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C:\Documents and Settings\Администратор\Мои документы\PICTURE\jpg\Вписанны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20002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C:\Documents and Settings\Администратор\Мои документы\PICTURE\jpg\Враще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197008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3820556</TotalTime>
  <Words>1770</Words>
  <Application>Microsoft Office PowerPoint</Application>
  <PresentationFormat>Экран (4:3)</PresentationFormat>
  <Paragraphs>349</Paragraphs>
  <Slides>88</Slides>
  <Notes>63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0" baseType="lpstr">
      <vt:lpstr>Оформление по умолчанию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содержания нашего учебника геометрии 10 класса  (базовый и углублённый уровни)</vt:lpstr>
      <vt:lpstr>Геометрия 11 класс  (базовый и профильный уровни)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Многогранники в нашем учебнике</vt:lpstr>
      <vt:lpstr>Презентация PowerPoint</vt:lpstr>
      <vt:lpstr>Презентация PowerPoint</vt:lpstr>
      <vt:lpstr>ПАРАЛЛЕЛЕПИПЕД</vt:lpstr>
      <vt:lpstr>Презентация PowerPoint</vt:lpstr>
      <vt:lpstr>Презентация PowerPoint</vt:lpstr>
      <vt:lpstr>ПРИЗМА</vt:lpstr>
      <vt:lpstr>Презентация PowerPoint</vt:lpstr>
      <vt:lpstr>ПИРАМИДА</vt:lpstr>
      <vt:lpstr>Презентация PowerPoint</vt:lpstr>
      <vt:lpstr>ПРАВИЛЬНЫЕ МНОГОГРАННИКИ</vt:lpstr>
      <vt:lpstr>Презентация PowerPoint</vt:lpstr>
      <vt:lpstr>Презентация PowerPoint</vt:lpstr>
      <vt:lpstr>Комбинации многогранников</vt:lpstr>
      <vt:lpstr>Презентация PowerPoint</vt:lpstr>
      <vt:lpstr>Презентация PowerPoint</vt:lpstr>
      <vt:lpstr>Презентация PowerPoint</vt:lpstr>
      <vt:lpstr>КОНСТРУКТОР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Вписанные и описанные цилиндры и конусы</vt:lpstr>
      <vt:lpstr>Вписанные и описанные сферы</vt:lpstr>
      <vt:lpstr>Сферы, вписанные в призмы</vt:lpstr>
      <vt:lpstr>Сферы, вписанные в пирамиды</vt:lpstr>
      <vt:lpstr>Сферы, описанные около призм</vt:lpstr>
      <vt:lpstr>Сферы, описанные около пирамид</vt:lpstr>
      <vt:lpstr>Фигуры вращения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 гиперболического сегмента*</vt:lpstr>
      <vt:lpstr>Упражнения</vt:lpstr>
      <vt:lpstr>Презентация PowerPoint</vt:lpstr>
      <vt:lpstr>Объём тора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Владимир</cp:lastModifiedBy>
  <cp:revision>482</cp:revision>
  <dcterms:created xsi:type="dcterms:W3CDTF">2008-04-30T05:51:18Z</dcterms:created>
  <dcterms:modified xsi:type="dcterms:W3CDTF">2020-01-22T09:03:32Z</dcterms:modified>
</cp:coreProperties>
</file>