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1089" r:id="rId2"/>
    <p:sldId id="1093" r:id="rId3"/>
    <p:sldId id="1094" r:id="rId4"/>
    <p:sldId id="1095" r:id="rId5"/>
    <p:sldId id="1096" r:id="rId6"/>
    <p:sldId id="1000" r:id="rId7"/>
    <p:sldId id="1001" r:id="rId8"/>
    <p:sldId id="1099" r:id="rId9"/>
    <p:sldId id="1097" r:id="rId10"/>
    <p:sldId id="1098" r:id="rId11"/>
    <p:sldId id="1100" r:id="rId12"/>
    <p:sldId id="1090" r:id="rId13"/>
    <p:sldId id="1091" r:id="rId14"/>
    <p:sldId id="1092" r:id="rId15"/>
    <p:sldId id="840" r:id="rId16"/>
    <p:sldId id="933" r:id="rId17"/>
    <p:sldId id="1006" r:id="rId18"/>
    <p:sldId id="1007" r:id="rId19"/>
    <p:sldId id="1008" r:id="rId20"/>
    <p:sldId id="936" r:id="rId21"/>
    <p:sldId id="1042" r:id="rId22"/>
    <p:sldId id="1041" r:id="rId23"/>
    <p:sldId id="1024" r:id="rId24"/>
    <p:sldId id="1028" r:id="rId25"/>
    <p:sldId id="1027" r:id="rId26"/>
    <p:sldId id="1031" r:id="rId27"/>
    <p:sldId id="1034" r:id="rId28"/>
    <p:sldId id="1035" r:id="rId29"/>
    <p:sldId id="1036" r:id="rId30"/>
    <p:sldId id="1037" r:id="rId31"/>
    <p:sldId id="1038" r:id="rId32"/>
    <p:sldId id="1039" r:id="rId33"/>
    <p:sldId id="1061" r:id="rId34"/>
    <p:sldId id="1074" r:id="rId35"/>
    <p:sldId id="1075" r:id="rId36"/>
    <p:sldId id="1076" r:id="rId37"/>
    <p:sldId id="1077" r:id="rId38"/>
    <p:sldId id="1078" r:id="rId39"/>
    <p:sldId id="1079" r:id="rId40"/>
    <p:sldId id="1080" r:id="rId41"/>
    <p:sldId id="1081" r:id="rId42"/>
    <p:sldId id="1082" r:id="rId43"/>
    <p:sldId id="1083" r:id="rId44"/>
    <p:sldId id="1084" r:id="rId45"/>
    <p:sldId id="1062" r:id="rId46"/>
    <p:sldId id="1063" r:id="rId47"/>
    <p:sldId id="1086" r:id="rId48"/>
    <p:sldId id="1087" r:id="rId49"/>
    <p:sldId id="1088" r:id="rId50"/>
    <p:sldId id="912" r:id="rId51"/>
    <p:sldId id="913" r:id="rId52"/>
    <p:sldId id="914" r:id="rId53"/>
    <p:sldId id="915" r:id="rId54"/>
    <p:sldId id="916" r:id="rId55"/>
    <p:sldId id="917" r:id="rId56"/>
    <p:sldId id="919" r:id="rId57"/>
    <p:sldId id="954" r:id="rId58"/>
    <p:sldId id="1013" r:id="rId59"/>
    <p:sldId id="1014" r:id="rId60"/>
    <p:sldId id="1012" r:id="rId61"/>
    <p:sldId id="1043" r:id="rId62"/>
    <p:sldId id="1059" r:id="rId63"/>
    <p:sldId id="1066" r:id="rId64"/>
    <p:sldId id="1065" r:id="rId65"/>
    <p:sldId id="1068" r:id="rId66"/>
    <p:sldId id="1069" r:id="rId67"/>
    <p:sldId id="1070" r:id="rId68"/>
    <p:sldId id="1071" r:id="rId69"/>
    <p:sldId id="1072" r:id="rId70"/>
    <p:sldId id="1055" r:id="rId71"/>
    <p:sldId id="1056" r:id="rId72"/>
    <p:sldId id="1057" r:id="rId73"/>
    <p:sldId id="1058" r:id="rId74"/>
    <p:sldId id="1022" r:id="rId75"/>
    <p:sldId id="1045" r:id="rId76"/>
    <p:sldId id="1046" r:id="rId77"/>
    <p:sldId id="1023" r:id="rId78"/>
    <p:sldId id="1025" r:id="rId79"/>
    <p:sldId id="1026" r:id="rId80"/>
    <p:sldId id="949" r:id="rId81"/>
    <p:sldId id="1051" r:id="rId82"/>
    <p:sldId id="950" r:id="rId83"/>
    <p:sldId id="1029" r:id="rId84"/>
    <p:sldId id="1054" r:id="rId85"/>
    <p:sldId id="1052" r:id="rId86"/>
    <p:sldId id="1030" r:id="rId87"/>
    <p:sldId id="1033" r:id="rId88"/>
    <p:sldId id="1053" r:id="rId89"/>
    <p:sldId id="902" r:id="rId90"/>
    <p:sldId id="903" r:id="rId91"/>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5" autoAdjust="0"/>
    <p:restoredTop sz="90929"/>
  </p:normalViewPr>
  <p:slideViewPr>
    <p:cSldViewPr>
      <p:cViewPr>
        <p:scale>
          <a:sx n="100" d="100"/>
          <a:sy n="100" d="100"/>
        </p:scale>
        <p:origin x="-1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ru-RU"/>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ru-RU"/>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9729431-95B4-477D-8078-625DC724DDFA}" type="slidenum">
              <a:rPr lang="ru-RU"/>
              <a:pPr>
                <a:defRPr/>
              </a:pPr>
              <a:t>‹#›</a:t>
            </a:fld>
            <a:endParaRPr lang="ru-RU"/>
          </a:p>
        </p:txBody>
      </p:sp>
    </p:spTree>
    <p:extLst>
      <p:ext uri="{BB962C8B-B14F-4D97-AF65-F5344CB8AC3E}">
        <p14:creationId xmlns:p14="http://schemas.microsoft.com/office/powerpoint/2010/main" val="2914213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27</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37</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8BCC1D-E597-4621-A0F4-F16EDEFA8BCB}" type="slidenum">
              <a:rPr lang="ru-RU" sz="1200" smtClean="0"/>
              <a:pPr eaLnBrk="1" hangingPunct="1"/>
              <a:t>45</a:t>
            </a:fld>
            <a:endParaRPr lang="ru-RU" sz="12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46</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2C5FA73A-07A8-4374-8385-2275159ACE57}" type="slidenum">
              <a:rPr lang="ru-RU" sz="1200"/>
              <a:pPr eaLnBrk="1" hangingPunct="1"/>
              <a:t>47</a:t>
            </a:fld>
            <a:endParaRPr lang="ru-RU"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8442CCB9-7E2A-4609-85CD-E349619887AE}" type="slidenum">
              <a:rPr lang="ru-RU" sz="1200"/>
              <a:pPr eaLnBrk="1" hangingPunct="1"/>
              <a:t>48</a:t>
            </a:fld>
            <a:endParaRPr lang="ru-RU"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DF961341-E9F4-4146-B540-3E20A4C34184}" type="slidenum">
              <a:rPr lang="ru-RU" sz="1200"/>
              <a:pPr eaLnBrk="1" hangingPunct="1"/>
              <a:t>49</a:t>
            </a:fld>
            <a:endParaRPr lang="ru-RU" sz="1200"/>
          </a:p>
        </p:txBody>
      </p:sp>
      <p:sp>
        <p:nvSpPr>
          <p:cNvPr id="33795" name="Rectangle 1026"/>
          <p:cNvSpPr>
            <a:spLocks noGrp="1" noRot="1" noChangeAspect="1" noChangeArrowheads="1" noTextEdit="1"/>
          </p:cNvSpPr>
          <p:nvPr>
            <p:ph type="sldImg"/>
          </p:nvPr>
        </p:nvSpPr>
        <p:spPr>
          <a:solidFill>
            <a:srgbClr val="FFFFFF"/>
          </a:solidFill>
          <a:ln/>
        </p:spPr>
      </p:sp>
      <p:sp>
        <p:nvSpPr>
          <p:cNvPr id="33796"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57</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58</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59</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60</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77</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037EF1-AD46-444E-9A13-534D797A4A64}" type="slidenum">
              <a:rPr lang="ru-RU" sz="1200"/>
              <a:pPr eaLnBrk="1" hangingPunct="1"/>
              <a:t>84</a:t>
            </a:fld>
            <a:endParaRPr lang="ru-RU"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 появляется после нажатия левой клавиши мышки</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87</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90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F780EB6-B06E-4432-9B99-5632EEFA9158}" type="slidenum">
              <a:rPr lang="ru-RU"/>
              <a:pPr>
                <a:defRPr/>
              </a:pPr>
              <a:t>‹#›</a:t>
            </a:fld>
            <a:endParaRPr lang="ru-RU"/>
          </a:p>
        </p:txBody>
      </p:sp>
    </p:spTree>
    <p:extLst>
      <p:ext uri="{BB962C8B-B14F-4D97-AF65-F5344CB8AC3E}">
        <p14:creationId xmlns:p14="http://schemas.microsoft.com/office/powerpoint/2010/main" val="392064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D35B642-534E-4E28-930E-D99199BF3B39}" type="slidenum">
              <a:rPr lang="ru-RU"/>
              <a:pPr>
                <a:defRPr/>
              </a:pPr>
              <a:t>‹#›</a:t>
            </a:fld>
            <a:endParaRPr lang="ru-RU"/>
          </a:p>
        </p:txBody>
      </p:sp>
    </p:spTree>
    <p:extLst>
      <p:ext uri="{BB962C8B-B14F-4D97-AF65-F5344CB8AC3E}">
        <p14:creationId xmlns:p14="http://schemas.microsoft.com/office/powerpoint/2010/main" val="171024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823FD8A-748F-4AFA-8D37-9022BA949C4D}" type="slidenum">
              <a:rPr lang="ru-RU"/>
              <a:pPr>
                <a:defRPr/>
              </a:pPr>
              <a:t>‹#›</a:t>
            </a:fld>
            <a:endParaRPr lang="ru-RU"/>
          </a:p>
        </p:txBody>
      </p:sp>
    </p:spTree>
    <p:extLst>
      <p:ext uri="{BB962C8B-B14F-4D97-AF65-F5344CB8AC3E}">
        <p14:creationId xmlns:p14="http://schemas.microsoft.com/office/powerpoint/2010/main" val="111583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36A656F-B04B-4ECD-9EFE-4C0987F23398}" type="slidenum">
              <a:rPr lang="ru-RU"/>
              <a:pPr>
                <a:defRPr/>
              </a:pPr>
              <a:t>‹#›</a:t>
            </a:fld>
            <a:endParaRPr lang="ru-RU"/>
          </a:p>
        </p:txBody>
      </p:sp>
    </p:spTree>
    <p:extLst>
      <p:ext uri="{BB962C8B-B14F-4D97-AF65-F5344CB8AC3E}">
        <p14:creationId xmlns:p14="http://schemas.microsoft.com/office/powerpoint/2010/main" val="344593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42A52C6-41C0-4A8D-ACCA-11BB4EDD9785}" type="slidenum">
              <a:rPr lang="ru-RU"/>
              <a:pPr>
                <a:defRPr/>
              </a:pPr>
              <a:t>‹#›</a:t>
            </a:fld>
            <a:endParaRPr lang="ru-RU"/>
          </a:p>
        </p:txBody>
      </p:sp>
    </p:spTree>
    <p:extLst>
      <p:ext uri="{BB962C8B-B14F-4D97-AF65-F5344CB8AC3E}">
        <p14:creationId xmlns:p14="http://schemas.microsoft.com/office/powerpoint/2010/main" val="210688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603FC7E-597B-4AE9-8494-202EEBCB905E}" type="slidenum">
              <a:rPr lang="ru-RU"/>
              <a:pPr>
                <a:defRPr/>
              </a:pPr>
              <a:t>‹#›</a:t>
            </a:fld>
            <a:endParaRPr lang="ru-RU"/>
          </a:p>
        </p:txBody>
      </p:sp>
    </p:spTree>
    <p:extLst>
      <p:ext uri="{BB962C8B-B14F-4D97-AF65-F5344CB8AC3E}">
        <p14:creationId xmlns:p14="http://schemas.microsoft.com/office/powerpoint/2010/main" val="169131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55420E29-FD8C-426D-B2D4-D3C805900C90}" type="slidenum">
              <a:rPr lang="ru-RU"/>
              <a:pPr>
                <a:defRPr/>
              </a:pPr>
              <a:t>‹#›</a:t>
            </a:fld>
            <a:endParaRPr lang="ru-RU"/>
          </a:p>
        </p:txBody>
      </p:sp>
    </p:spTree>
    <p:extLst>
      <p:ext uri="{BB962C8B-B14F-4D97-AF65-F5344CB8AC3E}">
        <p14:creationId xmlns:p14="http://schemas.microsoft.com/office/powerpoint/2010/main" val="2535942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D6FB930F-2519-4BD6-BFDA-8966C82EB839}" type="slidenum">
              <a:rPr lang="ru-RU"/>
              <a:pPr>
                <a:defRPr/>
              </a:pPr>
              <a:t>‹#›</a:t>
            </a:fld>
            <a:endParaRPr lang="ru-RU"/>
          </a:p>
        </p:txBody>
      </p:sp>
    </p:spTree>
    <p:extLst>
      <p:ext uri="{BB962C8B-B14F-4D97-AF65-F5344CB8AC3E}">
        <p14:creationId xmlns:p14="http://schemas.microsoft.com/office/powerpoint/2010/main" val="365516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5FBF5C95-BE56-45DF-955B-08D694647EA4}" type="slidenum">
              <a:rPr lang="ru-RU"/>
              <a:pPr>
                <a:defRPr/>
              </a:pPr>
              <a:t>‹#›</a:t>
            </a:fld>
            <a:endParaRPr lang="ru-RU"/>
          </a:p>
        </p:txBody>
      </p:sp>
    </p:spTree>
    <p:extLst>
      <p:ext uri="{BB962C8B-B14F-4D97-AF65-F5344CB8AC3E}">
        <p14:creationId xmlns:p14="http://schemas.microsoft.com/office/powerpoint/2010/main" val="87154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1D6F4B0-FC98-46DB-82D4-DED436DFF9B4}" type="slidenum">
              <a:rPr lang="ru-RU"/>
              <a:pPr>
                <a:defRPr/>
              </a:pPr>
              <a:t>‹#›</a:t>
            </a:fld>
            <a:endParaRPr lang="ru-RU"/>
          </a:p>
        </p:txBody>
      </p:sp>
    </p:spTree>
    <p:extLst>
      <p:ext uri="{BB962C8B-B14F-4D97-AF65-F5344CB8AC3E}">
        <p14:creationId xmlns:p14="http://schemas.microsoft.com/office/powerpoint/2010/main" val="173725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2F9B0F4-165E-402F-AA3B-F75507187F6D}" type="slidenum">
              <a:rPr lang="ru-RU"/>
              <a:pPr>
                <a:defRPr/>
              </a:pPr>
              <a:t>‹#›</a:t>
            </a:fld>
            <a:endParaRPr lang="ru-RU"/>
          </a:p>
        </p:txBody>
      </p:sp>
    </p:spTree>
    <p:extLst>
      <p:ext uri="{BB962C8B-B14F-4D97-AF65-F5344CB8AC3E}">
        <p14:creationId xmlns:p14="http://schemas.microsoft.com/office/powerpoint/2010/main" val="4206067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53D0BEC-E28F-4B51-9F5E-24A72EAC21A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1059;&#1095;&#1077;&#1073;&#1085;&#1080;&#1082;&#1080;/Kiselev%20A.P..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1059;&#1095;&#1077;&#1073;&#1085;&#1080;&#1082;&#1080;/&#1053;&#1072;&#1075;&#1083;&#1103;&#1076;&#1085;&#1072;&#1103;%20&#1075;&#1077;&#1086;&#1084;&#1077;&#1090;&#1088;&#1080;&#1103;_5-6.pdf"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3.jp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hyperlink" Target="&#1055;&#1086;&#1089;&#1086;&#1073;&#1080;&#1103;/&#1055;&#1088;&#1072;&#1082;&#1090;&#1080;&#1095;&#1077;&#1089;&#1082;&#1080;&#1077;%20&#1079;&#1072;&#1076;&#1072;&#1095;&#1080;_2015.pdf"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90.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8.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75.w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oleObject" Target="../embeddings/oleObject1.bin"/><Relationship Id="rId7"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oleObject" Target="../embeddings/oleObject2.bin"/><Relationship Id="rId4" Type="http://schemas.openxmlformats.org/officeDocument/2006/relationships/image" Target="../media/image19.png"/><Relationship Id="rId9"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770.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0.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31.png"/><Relationship Id="rId4" Type="http://schemas.openxmlformats.org/officeDocument/2006/relationships/image" Target="../media/image130.png"/></Relationships>
</file>

<file path=ppt/slides/_rels/slide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68.xml"/><Relationship Id="rId7" Type="http://schemas.openxmlformats.org/officeDocument/2006/relationships/image" Target="../media/image147.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45.png"/><Relationship Id="rId5" Type="http://schemas.openxmlformats.org/officeDocument/2006/relationships/oleObject" Target="../embeddings/oleObject7.bin"/><Relationship Id="rId10" Type="http://schemas.openxmlformats.org/officeDocument/2006/relationships/image" Target="../media/image150.png"/><Relationship Id="rId4" Type="http://schemas.openxmlformats.org/officeDocument/2006/relationships/image" Target="../media/image146.png"/><Relationship Id="rId9" Type="http://schemas.openxmlformats.org/officeDocument/2006/relationships/image" Target="../media/image14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1045;&#1043;&#1069;/&#1055;&#1083;&#1072;&#1085;&#1080;&#1084;&#1077;&#1090;&#1088;&#1080;&#1103;(&#1045;&#1043;&#1069;).PDF"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hyperlink" Target="&#1045;&#1043;&#1069;/&#1057;&#1090;&#1077;&#1088;&#1077;&#1086;&#1084;&#1077;&#1090;&#1088;&#1080;&#1103;(&#1045;&#1043;&#1069;).PDF" TargetMode="External"/><Relationship Id="rId4" Type="http://schemas.openxmlformats.org/officeDocument/2006/relationships/image" Target="../media/image27.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pPr algn="ctr"/>
            <a:r>
              <a:rPr lang="ru-RU" dirty="0" smtClean="0"/>
              <a:t>	</a:t>
            </a:r>
            <a:r>
              <a:rPr lang="ru-RU" sz="2800" b="1" dirty="0" smtClean="0">
                <a:latin typeface="Times New Roman" pitchFamily="18" charset="0"/>
                <a:cs typeface="Times New Roman" pitchFamily="18" charset="0"/>
              </a:rPr>
              <a:t>Авторский сайт: </a:t>
            </a:r>
            <a:r>
              <a:rPr lang="en-US" sz="2800" b="1" dirty="0" smtClean="0">
                <a:solidFill>
                  <a:srgbClr val="0000FF"/>
                </a:solidFill>
                <a:latin typeface="Times New Roman" pitchFamily="18" charset="0"/>
                <a:cs typeface="Times New Roman" pitchFamily="18" charset="0"/>
              </a:rPr>
              <a:t>vasmirnov.ru</a:t>
            </a:r>
            <a:r>
              <a:rPr lang="ru-RU" sz="2800" dirty="0">
                <a:solidFill>
                  <a:srgbClr val="FF0000"/>
                </a:solidFill>
              </a:rPr>
              <a:t>	</a:t>
            </a: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02" y="492388"/>
            <a:ext cx="7313932" cy="6334780"/>
          </a:xfrm>
          <a:prstGeom prst="rect">
            <a:avLst/>
          </a:prstGeom>
          <a:noFill/>
          <a:ln>
            <a:solidFill>
              <a:srgbClr val="D2ECB6"/>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628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171450" y="116632"/>
            <a:ext cx="883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dirty="0">
                <a:solidFill>
                  <a:srgbClr val="FF0000"/>
                </a:solidFill>
              </a:rPr>
              <a:t>Пособия для подготовки к ЕГЭ</a:t>
            </a:r>
          </a:p>
        </p:txBody>
      </p:sp>
      <p:pic>
        <p:nvPicPr>
          <p:cNvPr id="52235" name="Picture 1035" descr="C:\Documents and Settings\Администратор\Мои документы\PICTURE\Учебники\УМК\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77300" cy="599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68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just"/>
            <a:r>
              <a:rPr lang="ru-RU" dirty="0" smtClean="0"/>
              <a:t>	</a:t>
            </a:r>
            <a:r>
              <a:rPr lang="ru-RU" dirty="0" smtClean="0">
                <a:solidFill>
                  <a:srgbClr val="FF0000"/>
                </a:solidFill>
              </a:rPr>
              <a:t>Пособия </a:t>
            </a:r>
            <a:r>
              <a:rPr lang="ru-RU" dirty="0" smtClean="0">
                <a:solidFill>
                  <a:srgbClr val="FF0000"/>
                </a:solidFill>
              </a:rPr>
              <a:t>по использованию компьютерных программ</a:t>
            </a:r>
            <a:r>
              <a:rPr lang="ru-RU" sz="1800" dirty="0" smtClean="0"/>
              <a:t>	</a:t>
            </a:r>
            <a:endParaRPr lang="ru-RU" sz="18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36713"/>
            <a:ext cx="2959936" cy="4057050"/>
          </a:xfrm>
          <a:prstGeom prst="rect">
            <a:avLst/>
          </a:prstGeom>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942" y="836712"/>
            <a:ext cx="2865298" cy="405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836712"/>
            <a:ext cx="2880321" cy="405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963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685800" y="0"/>
            <a:ext cx="8305800" cy="609600"/>
          </a:xfrm>
        </p:spPr>
        <p:txBody>
          <a:bodyPr/>
          <a:lstStyle/>
          <a:p>
            <a:pPr eaLnBrk="1" hangingPunct="1"/>
            <a:r>
              <a:rPr lang="ru-RU" sz="3200" dirty="0" smtClean="0">
                <a:solidFill>
                  <a:srgbClr val="FF3300"/>
                </a:solidFill>
              </a:rPr>
              <a:t>Важность геометрии для науки</a:t>
            </a:r>
          </a:p>
        </p:txBody>
      </p:sp>
      <p:sp>
        <p:nvSpPr>
          <p:cNvPr id="2" name="TextBox 1"/>
          <p:cNvSpPr txBox="1"/>
          <p:nvPr/>
        </p:nvSpPr>
        <p:spPr>
          <a:xfrm>
            <a:off x="-9624" y="620688"/>
            <a:ext cx="9144000" cy="6370975"/>
          </a:xfrm>
          <a:prstGeom prst="rect">
            <a:avLst/>
          </a:prstGeom>
          <a:noFill/>
        </p:spPr>
        <p:txBody>
          <a:bodyPr wrap="square" rtlCol="0">
            <a:spAutoFit/>
          </a:bodyPr>
          <a:lstStyle/>
          <a:p>
            <a:pPr algn="just"/>
            <a:r>
              <a:rPr lang="ru-RU" sz="2000" dirty="0" smtClean="0"/>
              <a:t>	</a:t>
            </a:r>
            <a:r>
              <a:rPr lang="ru-RU" dirty="0"/>
              <a:t>На протяжении всей истории человечества </a:t>
            </a:r>
            <a:r>
              <a:rPr lang="ru-RU" dirty="0" smtClean="0"/>
              <a:t>геометрия </a:t>
            </a:r>
            <a:r>
              <a:rPr lang="ru-RU" dirty="0"/>
              <a:t>служила источником развития не только математики, но и многих других наук. Именно в ней появились первые теоремы и доказательства. Сами законы математического мышления формировались с помощью геометрии. </a:t>
            </a:r>
          </a:p>
          <a:p>
            <a:pPr algn="just"/>
            <a:r>
              <a:rPr lang="ru-RU" dirty="0" smtClean="0"/>
              <a:t>	Многие </a:t>
            </a:r>
            <a:r>
              <a:rPr lang="ru-RU" dirty="0"/>
              <a:t>геометрические </a:t>
            </a:r>
            <a:r>
              <a:rPr lang="ru-RU" dirty="0" smtClean="0"/>
              <a:t>проблемы </a:t>
            </a:r>
            <a:r>
              <a:rPr lang="ru-RU" dirty="0"/>
              <a:t>способствовали появлению новых научных направлений. Наоборот, решение многих научных проблем получено с использованием геометрических методов.</a:t>
            </a:r>
          </a:p>
          <a:p>
            <a:pPr algn="just"/>
            <a:r>
              <a:rPr lang="ru-RU" dirty="0" smtClean="0"/>
              <a:t>	Вообще </a:t>
            </a:r>
            <a:r>
              <a:rPr lang="ru-RU" dirty="0"/>
              <a:t>современная наука и её приложения немыслимы без геометрии и её разделов, таких как топология, теория графов, дифференциальная геометрия, алгебраическая геометрия, компьютерная геометрия и др.</a:t>
            </a:r>
          </a:p>
          <a:p>
            <a:pPr algn="just"/>
            <a:r>
              <a:rPr lang="ru-RU" dirty="0" smtClean="0"/>
              <a:t>	Появление </a:t>
            </a:r>
            <a:r>
              <a:rPr lang="ru-RU" dirty="0"/>
              <a:t>информационных технологий не только не снижает, но и усиливает роль геометрии, поскольку при этом существенно расширяются возможности графического представления материала, компьютерного моделирования.</a:t>
            </a:r>
            <a:endParaRPr lang="ru-RU" dirty="0" smtClean="0"/>
          </a:p>
        </p:txBody>
      </p:sp>
    </p:spTree>
    <p:extLst>
      <p:ext uri="{BB962C8B-B14F-4D97-AF65-F5344CB8AC3E}">
        <p14:creationId xmlns:p14="http://schemas.microsoft.com/office/powerpoint/2010/main" val="2056030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685800" y="0"/>
            <a:ext cx="8305800" cy="609600"/>
          </a:xfrm>
        </p:spPr>
        <p:txBody>
          <a:bodyPr/>
          <a:lstStyle/>
          <a:p>
            <a:pPr eaLnBrk="1" hangingPunct="1"/>
            <a:r>
              <a:rPr lang="ru-RU" sz="3200" dirty="0" smtClean="0">
                <a:solidFill>
                  <a:srgbClr val="FF3300"/>
                </a:solidFill>
              </a:rPr>
              <a:t>Важность геометрии для образования</a:t>
            </a:r>
          </a:p>
        </p:txBody>
      </p:sp>
      <p:sp>
        <p:nvSpPr>
          <p:cNvPr id="2" name="TextBox 1"/>
          <p:cNvSpPr txBox="1"/>
          <p:nvPr/>
        </p:nvSpPr>
        <p:spPr>
          <a:xfrm>
            <a:off x="19253" y="476672"/>
            <a:ext cx="9144000" cy="6247864"/>
          </a:xfrm>
          <a:prstGeom prst="rect">
            <a:avLst/>
          </a:prstGeom>
          <a:noFill/>
        </p:spPr>
        <p:txBody>
          <a:bodyPr wrap="square" rtlCol="0">
            <a:spAutoFit/>
          </a:bodyPr>
          <a:lstStyle/>
          <a:p>
            <a:pPr algn="just"/>
            <a:r>
              <a:rPr lang="ru-RU" sz="2000" dirty="0" smtClean="0"/>
              <a:t>	</a:t>
            </a:r>
            <a:r>
              <a:rPr lang="ru-RU" sz="2000" dirty="0"/>
              <a:t>Известен вклад, который </a:t>
            </a:r>
            <a:r>
              <a:rPr lang="ru-RU" sz="2000" dirty="0" smtClean="0"/>
              <a:t>вносит геометрия в </a:t>
            </a:r>
            <a:r>
              <a:rPr lang="ru-RU" sz="2000" dirty="0"/>
              <a:t>развитие пространственного воображения и логического мышления школьников.</a:t>
            </a:r>
          </a:p>
          <a:p>
            <a:pPr algn="just"/>
            <a:r>
              <a:rPr lang="ru-RU" sz="2000" dirty="0" smtClean="0"/>
              <a:t>	Н.Ф</a:t>
            </a:r>
            <a:r>
              <a:rPr lang="ru-RU" sz="2000" dirty="0"/>
              <a:t>. Четверухин  подчёркивал  важность  развития пространственных представлений для всех учащихся вне зависимости от направления их дальнейшего образования и выбора будущей профессии. «Хорошее пространственное воображение нужно конструктору, создающему новые машины, геологу, разведывающему недра земли, архитектору, сооружающему здания современных городов, хирургу, производящему тончайшие операции среди кровеносных сосудов и нервных волокон, скульптору, художнику и т.д</a:t>
            </a:r>
            <a:r>
              <a:rPr lang="ru-RU" sz="2000" dirty="0" smtClean="0"/>
              <a:t>.». </a:t>
            </a:r>
            <a:endParaRPr lang="ru-RU" sz="2000" dirty="0"/>
          </a:p>
          <a:p>
            <a:pPr algn="just"/>
            <a:r>
              <a:rPr lang="ru-RU" sz="2000" dirty="0" smtClean="0"/>
              <a:t>	А.Д</a:t>
            </a:r>
            <a:r>
              <a:rPr lang="ru-RU" sz="2000" dirty="0"/>
              <a:t>. Александров, говоря о целях обучения геометрии, указывал, что «особенность геометрии, выделяющая её среди других наук вообще, состоит в том, что в ней самая строгая логика соединена с наглядным представлением. Геометрия в своей сущности и есть такое соединение живого воображения и строгой логики, в котором они взаимодействуют и дополняют друг </a:t>
            </a:r>
            <a:r>
              <a:rPr lang="ru-RU" sz="2000" dirty="0" smtClean="0"/>
              <a:t>друга». </a:t>
            </a:r>
          </a:p>
          <a:p>
            <a:pPr algn="just"/>
            <a:r>
              <a:rPr lang="ru-RU" sz="2000" dirty="0" smtClean="0"/>
              <a:t>	В.Г</a:t>
            </a:r>
            <a:r>
              <a:rPr lang="ru-RU" sz="2000" dirty="0"/>
              <a:t>. </a:t>
            </a:r>
            <a:r>
              <a:rPr lang="ru-RU" sz="2000" dirty="0" err="1"/>
              <a:t>Болтянский</a:t>
            </a:r>
            <a:r>
              <a:rPr lang="ru-RU" sz="2000" dirty="0"/>
              <a:t> говорил о том, что природа геометрии предоставляет богатые возможности для воспитания у школьников эстетического чувства красоты в самом широком значении этого слова. Красота геометрии заключается в её проявлениях в живой природе, архитектуре, живописи, декоративно-прикладном искусстве, строительстве и т.д., а также в смелых, оригинальных, нестандартных доказательствах, выводах и </a:t>
            </a:r>
            <a:r>
              <a:rPr lang="ru-RU" sz="2000" dirty="0" smtClean="0"/>
              <a:t>решениях.</a:t>
            </a:r>
          </a:p>
        </p:txBody>
      </p:sp>
    </p:spTree>
    <p:extLst>
      <p:ext uri="{BB962C8B-B14F-4D97-AF65-F5344CB8AC3E}">
        <p14:creationId xmlns:p14="http://schemas.microsoft.com/office/powerpoint/2010/main" val="664227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685800" y="0"/>
            <a:ext cx="8305800" cy="609600"/>
          </a:xfrm>
        </p:spPr>
        <p:txBody>
          <a:bodyPr/>
          <a:lstStyle/>
          <a:p>
            <a:pPr eaLnBrk="1" hangingPunct="1"/>
            <a:r>
              <a:rPr lang="ru-RU" sz="3200" dirty="0" smtClean="0">
                <a:solidFill>
                  <a:srgbClr val="FF3300"/>
                </a:solidFill>
              </a:rPr>
              <a:t>Опыт обучения геометрии</a:t>
            </a:r>
          </a:p>
        </p:txBody>
      </p:sp>
      <p:sp>
        <p:nvSpPr>
          <p:cNvPr id="2" name="TextBox 1"/>
          <p:cNvSpPr txBox="1"/>
          <p:nvPr/>
        </p:nvSpPr>
        <p:spPr>
          <a:xfrm>
            <a:off x="19253" y="487025"/>
            <a:ext cx="9144000" cy="6370975"/>
          </a:xfrm>
          <a:prstGeom prst="rect">
            <a:avLst/>
          </a:prstGeom>
          <a:noFill/>
        </p:spPr>
        <p:txBody>
          <a:bodyPr wrap="square" rtlCol="0">
            <a:spAutoFit/>
          </a:bodyPr>
          <a:lstStyle/>
          <a:p>
            <a:pPr algn="just"/>
            <a:r>
              <a:rPr lang="ru-RU" sz="2000" dirty="0" smtClean="0"/>
              <a:t>	</a:t>
            </a:r>
            <a:r>
              <a:rPr lang="ru-RU" dirty="0"/>
              <a:t>Отечественной школой накоплен уникальный опыт преподавания геометрии. Учебник по геометрии А.П. Киселёва под редакцией Н.А. Глаголева на протяжении десятилетий оставался образцом строгости, чёткости и доступности изложения геометрии.</a:t>
            </a:r>
          </a:p>
          <a:p>
            <a:pPr algn="just"/>
            <a:r>
              <a:rPr lang="ru-RU" dirty="0" smtClean="0"/>
              <a:t>	Действующие учебники геометрии А.В. Погорелова, Л.С. </a:t>
            </a:r>
            <a:r>
              <a:rPr lang="ru-RU" dirty="0" err="1" smtClean="0"/>
              <a:t>Атанасяна</a:t>
            </a:r>
            <a:r>
              <a:rPr lang="ru-RU" dirty="0" smtClean="0"/>
              <a:t> и др. были написаны около 40 лет назад и с тех пор, фактически не изменялись. Конечно, они не соответствуют современным требованиям к обучению.</a:t>
            </a:r>
          </a:p>
          <a:p>
            <a:pPr algn="just"/>
            <a:r>
              <a:rPr lang="ru-RU" dirty="0"/>
              <a:t>	</a:t>
            </a:r>
            <a:r>
              <a:rPr lang="ru-RU" dirty="0" smtClean="0"/>
              <a:t>Сегодня задача </a:t>
            </a:r>
            <a:r>
              <a:rPr lang="ru-RU" dirty="0"/>
              <a:t>состоит в том, чтобы, опираясь на достигнутый отечественной школой уровень геометрического образования, </a:t>
            </a:r>
            <a:r>
              <a:rPr lang="ru-RU" dirty="0" smtClean="0"/>
              <a:t>используя </a:t>
            </a:r>
            <a:r>
              <a:rPr lang="ru-RU" dirty="0" err="1" smtClean="0"/>
              <a:t>интернет-ресурсы</a:t>
            </a:r>
            <a:r>
              <a:rPr lang="ru-RU" dirty="0" smtClean="0"/>
              <a:t> и компьютерные средства, сделать </a:t>
            </a:r>
            <a:r>
              <a:rPr lang="ru-RU" dirty="0"/>
              <a:t>обучение геометрии современным и интересным, учитывающим склонности и способности учеников, направленным на формирование математической культуры, интеллектуальное развитие личности каждого ученика, его творческих способностей, формирование представлений учащихся о математике, её месте и роли в современном мире</a:t>
            </a:r>
            <a:r>
              <a:rPr lang="ru-RU" dirty="0" smtClean="0"/>
              <a:t>.</a:t>
            </a:r>
          </a:p>
        </p:txBody>
      </p:sp>
    </p:spTree>
    <p:extLst>
      <p:ext uri="{BB962C8B-B14F-4D97-AF65-F5344CB8AC3E}">
        <p14:creationId xmlns:p14="http://schemas.microsoft.com/office/powerpoint/2010/main" val="1583176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86405"/>
            <a:ext cx="9144000" cy="6278642"/>
          </a:xfrm>
          <a:prstGeom prst="rect">
            <a:avLst/>
          </a:prstGeom>
          <a:noFill/>
        </p:spPr>
        <p:txBody>
          <a:bodyPr wrap="square" rtlCol="0">
            <a:spAutoFit/>
          </a:bodyPr>
          <a:lstStyle/>
          <a:p>
            <a:pPr algn="just"/>
            <a:r>
              <a:rPr lang="ru-RU" dirty="0" smtClean="0"/>
              <a:t>	</a:t>
            </a:r>
            <a:r>
              <a:rPr lang="ru-RU" sz="1800" dirty="0" smtClean="0"/>
              <a:t>1. Преемственность. Опора на традиции отечественного геометрического образования, заложенные еще в учебнике А.П. Киселева.</a:t>
            </a:r>
          </a:p>
          <a:p>
            <a:pPr algn="just"/>
            <a:r>
              <a:rPr lang="ru-RU" sz="1800" dirty="0"/>
              <a:t>	</a:t>
            </a:r>
            <a:r>
              <a:rPr lang="ru-RU" sz="1800" dirty="0" smtClean="0"/>
              <a:t>2. Включение в содержание учебника исторического материала.</a:t>
            </a:r>
          </a:p>
          <a:p>
            <a:pPr algn="just"/>
            <a:r>
              <a:rPr lang="ru-RU" sz="1800" dirty="0"/>
              <a:t>	</a:t>
            </a:r>
            <a:r>
              <a:rPr lang="ru-RU" sz="1800" dirty="0" smtClean="0"/>
              <a:t>3. Наглядность. Развитие геометрических представлений. Наличие большого числа рисунков, заданий на изображение геометрических фигур, проведение дополнительных построений.</a:t>
            </a:r>
          </a:p>
          <a:p>
            <a:pPr algn="just"/>
            <a:r>
              <a:rPr lang="ru-RU" sz="1800" dirty="0"/>
              <a:t>	4</a:t>
            </a:r>
            <a:r>
              <a:rPr lang="ru-RU" sz="1800" dirty="0" smtClean="0"/>
              <a:t>. Научность. Развитие логического мышления. Наличие большого числа задач на доказательство.</a:t>
            </a:r>
          </a:p>
          <a:p>
            <a:pPr algn="just"/>
            <a:r>
              <a:rPr lang="ru-RU" sz="1800" dirty="0"/>
              <a:t>	5</a:t>
            </a:r>
            <a:r>
              <a:rPr lang="ru-RU" sz="1800" dirty="0" smtClean="0"/>
              <a:t>. Доступность. Учёт возрастных и индивидуальных особенностей учащихся.</a:t>
            </a:r>
          </a:p>
          <a:p>
            <a:pPr algn="just"/>
            <a:r>
              <a:rPr lang="ru-RU" sz="1800" dirty="0"/>
              <a:t>	6</a:t>
            </a:r>
            <a:r>
              <a:rPr lang="ru-RU" sz="1800" dirty="0" smtClean="0"/>
              <a:t>. Систематичность. Опора последующего материала на предыдущий.</a:t>
            </a:r>
            <a:endParaRPr lang="ru-RU" sz="1800" dirty="0"/>
          </a:p>
          <a:p>
            <a:pPr algn="just"/>
            <a:r>
              <a:rPr lang="ru-RU" sz="1800" dirty="0"/>
              <a:t>	</a:t>
            </a:r>
            <a:r>
              <a:rPr lang="ru-RU" sz="1800" dirty="0" smtClean="0"/>
              <a:t>7. Последовательность. Расположение </a:t>
            </a:r>
            <a:r>
              <a:rPr lang="ru-RU" sz="1800" dirty="0"/>
              <a:t>материала </a:t>
            </a:r>
            <a:r>
              <a:rPr lang="ru-RU" sz="1800" dirty="0" smtClean="0"/>
              <a:t>от частного к общему, от </a:t>
            </a:r>
            <a:r>
              <a:rPr lang="ru-RU" sz="1800" dirty="0"/>
              <a:t>простого к </a:t>
            </a:r>
            <a:r>
              <a:rPr lang="ru-RU" sz="1800" dirty="0" smtClean="0"/>
              <a:t>сложному.</a:t>
            </a:r>
            <a:endParaRPr lang="ru-RU" sz="1800" dirty="0"/>
          </a:p>
          <a:p>
            <a:pPr algn="just"/>
            <a:r>
              <a:rPr lang="ru-RU" sz="1800" dirty="0" smtClean="0"/>
              <a:t>	8. </a:t>
            </a:r>
            <a:r>
              <a:rPr lang="ru-RU" sz="1800" dirty="0"/>
              <a:t>Практическая направленность. Наличие примеров и задач с практическим содержанием.</a:t>
            </a:r>
          </a:p>
          <a:p>
            <a:pPr algn="just"/>
            <a:r>
              <a:rPr lang="ru-RU" sz="1800" dirty="0" smtClean="0"/>
              <a:t>	9. Наличие дополнительного научно-популярного материала (со звёздочкой), для привлечение </a:t>
            </a:r>
            <a:r>
              <a:rPr lang="ru-RU" sz="1800" dirty="0"/>
              <a:t>школьников к исследовательской и проектной деятельностям</a:t>
            </a:r>
            <a:endParaRPr lang="ru-RU" sz="1800" dirty="0" smtClean="0"/>
          </a:p>
          <a:p>
            <a:pPr algn="just"/>
            <a:r>
              <a:rPr lang="ru-RU" sz="1800" dirty="0"/>
              <a:t>	</a:t>
            </a:r>
            <a:r>
              <a:rPr lang="ru-RU" sz="1800" dirty="0" smtClean="0"/>
              <a:t>10. </a:t>
            </a:r>
            <a:r>
              <a:rPr lang="ru-RU" sz="1800" dirty="0"/>
              <a:t>Ориентация на достижение результатов обучения, подготовку к ОГЭ и ЕГЭ по математике.</a:t>
            </a:r>
          </a:p>
          <a:p>
            <a:pPr algn="just"/>
            <a:r>
              <a:rPr lang="ru-RU" sz="1800" dirty="0" smtClean="0"/>
              <a:t>	11. Наличие презентаций, методических пособий, дополнительных сборников задач в открытом доступе.</a:t>
            </a:r>
          </a:p>
          <a:p>
            <a:pPr algn="just"/>
            <a:r>
              <a:rPr lang="ru-RU" sz="1800" dirty="0"/>
              <a:t>	</a:t>
            </a:r>
            <a:r>
              <a:rPr lang="ru-RU" sz="1800" dirty="0" smtClean="0"/>
              <a:t>12. Наличие пособий по использованию компьютерных программ в обучении геометрии.</a:t>
            </a:r>
            <a:endParaRPr lang="ru-RU" sz="1800" dirty="0"/>
          </a:p>
        </p:txBody>
      </p:sp>
      <p:sp>
        <p:nvSpPr>
          <p:cNvPr id="4" name="TextBox 3"/>
          <p:cNvSpPr txBox="1"/>
          <p:nvPr/>
        </p:nvSpPr>
        <p:spPr>
          <a:xfrm>
            <a:off x="0" y="29279"/>
            <a:ext cx="9143999" cy="461665"/>
          </a:xfrm>
          <a:prstGeom prst="rect">
            <a:avLst/>
          </a:prstGeom>
          <a:noFill/>
        </p:spPr>
        <p:txBody>
          <a:bodyPr wrap="square" rtlCol="0">
            <a:spAutoFit/>
          </a:bodyPr>
          <a:lstStyle/>
          <a:p>
            <a:pPr algn="ctr"/>
            <a:r>
              <a:rPr lang="ru-RU" dirty="0" smtClean="0">
                <a:solidFill>
                  <a:srgbClr val="FF0000"/>
                </a:solidFill>
              </a:rPr>
              <a:t>Особенности УМК по геометрии И.М. Смирновой и В.А. Смирнова</a:t>
            </a:r>
            <a:endParaRPr lang="ru-RU" dirty="0">
              <a:solidFill>
                <a:srgbClr val="FF0000"/>
              </a:solidFill>
            </a:endParaRPr>
          </a:p>
        </p:txBody>
      </p:sp>
    </p:spTree>
    <p:extLst>
      <p:ext uri="{BB962C8B-B14F-4D97-AF65-F5344CB8AC3E}">
        <p14:creationId xmlns:p14="http://schemas.microsoft.com/office/powerpoint/2010/main" val="1003019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4664"/>
            <a:ext cx="9144000" cy="646331"/>
          </a:xfrm>
          <a:prstGeom prst="rect">
            <a:avLst/>
          </a:prstGeom>
          <a:noFill/>
        </p:spPr>
        <p:txBody>
          <a:bodyPr wrap="square" rtlCol="0">
            <a:spAutoFit/>
          </a:bodyPr>
          <a:lstStyle/>
          <a:p>
            <a:pPr algn="just"/>
            <a:r>
              <a:rPr lang="ru-RU" sz="1800" dirty="0" smtClean="0"/>
              <a:t>	</a:t>
            </a:r>
            <a:r>
              <a:rPr lang="ru-RU" sz="1800" dirty="0" smtClean="0">
                <a:solidFill>
                  <a:srgbClr val="FF0000"/>
                </a:solidFill>
              </a:rPr>
              <a:t>1. Преемственность. </a:t>
            </a:r>
            <a:r>
              <a:rPr lang="ru-RU" sz="1800" dirty="0" smtClean="0"/>
              <a:t>Следование лучшим традициям отечественного геометрического образования, заложенным еще в учебнике А.П. Киселева.</a:t>
            </a:r>
          </a:p>
        </p:txBody>
      </p:sp>
      <p:pic>
        <p:nvPicPr>
          <p:cNvPr id="21506"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040676"/>
            <a:ext cx="3744416" cy="575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980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a:t>Содержание учебника Геометрия 7-9</a:t>
            </a:r>
            <a:r>
              <a:rPr lang="ru-RU" sz="1800"/>
              <a:t>    </a:t>
            </a:r>
          </a:p>
        </p:txBody>
      </p:sp>
      <p:sp>
        <p:nvSpPr>
          <p:cNvPr id="35848" name="Text Box 1032"/>
          <p:cNvSpPr txBox="1">
            <a:spLocks noChangeArrowheads="1"/>
          </p:cNvSpPr>
          <p:nvPr/>
        </p:nvSpPr>
        <p:spPr bwMode="auto">
          <a:xfrm>
            <a:off x="685800" y="16687800"/>
            <a:ext cx="6324600" cy="2195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sz="1800"/>
              <a:t>7 класс</a:t>
            </a:r>
          </a:p>
          <a:p>
            <a:pPr algn="just">
              <a:spcBef>
                <a:spcPct val="50000"/>
              </a:spcBef>
            </a:pPr>
            <a:r>
              <a:rPr lang="ru-RU" sz="1800">
                <a:cs typeface="Times New Roman" charset="0"/>
              </a:rPr>
              <a:t>ГЛАВА </a:t>
            </a:r>
            <a:r>
              <a:rPr lang="en-US" sz="1800">
                <a:cs typeface="Times New Roman" charset="0"/>
              </a:rPr>
              <a:t>I</a:t>
            </a:r>
            <a:r>
              <a:rPr lang="ru-RU" sz="1800">
                <a:cs typeface="Times New Roman" charset="0"/>
              </a:rPr>
              <a:t>. НАЧАЛА ГЕОМЕТРИИ</a:t>
            </a:r>
            <a:endParaRPr lang="en-US" sz="1800">
              <a:cs typeface="Times New Roman" charset="0"/>
            </a:endParaRPr>
          </a:p>
          <a:p>
            <a:pPr algn="just">
              <a:spcBef>
                <a:spcPct val="50000"/>
              </a:spcBef>
            </a:pPr>
            <a:r>
              <a:rPr lang="ru-RU" sz="1800">
                <a:cs typeface="Times New Roman" charset="0"/>
              </a:rPr>
              <a:t>1. Основные геометрические фигуры                                                       7</a:t>
            </a:r>
            <a:endParaRPr lang="en-US" sz="1800">
              <a:cs typeface="Times New Roman" charset="0"/>
            </a:endParaRPr>
          </a:p>
          <a:p>
            <a:pPr algn="just">
              <a:spcBef>
                <a:spcPct val="50000"/>
              </a:spcBef>
            </a:pPr>
            <a:r>
              <a:rPr lang="ru-RU" sz="1800">
                <a:cs typeface="Times New Roman" charset="0"/>
              </a:rPr>
              <a:t>2. Отрезок и луч                                                                                        10</a:t>
            </a:r>
            <a:endParaRPr lang="en-US" sz="1800">
              <a:cs typeface="Times New Roman" charset="0"/>
            </a:endParaRPr>
          </a:p>
          <a:p>
            <a:pPr algn="just">
              <a:spcBef>
                <a:spcPct val="50000"/>
              </a:spcBef>
            </a:pPr>
            <a:r>
              <a:rPr lang="ru-RU" sz="1800">
                <a:cs typeface="Times New Roman" charset="0"/>
              </a:rPr>
              <a:t>3. Измерение длин отрезков                                                                     14</a:t>
            </a:r>
            <a:endParaRPr lang="en-US" sz="1800">
              <a:cs typeface="Times New Roman" charset="0"/>
            </a:endParaRPr>
          </a:p>
          <a:p>
            <a:pPr algn="just">
              <a:spcBef>
                <a:spcPct val="50000"/>
              </a:spcBef>
            </a:pPr>
            <a:r>
              <a:rPr lang="ru-RU" sz="1800">
                <a:cs typeface="Times New Roman" charset="0"/>
              </a:rPr>
              <a:t>4. Полуплоскость и угол                                                                           19</a:t>
            </a:r>
            <a:endParaRPr lang="en-US" sz="1800">
              <a:cs typeface="Times New Roman" charset="0"/>
            </a:endParaRPr>
          </a:p>
          <a:p>
            <a:pPr algn="just">
              <a:spcBef>
                <a:spcPct val="50000"/>
              </a:spcBef>
            </a:pPr>
            <a:r>
              <a:rPr lang="ru-RU" sz="1800">
                <a:cs typeface="Times New Roman" charset="0"/>
              </a:rPr>
              <a:t>5. Измерение величин углов                                                                     24</a:t>
            </a:r>
            <a:endParaRPr lang="en-US" sz="1800">
              <a:cs typeface="Times New Roman" charset="0"/>
            </a:endParaRPr>
          </a:p>
          <a:p>
            <a:pPr algn="just">
              <a:spcBef>
                <a:spcPct val="50000"/>
              </a:spcBef>
            </a:pPr>
            <a:r>
              <a:rPr lang="ru-RU" sz="1800">
                <a:cs typeface="Times New Roman" charset="0"/>
              </a:rPr>
              <a:t>6. Ломаные и многоугольники                                                                 28</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II</a:t>
            </a:r>
            <a:r>
              <a:rPr lang="ru-RU" sz="1800">
                <a:cs typeface="Times New Roman" charset="0"/>
              </a:rPr>
              <a:t>. РАВЕНСТВО ТРЕУГОЛЬНИКОВ</a:t>
            </a:r>
            <a:endParaRPr lang="en-US" sz="1800">
              <a:cs typeface="Times New Roman" charset="0"/>
            </a:endParaRPr>
          </a:p>
          <a:p>
            <a:pPr algn="just">
              <a:spcBef>
                <a:spcPct val="50000"/>
              </a:spcBef>
            </a:pPr>
            <a:r>
              <a:rPr lang="ru-RU" sz="1800">
                <a:cs typeface="Times New Roman" charset="0"/>
              </a:rPr>
              <a:t>7. Треугольники                                                                                         32</a:t>
            </a:r>
            <a:endParaRPr lang="en-US" sz="1800">
              <a:cs typeface="Times New Roman" charset="0"/>
            </a:endParaRPr>
          </a:p>
          <a:p>
            <a:pPr algn="just">
              <a:spcBef>
                <a:spcPct val="50000"/>
              </a:spcBef>
            </a:pPr>
            <a:r>
              <a:rPr lang="ru-RU" sz="1800">
                <a:cs typeface="Times New Roman" charset="0"/>
              </a:rPr>
              <a:t>8. Первый признак равенства треугольников                                         34</a:t>
            </a:r>
            <a:endParaRPr lang="en-US" sz="1800">
              <a:cs typeface="Times New Roman" charset="0"/>
            </a:endParaRPr>
          </a:p>
          <a:p>
            <a:pPr algn="just">
              <a:spcBef>
                <a:spcPct val="50000"/>
              </a:spcBef>
            </a:pPr>
            <a:r>
              <a:rPr lang="ru-RU" sz="1800">
                <a:cs typeface="Times New Roman" charset="0"/>
              </a:rPr>
              <a:t>9. Второй признак равенства треугольников                                          36</a:t>
            </a:r>
            <a:endParaRPr lang="en-US" sz="1800">
              <a:cs typeface="Times New Roman" charset="0"/>
            </a:endParaRPr>
          </a:p>
          <a:p>
            <a:pPr algn="just">
              <a:spcBef>
                <a:spcPct val="50000"/>
              </a:spcBef>
            </a:pPr>
            <a:r>
              <a:rPr lang="ru-RU" sz="1800">
                <a:cs typeface="Times New Roman" charset="0"/>
              </a:rPr>
              <a:t>10. Равнобедренные треугольники                                                          38</a:t>
            </a:r>
            <a:endParaRPr lang="en-US" sz="1800">
              <a:cs typeface="Times New Roman" charset="0"/>
            </a:endParaRPr>
          </a:p>
          <a:p>
            <a:pPr algn="just">
              <a:spcBef>
                <a:spcPct val="50000"/>
              </a:spcBef>
            </a:pPr>
            <a:r>
              <a:rPr lang="ru-RU" sz="1800">
                <a:cs typeface="Times New Roman" charset="0"/>
              </a:rPr>
              <a:t>11. Третий признак равенства треугольников                                        41</a:t>
            </a:r>
            <a:endParaRPr lang="en-US" sz="1800">
              <a:cs typeface="Times New Roman" charset="0"/>
            </a:endParaRPr>
          </a:p>
          <a:p>
            <a:pPr algn="just">
              <a:spcBef>
                <a:spcPct val="50000"/>
              </a:spcBef>
            </a:pPr>
            <a:r>
              <a:rPr lang="ru-RU" sz="1800">
                <a:cs typeface="Times New Roman" charset="0"/>
              </a:rPr>
              <a:t>12. Соотношения между сторонами и углами треугольника                43</a:t>
            </a:r>
            <a:endParaRPr lang="en-US" sz="1800">
              <a:cs typeface="Times New Roman" charset="0"/>
            </a:endParaRPr>
          </a:p>
          <a:p>
            <a:pPr algn="just">
              <a:spcBef>
                <a:spcPct val="50000"/>
              </a:spcBef>
            </a:pPr>
            <a:r>
              <a:rPr lang="ru-RU" sz="1800">
                <a:cs typeface="Times New Roman" charset="0"/>
              </a:rPr>
              <a:t>13. Соотношения между сторонами треугольника                                46</a:t>
            </a:r>
            <a:endParaRPr lang="en-US" sz="1800">
              <a:cs typeface="Times New Roman" charset="0"/>
            </a:endParaRPr>
          </a:p>
          <a:p>
            <a:pPr algn="just">
              <a:spcBef>
                <a:spcPct val="50000"/>
              </a:spcBef>
            </a:pPr>
            <a:r>
              <a:rPr lang="ru-RU" sz="1800">
                <a:cs typeface="Times New Roman" charset="0"/>
              </a:rPr>
              <a:t>14. Прямоугольные треугольники                                                           49</a:t>
            </a:r>
            <a:endParaRPr lang="en-US" sz="1800">
              <a:cs typeface="Times New Roman" charset="0"/>
            </a:endParaRPr>
          </a:p>
          <a:p>
            <a:pPr algn="just">
              <a:spcBef>
                <a:spcPct val="50000"/>
              </a:spcBef>
            </a:pPr>
            <a:r>
              <a:rPr lang="ru-RU" sz="1800">
                <a:cs typeface="Times New Roman" charset="0"/>
              </a:rPr>
              <a:t>15. Перпендикуляр и наклонная                                                              52</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III</a:t>
            </a:r>
            <a:r>
              <a:rPr lang="ru-RU" sz="1800">
                <a:cs typeface="Times New Roman" charset="0"/>
              </a:rPr>
              <a:t>. ОКРУЖНОСТЬ И ГЕОМЕТРИЧЕСКИЕ МЕСТА </a:t>
            </a:r>
            <a:endParaRPr lang="en-US" sz="1800">
              <a:cs typeface="Times New Roman" charset="0"/>
            </a:endParaRPr>
          </a:p>
          <a:p>
            <a:pPr algn="just">
              <a:spcBef>
                <a:spcPct val="50000"/>
              </a:spcBef>
            </a:pPr>
            <a:r>
              <a:rPr lang="ru-RU" sz="1800">
                <a:cs typeface="Times New Roman" charset="0"/>
              </a:rPr>
              <a:t>ТОЧЕК</a:t>
            </a:r>
            <a:endParaRPr lang="en-US" sz="1800">
              <a:cs typeface="Times New Roman" charset="0"/>
            </a:endParaRPr>
          </a:p>
          <a:p>
            <a:pPr algn="just">
              <a:spcBef>
                <a:spcPct val="50000"/>
              </a:spcBef>
            </a:pPr>
            <a:r>
              <a:rPr lang="ru-RU" sz="1800">
                <a:cs typeface="Times New Roman" charset="0"/>
              </a:rPr>
              <a:t>16. Окружность и круг                                                                              56</a:t>
            </a:r>
            <a:endParaRPr lang="en-US" sz="1800">
              <a:cs typeface="Times New Roman" charset="0"/>
            </a:endParaRPr>
          </a:p>
          <a:p>
            <a:pPr algn="just">
              <a:spcBef>
                <a:spcPct val="50000"/>
              </a:spcBef>
            </a:pPr>
            <a:r>
              <a:rPr lang="ru-RU" sz="1800">
                <a:cs typeface="Times New Roman" charset="0"/>
              </a:rPr>
              <a:t>17. Взаимное расположение прямой и окружности                               59</a:t>
            </a:r>
            <a:endParaRPr lang="en-US" sz="1800">
              <a:cs typeface="Times New Roman" charset="0"/>
            </a:endParaRPr>
          </a:p>
          <a:p>
            <a:pPr algn="just">
              <a:spcBef>
                <a:spcPct val="50000"/>
              </a:spcBef>
            </a:pPr>
            <a:r>
              <a:rPr lang="ru-RU" sz="1800">
                <a:cs typeface="Times New Roman" charset="0"/>
              </a:rPr>
              <a:t>18. Взаимное расположение двух окружностей                                     63</a:t>
            </a:r>
            <a:endParaRPr lang="en-US" sz="1800">
              <a:cs typeface="Times New Roman" charset="0"/>
            </a:endParaRPr>
          </a:p>
          <a:p>
            <a:pPr algn="just">
              <a:spcBef>
                <a:spcPct val="50000"/>
              </a:spcBef>
            </a:pPr>
            <a:r>
              <a:rPr lang="ru-RU" sz="1800">
                <a:cs typeface="Times New Roman" charset="0"/>
              </a:rPr>
              <a:t>19. Геометрические места точек                                                              67</a:t>
            </a:r>
            <a:endParaRPr lang="en-US" sz="1800">
              <a:cs typeface="Times New Roman" charset="0"/>
            </a:endParaRPr>
          </a:p>
          <a:p>
            <a:pPr algn="just">
              <a:spcBef>
                <a:spcPct val="50000"/>
              </a:spcBef>
            </a:pPr>
            <a:r>
              <a:rPr lang="ru-RU" sz="1800">
                <a:cs typeface="Times New Roman" charset="0"/>
              </a:rPr>
              <a:t>20. Задачи на построение                                                                          70</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IV</a:t>
            </a:r>
            <a:r>
              <a:rPr lang="ru-RU" sz="1800">
                <a:cs typeface="Times New Roman" charset="0"/>
              </a:rPr>
              <a:t>. КРИВЫЕ И ГРАФЫ*</a:t>
            </a:r>
            <a:endParaRPr lang="en-US" sz="1800">
              <a:cs typeface="Times New Roman" charset="0"/>
            </a:endParaRPr>
          </a:p>
          <a:p>
            <a:pPr algn="just">
              <a:spcBef>
                <a:spcPct val="50000"/>
              </a:spcBef>
            </a:pPr>
            <a:r>
              <a:rPr lang="ru-RU" sz="1800">
                <a:cs typeface="Times New Roman" charset="0"/>
              </a:rPr>
              <a:t>21*. Парабола                                                                                             73</a:t>
            </a:r>
            <a:endParaRPr lang="en-US" sz="1800">
              <a:cs typeface="Times New Roman" charset="0"/>
            </a:endParaRPr>
          </a:p>
          <a:p>
            <a:pPr algn="just">
              <a:spcBef>
                <a:spcPct val="50000"/>
              </a:spcBef>
            </a:pPr>
            <a:r>
              <a:rPr lang="ru-RU" sz="1800">
                <a:cs typeface="Times New Roman" charset="0"/>
              </a:rPr>
              <a:t>22*. Эллипс                                                                                                77</a:t>
            </a:r>
            <a:endParaRPr lang="en-US" sz="1800">
              <a:cs typeface="Times New Roman" charset="0"/>
            </a:endParaRPr>
          </a:p>
          <a:p>
            <a:pPr algn="just">
              <a:spcBef>
                <a:spcPct val="50000"/>
              </a:spcBef>
            </a:pPr>
            <a:r>
              <a:rPr lang="ru-RU" sz="1800">
                <a:cs typeface="Times New Roman" charset="0"/>
              </a:rPr>
              <a:t>23*. Гипербола                                                                                           81</a:t>
            </a:r>
            <a:endParaRPr lang="en-US" sz="1800">
              <a:cs typeface="Times New Roman" charset="0"/>
            </a:endParaRPr>
          </a:p>
          <a:p>
            <a:pPr algn="just">
              <a:spcBef>
                <a:spcPct val="50000"/>
              </a:spcBef>
            </a:pPr>
            <a:r>
              <a:rPr lang="ru-RU" sz="1800">
                <a:cs typeface="Times New Roman" charset="0"/>
              </a:rPr>
              <a:t>24*. Графы                                                                                                  84</a:t>
            </a:r>
            <a:endParaRPr lang="en-US" sz="1800">
              <a:cs typeface="Times New Roman" charset="0"/>
            </a:endParaRPr>
          </a:p>
          <a:p>
            <a:pPr algn="just">
              <a:spcBef>
                <a:spcPct val="50000"/>
              </a:spcBef>
            </a:pPr>
            <a:r>
              <a:rPr lang="ru-RU" sz="1800">
                <a:cs typeface="Times New Roman" charset="0"/>
              </a:rPr>
              <a:t>25*. Теорема Эйлера                                                                                 87</a:t>
            </a:r>
            <a:endParaRPr lang="en-US" sz="1800">
              <a:cs typeface="Times New Roman" charset="0"/>
            </a:endParaRPr>
          </a:p>
          <a:p>
            <a:pPr algn="just">
              <a:spcBef>
                <a:spcPct val="50000"/>
              </a:spcBef>
            </a:pPr>
            <a:r>
              <a:rPr lang="ru-RU" sz="1800">
                <a:cs typeface="Times New Roman" charset="0"/>
              </a:rPr>
              <a:t>26*. Проблема четырех красок                                                                 90</a:t>
            </a:r>
            <a:endParaRPr lang="en-US" sz="1800">
              <a:cs typeface="Times New Roman" charset="0"/>
            </a:endParaRPr>
          </a:p>
          <a:p>
            <a:pPr algn="ctr">
              <a:spcBef>
                <a:spcPct val="50000"/>
              </a:spcBef>
            </a:pPr>
            <a:endParaRPr lang="ru-RU" sz="1800"/>
          </a:p>
        </p:txBody>
      </p:sp>
      <p:sp>
        <p:nvSpPr>
          <p:cNvPr id="35850" name="Text Box 1034"/>
          <p:cNvSpPr txBox="1">
            <a:spLocks noChangeArrowheads="1"/>
          </p:cNvSpPr>
          <p:nvPr/>
        </p:nvSpPr>
        <p:spPr bwMode="auto">
          <a:xfrm>
            <a:off x="533400" y="101600"/>
            <a:ext cx="8458200" cy="678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50000"/>
              </a:lnSpc>
              <a:spcBef>
                <a:spcPct val="50000"/>
              </a:spcBef>
            </a:pPr>
            <a:endParaRPr lang="ru-RU" sz="1800" b="1" dirty="0"/>
          </a:p>
          <a:p>
            <a:pPr algn="just">
              <a:lnSpc>
                <a:spcPct val="45000"/>
              </a:lnSpc>
              <a:spcBef>
                <a:spcPct val="50000"/>
              </a:spcBef>
            </a:pPr>
            <a:endParaRPr lang="ru-RU" sz="1400" b="1" dirty="0" smtClean="0">
              <a:cs typeface="Times New Roman" charset="0"/>
            </a:endParaRPr>
          </a:p>
          <a:p>
            <a:pPr algn="just">
              <a:lnSpc>
                <a:spcPct val="45000"/>
              </a:lnSpc>
              <a:spcBef>
                <a:spcPct val="50000"/>
              </a:spcBef>
            </a:pPr>
            <a:r>
              <a:rPr lang="ru-RU" sz="1400" b="1" dirty="0" smtClean="0">
                <a:cs typeface="Times New Roman" charset="0"/>
              </a:rPr>
              <a:t>ГЛАВА </a:t>
            </a:r>
            <a:r>
              <a:rPr lang="en-US" sz="1400" b="1" dirty="0">
                <a:cs typeface="Times New Roman" charset="0"/>
              </a:rPr>
              <a:t>I</a:t>
            </a:r>
            <a:r>
              <a:rPr lang="ru-RU" sz="1400" b="1" dirty="0">
                <a:cs typeface="Times New Roman" charset="0"/>
              </a:rPr>
              <a:t>. НАЧАЛА ГЕОМЕТРИИ</a:t>
            </a:r>
            <a:endParaRPr lang="ru-RU" sz="1400" b="1" dirty="0"/>
          </a:p>
          <a:p>
            <a:pPr algn="just">
              <a:lnSpc>
                <a:spcPct val="45000"/>
              </a:lnSpc>
              <a:spcBef>
                <a:spcPct val="50000"/>
              </a:spcBef>
            </a:pPr>
            <a:r>
              <a:rPr lang="ru-RU" sz="1400" dirty="0">
                <a:cs typeface="Times New Roman" charset="0"/>
              </a:rPr>
              <a:t>1. Основные геометрические фигуры                                                       </a:t>
            </a:r>
            <a:endParaRPr lang="en-US" sz="1400" dirty="0">
              <a:cs typeface="Times New Roman" charset="0"/>
            </a:endParaRPr>
          </a:p>
          <a:p>
            <a:pPr algn="just">
              <a:lnSpc>
                <a:spcPct val="45000"/>
              </a:lnSpc>
              <a:spcBef>
                <a:spcPct val="50000"/>
              </a:spcBef>
            </a:pPr>
            <a:r>
              <a:rPr lang="ru-RU" sz="1400" dirty="0">
                <a:cs typeface="Times New Roman" charset="0"/>
              </a:rPr>
              <a:t>2. Отрезок и луч                                                                                     </a:t>
            </a:r>
            <a:endParaRPr lang="en-US" sz="1400" dirty="0">
              <a:cs typeface="Times New Roman" charset="0"/>
            </a:endParaRPr>
          </a:p>
          <a:p>
            <a:pPr algn="just">
              <a:lnSpc>
                <a:spcPct val="45000"/>
              </a:lnSpc>
              <a:spcBef>
                <a:spcPct val="50000"/>
              </a:spcBef>
            </a:pPr>
            <a:r>
              <a:rPr lang="ru-RU" sz="1400" dirty="0">
                <a:cs typeface="Times New Roman" charset="0"/>
              </a:rPr>
              <a:t>3. Измерение длин отрезков                                                                    </a:t>
            </a:r>
            <a:endParaRPr lang="en-US" sz="1400" dirty="0">
              <a:cs typeface="Times New Roman" charset="0"/>
            </a:endParaRPr>
          </a:p>
          <a:p>
            <a:pPr algn="just">
              <a:lnSpc>
                <a:spcPct val="45000"/>
              </a:lnSpc>
              <a:spcBef>
                <a:spcPct val="50000"/>
              </a:spcBef>
            </a:pPr>
            <a:r>
              <a:rPr lang="ru-RU" sz="1400" dirty="0">
                <a:cs typeface="Times New Roman" charset="0"/>
              </a:rPr>
              <a:t>4. Полуплоскость и угол                                                                         </a:t>
            </a:r>
            <a:endParaRPr lang="en-US" sz="1400" dirty="0">
              <a:cs typeface="Times New Roman" charset="0"/>
            </a:endParaRPr>
          </a:p>
          <a:p>
            <a:pPr algn="just">
              <a:lnSpc>
                <a:spcPct val="45000"/>
              </a:lnSpc>
              <a:spcBef>
                <a:spcPct val="50000"/>
              </a:spcBef>
            </a:pPr>
            <a:r>
              <a:rPr lang="ru-RU" sz="1400" dirty="0">
                <a:cs typeface="Times New Roman" charset="0"/>
              </a:rPr>
              <a:t>5. Измерение величин углов                                                                    </a:t>
            </a:r>
            <a:endParaRPr lang="en-US" sz="1400" dirty="0">
              <a:cs typeface="Times New Roman" charset="0"/>
            </a:endParaRPr>
          </a:p>
          <a:p>
            <a:pPr algn="just">
              <a:lnSpc>
                <a:spcPct val="45000"/>
              </a:lnSpc>
              <a:spcBef>
                <a:spcPct val="50000"/>
              </a:spcBef>
            </a:pPr>
            <a:r>
              <a:rPr lang="ru-RU" sz="1400" dirty="0">
                <a:cs typeface="Times New Roman" charset="0"/>
              </a:rPr>
              <a:t>6. Ломаные и многоугольники                                                                 </a:t>
            </a:r>
            <a:endParaRPr lang="en-US" sz="1400" dirty="0">
              <a:cs typeface="Times New Roman" charset="0"/>
            </a:endParaRPr>
          </a:p>
          <a:p>
            <a:pPr algn="just">
              <a:lnSpc>
                <a:spcPct val="45000"/>
              </a:lnSpc>
              <a:spcBef>
                <a:spcPct val="50000"/>
              </a:spcBef>
            </a:pPr>
            <a:r>
              <a:rPr lang="en-US" sz="1400" b="1" dirty="0">
                <a:cs typeface="Times New Roman" charset="0"/>
              </a:rPr>
              <a:t> </a:t>
            </a:r>
            <a:r>
              <a:rPr lang="ru-RU" sz="1400" b="1" dirty="0">
                <a:cs typeface="Times New Roman" charset="0"/>
              </a:rPr>
              <a:t>ГЛАВА </a:t>
            </a:r>
            <a:r>
              <a:rPr lang="en-US" sz="1400" b="1" dirty="0">
                <a:cs typeface="Times New Roman" charset="0"/>
              </a:rPr>
              <a:t>II</a:t>
            </a:r>
            <a:r>
              <a:rPr lang="ru-RU" sz="1400" b="1" dirty="0">
                <a:cs typeface="Times New Roman" charset="0"/>
              </a:rPr>
              <a:t>. РАВЕНСТВО ТРЕУГОЛЬНИКОВ</a:t>
            </a:r>
            <a:endParaRPr lang="en-US" sz="1400" dirty="0">
              <a:cs typeface="Times New Roman" charset="0"/>
            </a:endParaRPr>
          </a:p>
          <a:p>
            <a:pPr algn="just">
              <a:lnSpc>
                <a:spcPct val="45000"/>
              </a:lnSpc>
              <a:spcBef>
                <a:spcPct val="50000"/>
              </a:spcBef>
            </a:pPr>
            <a:r>
              <a:rPr lang="ru-RU" sz="1400" dirty="0">
                <a:cs typeface="Times New Roman" charset="0"/>
              </a:rPr>
              <a:t>7. Треугольники                                                                                      </a:t>
            </a:r>
            <a:endParaRPr lang="en-US" sz="1400" dirty="0">
              <a:cs typeface="Times New Roman" charset="0"/>
            </a:endParaRPr>
          </a:p>
          <a:p>
            <a:pPr algn="just">
              <a:lnSpc>
                <a:spcPct val="45000"/>
              </a:lnSpc>
              <a:spcBef>
                <a:spcPct val="50000"/>
              </a:spcBef>
            </a:pPr>
            <a:r>
              <a:rPr lang="ru-RU" sz="1400" dirty="0">
                <a:cs typeface="Times New Roman" charset="0"/>
              </a:rPr>
              <a:t>8. Первый признак равенства треугольников                                         </a:t>
            </a:r>
            <a:endParaRPr lang="en-US" sz="1400" dirty="0">
              <a:cs typeface="Times New Roman" charset="0"/>
            </a:endParaRPr>
          </a:p>
          <a:p>
            <a:pPr algn="just">
              <a:lnSpc>
                <a:spcPct val="45000"/>
              </a:lnSpc>
              <a:spcBef>
                <a:spcPct val="50000"/>
              </a:spcBef>
            </a:pPr>
            <a:r>
              <a:rPr lang="ru-RU" sz="1400" dirty="0">
                <a:cs typeface="Times New Roman" charset="0"/>
              </a:rPr>
              <a:t>9. Второй признак равенства треугольников                                          </a:t>
            </a:r>
            <a:endParaRPr lang="en-US" sz="1400" dirty="0">
              <a:cs typeface="Times New Roman" charset="0"/>
            </a:endParaRPr>
          </a:p>
          <a:p>
            <a:pPr algn="just">
              <a:lnSpc>
                <a:spcPct val="45000"/>
              </a:lnSpc>
              <a:spcBef>
                <a:spcPct val="50000"/>
              </a:spcBef>
            </a:pPr>
            <a:r>
              <a:rPr lang="ru-RU" sz="1400" dirty="0">
                <a:cs typeface="Times New Roman" charset="0"/>
              </a:rPr>
              <a:t>10. Равнобедренные треугольники                                                        </a:t>
            </a:r>
            <a:endParaRPr lang="en-US" sz="1400" dirty="0">
              <a:cs typeface="Times New Roman" charset="0"/>
            </a:endParaRPr>
          </a:p>
          <a:p>
            <a:pPr algn="just">
              <a:lnSpc>
                <a:spcPct val="45000"/>
              </a:lnSpc>
              <a:spcBef>
                <a:spcPct val="50000"/>
              </a:spcBef>
            </a:pPr>
            <a:r>
              <a:rPr lang="ru-RU" sz="1400" dirty="0">
                <a:cs typeface="Times New Roman" charset="0"/>
              </a:rPr>
              <a:t>11. Третий признак равенства треугольников                                        </a:t>
            </a:r>
            <a:endParaRPr lang="en-US" sz="1400" dirty="0">
              <a:cs typeface="Times New Roman" charset="0"/>
            </a:endParaRPr>
          </a:p>
          <a:p>
            <a:pPr algn="just">
              <a:lnSpc>
                <a:spcPct val="45000"/>
              </a:lnSpc>
              <a:spcBef>
                <a:spcPct val="50000"/>
              </a:spcBef>
            </a:pPr>
            <a:r>
              <a:rPr lang="ru-RU" sz="1400" dirty="0">
                <a:cs typeface="Times New Roman" charset="0"/>
              </a:rPr>
              <a:t>12. Соотношения между сторонами и углами треугольника                </a:t>
            </a:r>
            <a:endParaRPr lang="en-US" sz="1400" dirty="0">
              <a:cs typeface="Times New Roman" charset="0"/>
            </a:endParaRPr>
          </a:p>
          <a:p>
            <a:pPr algn="just">
              <a:lnSpc>
                <a:spcPct val="45000"/>
              </a:lnSpc>
              <a:spcBef>
                <a:spcPct val="50000"/>
              </a:spcBef>
            </a:pPr>
            <a:r>
              <a:rPr lang="ru-RU" sz="1400" dirty="0">
                <a:cs typeface="Times New Roman" charset="0"/>
              </a:rPr>
              <a:t>13. Соотношения между сторонами треугольника                              </a:t>
            </a:r>
            <a:endParaRPr lang="en-US" sz="1400" dirty="0">
              <a:cs typeface="Times New Roman" charset="0"/>
            </a:endParaRPr>
          </a:p>
          <a:p>
            <a:pPr algn="just">
              <a:lnSpc>
                <a:spcPct val="45000"/>
              </a:lnSpc>
              <a:spcBef>
                <a:spcPct val="50000"/>
              </a:spcBef>
            </a:pPr>
            <a:r>
              <a:rPr lang="ru-RU" sz="1400" dirty="0">
                <a:cs typeface="Times New Roman" charset="0"/>
              </a:rPr>
              <a:t>14. Прямоугольные треугольники                                                     </a:t>
            </a:r>
            <a:endParaRPr lang="en-US" sz="1400" dirty="0">
              <a:cs typeface="Times New Roman" charset="0"/>
            </a:endParaRPr>
          </a:p>
          <a:p>
            <a:pPr algn="just">
              <a:lnSpc>
                <a:spcPct val="45000"/>
              </a:lnSpc>
              <a:spcBef>
                <a:spcPct val="50000"/>
              </a:spcBef>
            </a:pPr>
            <a:r>
              <a:rPr lang="ru-RU" sz="1400" dirty="0">
                <a:cs typeface="Times New Roman" charset="0"/>
              </a:rPr>
              <a:t>15. Перпендикуляр и наклонная                                                        </a:t>
            </a:r>
            <a:endParaRPr lang="en-US" sz="1400" dirty="0">
              <a:cs typeface="Times New Roman" charset="0"/>
            </a:endParaRPr>
          </a:p>
          <a:p>
            <a:pPr algn="just">
              <a:lnSpc>
                <a:spcPct val="45000"/>
              </a:lnSpc>
              <a:spcBef>
                <a:spcPct val="50000"/>
              </a:spcBef>
            </a:pPr>
            <a:r>
              <a:rPr lang="en-US" sz="1400" b="1" dirty="0">
                <a:cs typeface="Times New Roman" charset="0"/>
              </a:rPr>
              <a:t> </a:t>
            </a:r>
            <a:r>
              <a:rPr lang="ru-RU" sz="1400" b="1" dirty="0">
                <a:cs typeface="Times New Roman" charset="0"/>
              </a:rPr>
              <a:t>ГЛАВА </a:t>
            </a:r>
            <a:r>
              <a:rPr lang="en-US" sz="1400" b="1" dirty="0">
                <a:cs typeface="Times New Roman" charset="0"/>
              </a:rPr>
              <a:t>III</a:t>
            </a:r>
            <a:r>
              <a:rPr lang="ru-RU" sz="1400" b="1" dirty="0">
                <a:cs typeface="Times New Roman" charset="0"/>
              </a:rPr>
              <a:t>. ОКРУЖНОСТЬ И ГЕОМЕТРИЧЕСКИЕ МЕСТА ТОЧЕК</a:t>
            </a:r>
            <a:endParaRPr lang="en-US" sz="1400" dirty="0">
              <a:cs typeface="Times New Roman" charset="0"/>
            </a:endParaRPr>
          </a:p>
          <a:p>
            <a:pPr algn="just">
              <a:lnSpc>
                <a:spcPct val="45000"/>
              </a:lnSpc>
              <a:spcBef>
                <a:spcPct val="50000"/>
              </a:spcBef>
            </a:pPr>
            <a:r>
              <a:rPr lang="ru-RU" sz="1400" dirty="0">
                <a:cs typeface="Times New Roman" charset="0"/>
              </a:rPr>
              <a:t>16. Окружность и круг                                                                    </a:t>
            </a:r>
            <a:endParaRPr lang="en-US" sz="1400" dirty="0">
              <a:cs typeface="Times New Roman" charset="0"/>
            </a:endParaRPr>
          </a:p>
          <a:p>
            <a:pPr algn="just">
              <a:lnSpc>
                <a:spcPct val="45000"/>
              </a:lnSpc>
              <a:spcBef>
                <a:spcPct val="50000"/>
              </a:spcBef>
            </a:pPr>
            <a:r>
              <a:rPr lang="ru-RU" sz="1400" dirty="0">
                <a:cs typeface="Times New Roman" charset="0"/>
              </a:rPr>
              <a:t>17. Взаимное расположение прямой и окружности                           </a:t>
            </a:r>
            <a:endParaRPr lang="en-US" sz="1400" dirty="0">
              <a:cs typeface="Times New Roman" charset="0"/>
            </a:endParaRPr>
          </a:p>
          <a:p>
            <a:pPr algn="just">
              <a:lnSpc>
                <a:spcPct val="45000"/>
              </a:lnSpc>
              <a:spcBef>
                <a:spcPct val="50000"/>
              </a:spcBef>
            </a:pPr>
            <a:r>
              <a:rPr lang="ru-RU" sz="1400" dirty="0">
                <a:cs typeface="Times New Roman" charset="0"/>
              </a:rPr>
              <a:t>18. Взаимное расположение двух окружностей                                </a:t>
            </a:r>
            <a:endParaRPr lang="en-US" sz="1400" dirty="0">
              <a:cs typeface="Times New Roman" charset="0"/>
            </a:endParaRPr>
          </a:p>
          <a:p>
            <a:pPr algn="just">
              <a:lnSpc>
                <a:spcPct val="45000"/>
              </a:lnSpc>
              <a:spcBef>
                <a:spcPct val="50000"/>
              </a:spcBef>
            </a:pPr>
            <a:r>
              <a:rPr lang="ru-RU" sz="1400" dirty="0">
                <a:cs typeface="Times New Roman" charset="0"/>
              </a:rPr>
              <a:t>19. Геометрические места точек                                                      </a:t>
            </a:r>
            <a:endParaRPr lang="en-US" sz="1400" dirty="0">
              <a:cs typeface="Times New Roman" charset="0"/>
            </a:endParaRPr>
          </a:p>
          <a:p>
            <a:pPr algn="just">
              <a:lnSpc>
                <a:spcPct val="45000"/>
              </a:lnSpc>
              <a:spcBef>
                <a:spcPct val="50000"/>
              </a:spcBef>
            </a:pPr>
            <a:r>
              <a:rPr lang="ru-RU" sz="1400" dirty="0">
                <a:cs typeface="Times New Roman" charset="0"/>
              </a:rPr>
              <a:t>20. Задачи на построение                                                                </a:t>
            </a:r>
            <a:endParaRPr lang="en-US" sz="1400" dirty="0">
              <a:cs typeface="Times New Roman" charset="0"/>
            </a:endParaRPr>
          </a:p>
          <a:p>
            <a:pPr algn="just">
              <a:lnSpc>
                <a:spcPct val="45000"/>
              </a:lnSpc>
              <a:spcBef>
                <a:spcPct val="50000"/>
              </a:spcBef>
            </a:pPr>
            <a:r>
              <a:rPr lang="en-US" sz="1400" b="1" dirty="0">
                <a:cs typeface="Times New Roman" charset="0"/>
              </a:rPr>
              <a:t> </a:t>
            </a:r>
            <a:r>
              <a:rPr lang="ru-RU" sz="1400" b="1" dirty="0">
                <a:cs typeface="Times New Roman" charset="0"/>
              </a:rPr>
              <a:t>ГЛАВА </a:t>
            </a:r>
            <a:r>
              <a:rPr lang="en-US" sz="1400" b="1" dirty="0">
                <a:cs typeface="Times New Roman" charset="0"/>
              </a:rPr>
              <a:t>IV</a:t>
            </a:r>
            <a:r>
              <a:rPr lang="ru-RU" sz="1400" b="1" dirty="0">
                <a:cs typeface="Times New Roman" charset="0"/>
              </a:rPr>
              <a:t>. КРИВЫЕ И ГРАФЫ*</a:t>
            </a:r>
            <a:endParaRPr lang="en-US" sz="1400" dirty="0">
              <a:cs typeface="Times New Roman" charset="0"/>
            </a:endParaRPr>
          </a:p>
          <a:p>
            <a:pPr algn="just">
              <a:lnSpc>
                <a:spcPct val="45000"/>
              </a:lnSpc>
              <a:spcBef>
                <a:spcPct val="50000"/>
              </a:spcBef>
            </a:pPr>
            <a:r>
              <a:rPr lang="ru-RU" sz="1400" dirty="0">
                <a:cs typeface="Times New Roman" charset="0"/>
              </a:rPr>
              <a:t>21*. Парабола                                                                                </a:t>
            </a:r>
            <a:endParaRPr lang="en-US" sz="1400" dirty="0">
              <a:cs typeface="Times New Roman" charset="0"/>
            </a:endParaRPr>
          </a:p>
          <a:p>
            <a:pPr algn="just">
              <a:lnSpc>
                <a:spcPct val="45000"/>
              </a:lnSpc>
              <a:spcBef>
                <a:spcPct val="50000"/>
              </a:spcBef>
            </a:pPr>
            <a:r>
              <a:rPr lang="ru-RU" sz="1400" dirty="0">
                <a:cs typeface="Times New Roman" charset="0"/>
              </a:rPr>
              <a:t>22*. Эллипс                                                                                   </a:t>
            </a:r>
            <a:endParaRPr lang="en-US" sz="1400" dirty="0">
              <a:cs typeface="Times New Roman" charset="0"/>
            </a:endParaRPr>
          </a:p>
          <a:p>
            <a:pPr algn="just">
              <a:lnSpc>
                <a:spcPct val="45000"/>
              </a:lnSpc>
              <a:spcBef>
                <a:spcPct val="50000"/>
              </a:spcBef>
            </a:pPr>
            <a:r>
              <a:rPr lang="ru-RU" sz="1400" dirty="0">
                <a:cs typeface="Times New Roman" charset="0"/>
              </a:rPr>
              <a:t>23*. Гипербола                                                                              </a:t>
            </a:r>
            <a:endParaRPr lang="en-US" sz="1400" dirty="0">
              <a:cs typeface="Times New Roman" charset="0"/>
            </a:endParaRPr>
          </a:p>
          <a:p>
            <a:pPr algn="just">
              <a:lnSpc>
                <a:spcPct val="45000"/>
              </a:lnSpc>
              <a:spcBef>
                <a:spcPct val="50000"/>
              </a:spcBef>
            </a:pPr>
            <a:r>
              <a:rPr lang="ru-RU" sz="1400" dirty="0">
                <a:cs typeface="Times New Roman" charset="0"/>
              </a:rPr>
              <a:t>24*. Графы                                                                                    </a:t>
            </a:r>
            <a:endParaRPr lang="en-US" sz="1400" dirty="0">
              <a:cs typeface="Times New Roman" charset="0"/>
            </a:endParaRPr>
          </a:p>
          <a:p>
            <a:pPr algn="just">
              <a:lnSpc>
                <a:spcPct val="45000"/>
              </a:lnSpc>
              <a:spcBef>
                <a:spcPct val="50000"/>
              </a:spcBef>
            </a:pPr>
            <a:r>
              <a:rPr lang="ru-RU" sz="1400" dirty="0">
                <a:cs typeface="Times New Roman" charset="0"/>
              </a:rPr>
              <a:t>25*. Теорема Эйлера                                                                      </a:t>
            </a:r>
            <a:endParaRPr lang="en-US" sz="1400" dirty="0">
              <a:cs typeface="Times New Roman" charset="0"/>
            </a:endParaRPr>
          </a:p>
          <a:p>
            <a:pPr algn="just">
              <a:lnSpc>
                <a:spcPct val="45000"/>
              </a:lnSpc>
              <a:spcBef>
                <a:spcPct val="50000"/>
              </a:spcBef>
            </a:pPr>
            <a:r>
              <a:rPr lang="ru-RU" sz="1400" dirty="0">
                <a:cs typeface="Times New Roman" charset="0"/>
              </a:rPr>
              <a:t>26*. Проблема четырех красок</a:t>
            </a:r>
            <a:endParaRPr lang="en-US" sz="1400" dirty="0">
              <a:cs typeface="Times New Roman" charset="0"/>
            </a:endParaRPr>
          </a:p>
          <a:p>
            <a:pPr>
              <a:lnSpc>
                <a:spcPct val="45000"/>
              </a:lnSpc>
              <a:spcBef>
                <a:spcPct val="50000"/>
              </a:spcBef>
            </a:pPr>
            <a:endParaRPr lang="ru-RU" sz="1400" dirty="0"/>
          </a:p>
        </p:txBody>
      </p:sp>
    </p:spTree>
    <p:extLst>
      <p:ext uri="{BB962C8B-B14F-4D97-AF65-F5344CB8AC3E}">
        <p14:creationId xmlns:p14="http://schemas.microsoft.com/office/powerpoint/2010/main" val="50261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1027"/>
          <p:cNvSpPr txBox="1">
            <a:spLocks noChangeArrowheads="1"/>
          </p:cNvSpPr>
          <p:nvPr/>
        </p:nvSpPr>
        <p:spPr bwMode="auto">
          <a:xfrm>
            <a:off x="685800" y="16687800"/>
            <a:ext cx="6324600" cy="2195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sz="1800"/>
              <a:t>7 класс</a:t>
            </a:r>
          </a:p>
          <a:p>
            <a:pPr algn="just">
              <a:spcBef>
                <a:spcPct val="50000"/>
              </a:spcBef>
            </a:pPr>
            <a:r>
              <a:rPr lang="ru-RU" sz="1800">
                <a:cs typeface="Times New Roman" charset="0"/>
              </a:rPr>
              <a:t>ГЛАВА </a:t>
            </a:r>
            <a:r>
              <a:rPr lang="en-US" sz="1800">
                <a:cs typeface="Times New Roman" charset="0"/>
              </a:rPr>
              <a:t>I</a:t>
            </a:r>
            <a:r>
              <a:rPr lang="ru-RU" sz="1800">
                <a:cs typeface="Times New Roman" charset="0"/>
              </a:rPr>
              <a:t>. НАЧАЛА ГЕОМЕТРИИ</a:t>
            </a:r>
            <a:endParaRPr lang="en-US" sz="1800">
              <a:cs typeface="Times New Roman" charset="0"/>
            </a:endParaRPr>
          </a:p>
          <a:p>
            <a:pPr algn="just">
              <a:spcBef>
                <a:spcPct val="50000"/>
              </a:spcBef>
            </a:pPr>
            <a:r>
              <a:rPr lang="ru-RU" sz="1800">
                <a:cs typeface="Times New Roman" charset="0"/>
              </a:rPr>
              <a:t>1. Основные геометрические фигуры                                                       7</a:t>
            </a:r>
            <a:endParaRPr lang="en-US" sz="1800">
              <a:cs typeface="Times New Roman" charset="0"/>
            </a:endParaRPr>
          </a:p>
          <a:p>
            <a:pPr algn="just">
              <a:spcBef>
                <a:spcPct val="50000"/>
              </a:spcBef>
            </a:pPr>
            <a:r>
              <a:rPr lang="ru-RU" sz="1800">
                <a:cs typeface="Times New Roman" charset="0"/>
              </a:rPr>
              <a:t>2. Отрезок и луч                                                                                        10</a:t>
            </a:r>
            <a:endParaRPr lang="en-US" sz="1800">
              <a:cs typeface="Times New Roman" charset="0"/>
            </a:endParaRPr>
          </a:p>
          <a:p>
            <a:pPr algn="just">
              <a:spcBef>
                <a:spcPct val="50000"/>
              </a:spcBef>
            </a:pPr>
            <a:r>
              <a:rPr lang="ru-RU" sz="1800">
                <a:cs typeface="Times New Roman" charset="0"/>
              </a:rPr>
              <a:t>3. Измерение длин отрезков                                                                     14</a:t>
            </a:r>
            <a:endParaRPr lang="en-US" sz="1800">
              <a:cs typeface="Times New Roman" charset="0"/>
            </a:endParaRPr>
          </a:p>
          <a:p>
            <a:pPr algn="just">
              <a:spcBef>
                <a:spcPct val="50000"/>
              </a:spcBef>
            </a:pPr>
            <a:r>
              <a:rPr lang="ru-RU" sz="1800">
                <a:cs typeface="Times New Roman" charset="0"/>
              </a:rPr>
              <a:t>4. Полуплоскость и угол                                                                           19</a:t>
            </a:r>
            <a:endParaRPr lang="en-US" sz="1800">
              <a:cs typeface="Times New Roman" charset="0"/>
            </a:endParaRPr>
          </a:p>
          <a:p>
            <a:pPr algn="just">
              <a:spcBef>
                <a:spcPct val="50000"/>
              </a:spcBef>
            </a:pPr>
            <a:r>
              <a:rPr lang="ru-RU" sz="1800">
                <a:cs typeface="Times New Roman" charset="0"/>
              </a:rPr>
              <a:t>5. Измерение величин углов                                                                     24</a:t>
            </a:r>
            <a:endParaRPr lang="en-US" sz="1800">
              <a:cs typeface="Times New Roman" charset="0"/>
            </a:endParaRPr>
          </a:p>
          <a:p>
            <a:pPr algn="just">
              <a:spcBef>
                <a:spcPct val="50000"/>
              </a:spcBef>
            </a:pPr>
            <a:r>
              <a:rPr lang="ru-RU" sz="1800">
                <a:cs typeface="Times New Roman" charset="0"/>
              </a:rPr>
              <a:t>6. Ломаные и многоугольники                                                                 28</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II</a:t>
            </a:r>
            <a:r>
              <a:rPr lang="ru-RU" sz="1800">
                <a:cs typeface="Times New Roman" charset="0"/>
              </a:rPr>
              <a:t>. РАВЕНСТВО ТРЕУГОЛЬНИКОВ</a:t>
            </a:r>
            <a:endParaRPr lang="en-US" sz="1800">
              <a:cs typeface="Times New Roman" charset="0"/>
            </a:endParaRPr>
          </a:p>
          <a:p>
            <a:pPr algn="just">
              <a:spcBef>
                <a:spcPct val="50000"/>
              </a:spcBef>
            </a:pPr>
            <a:r>
              <a:rPr lang="ru-RU" sz="1800">
                <a:cs typeface="Times New Roman" charset="0"/>
              </a:rPr>
              <a:t>7. Треугольники                                                                                         32</a:t>
            </a:r>
            <a:endParaRPr lang="en-US" sz="1800">
              <a:cs typeface="Times New Roman" charset="0"/>
            </a:endParaRPr>
          </a:p>
          <a:p>
            <a:pPr algn="just">
              <a:spcBef>
                <a:spcPct val="50000"/>
              </a:spcBef>
            </a:pPr>
            <a:r>
              <a:rPr lang="ru-RU" sz="1800">
                <a:cs typeface="Times New Roman" charset="0"/>
              </a:rPr>
              <a:t>8. Первый признак равенства треугольников                                         34</a:t>
            </a:r>
            <a:endParaRPr lang="en-US" sz="1800">
              <a:cs typeface="Times New Roman" charset="0"/>
            </a:endParaRPr>
          </a:p>
          <a:p>
            <a:pPr algn="just">
              <a:spcBef>
                <a:spcPct val="50000"/>
              </a:spcBef>
            </a:pPr>
            <a:r>
              <a:rPr lang="ru-RU" sz="1800">
                <a:cs typeface="Times New Roman" charset="0"/>
              </a:rPr>
              <a:t>9. Второй признак равенства треугольников                                          36</a:t>
            </a:r>
            <a:endParaRPr lang="en-US" sz="1800">
              <a:cs typeface="Times New Roman" charset="0"/>
            </a:endParaRPr>
          </a:p>
          <a:p>
            <a:pPr algn="just">
              <a:spcBef>
                <a:spcPct val="50000"/>
              </a:spcBef>
            </a:pPr>
            <a:r>
              <a:rPr lang="ru-RU" sz="1800">
                <a:cs typeface="Times New Roman" charset="0"/>
              </a:rPr>
              <a:t>10. Равнобедренные треугольники                                                          38</a:t>
            </a:r>
            <a:endParaRPr lang="en-US" sz="1800">
              <a:cs typeface="Times New Roman" charset="0"/>
            </a:endParaRPr>
          </a:p>
          <a:p>
            <a:pPr algn="just">
              <a:spcBef>
                <a:spcPct val="50000"/>
              </a:spcBef>
            </a:pPr>
            <a:r>
              <a:rPr lang="ru-RU" sz="1800">
                <a:cs typeface="Times New Roman" charset="0"/>
              </a:rPr>
              <a:t>11. Третий признак равенства треугольников                                        41</a:t>
            </a:r>
            <a:endParaRPr lang="en-US" sz="1800">
              <a:cs typeface="Times New Roman" charset="0"/>
            </a:endParaRPr>
          </a:p>
          <a:p>
            <a:pPr algn="just">
              <a:spcBef>
                <a:spcPct val="50000"/>
              </a:spcBef>
            </a:pPr>
            <a:r>
              <a:rPr lang="ru-RU" sz="1800">
                <a:cs typeface="Times New Roman" charset="0"/>
              </a:rPr>
              <a:t>12. Соотношения между сторонами и углами треугольника                43</a:t>
            </a:r>
            <a:endParaRPr lang="en-US" sz="1800">
              <a:cs typeface="Times New Roman" charset="0"/>
            </a:endParaRPr>
          </a:p>
          <a:p>
            <a:pPr algn="just">
              <a:spcBef>
                <a:spcPct val="50000"/>
              </a:spcBef>
            </a:pPr>
            <a:r>
              <a:rPr lang="ru-RU" sz="1800">
                <a:cs typeface="Times New Roman" charset="0"/>
              </a:rPr>
              <a:t>13. Соотношения между сторонами треугольника                                46</a:t>
            </a:r>
            <a:endParaRPr lang="en-US" sz="1800">
              <a:cs typeface="Times New Roman" charset="0"/>
            </a:endParaRPr>
          </a:p>
          <a:p>
            <a:pPr algn="just">
              <a:spcBef>
                <a:spcPct val="50000"/>
              </a:spcBef>
            </a:pPr>
            <a:r>
              <a:rPr lang="ru-RU" sz="1800">
                <a:cs typeface="Times New Roman" charset="0"/>
              </a:rPr>
              <a:t>14. Прямоугольные треугольники                                                           49</a:t>
            </a:r>
            <a:endParaRPr lang="en-US" sz="1800">
              <a:cs typeface="Times New Roman" charset="0"/>
            </a:endParaRPr>
          </a:p>
          <a:p>
            <a:pPr algn="just">
              <a:spcBef>
                <a:spcPct val="50000"/>
              </a:spcBef>
            </a:pPr>
            <a:r>
              <a:rPr lang="ru-RU" sz="1800">
                <a:cs typeface="Times New Roman" charset="0"/>
              </a:rPr>
              <a:t>15. Перпендикуляр и наклонная                                                              52</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III</a:t>
            </a:r>
            <a:r>
              <a:rPr lang="ru-RU" sz="1800">
                <a:cs typeface="Times New Roman" charset="0"/>
              </a:rPr>
              <a:t>. ОКРУЖНОСТЬ И ГЕОМЕТРИЧЕСКИЕ МЕСТА </a:t>
            </a:r>
            <a:endParaRPr lang="en-US" sz="1800">
              <a:cs typeface="Times New Roman" charset="0"/>
            </a:endParaRPr>
          </a:p>
          <a:p>
            <a:pPr algn="just">
              <a:spcBef>
                <a:spcPct val="50000"/>
              </a:spcBef>
            </a:pPr>
            <a:r>
              <a:rPr lang="ru-RU" sz="1800">
                <a:cs typeface="Times New Roman" charset="0"/>
              </a:rPr>
              <a:t>ТОЧЕК</a:t>
            </a:r>
            <a:endParaRPr lang="en-US" sz="1800">
              <a:cs typeface="Times New Roman" charset="0"/>
            </a:endParaRPr>
          </a:p>
          <a:p>
            <a:pPr algn="just">
              <a:spcBef>
                <a:spcPct val="50000"/>
              </a:spcBef>
            </a:pPr>
            <a:r>
              <a:rPr lang="ru-RU" sz="1800">
                <a:cs typeface="Times New Roman" charset="0"/>
              </a:rPr>
              <a:t>16. Окружность и круг                                                                              56</a:t>
            </a:r>
            <a:endParaRPr lang="en-US" sz="1800">
              <a:cs typeface="Times New Roman" charset="0"/>
            </a:endParaRPr>
          </a:p>
          <a:p>
            <a:pPr algn="just">
              <a:spcBef>
                <a:spcPct val="50000"/>
              </a:spcBef>
            </a:pPr>
            <a:r>
              <a:rPr lang="ru-RU" sz="1800">
                <a:cs typeface="Times New Roman" charset="0"/>
              </a:rPr>
              <a:t>17. Взаимное расположение прямой и окружности                               59</a:t>
            </a:r>
            <a:endParaRPr lang="en-US" sz="1800">
              <a:cs typeface="Times New Roman" charset="0"/>
            </a:endParaRPr>
          </a:p>
          <a:p>
            <a:pPr algn="just">
              <a:spcBef>
                <a:spcPct val="50000"/>
              </a:spcBef>
            </a:pPr>
            <a:r>
              <a:rPr lang="ru-RU" sz="1800">
                <a:cs typeface="Times New Roman" charset="0"/>
              </a:rPr>
              <a:t>18. Взаимное расположение двух окружностей                                     63</a:t>
            </a:r>
            <a:endParaRPr lang="en-US" sz="1800">
              <a:cs typeface="Times New Roman" charset="0"/>
            </a:endParaRPr>
          </a:p>
          <a:p>
            <a:pPr algn="just">
              <a:spcBef>
                <a:spcPct val="50000"/>
              </a:spcBef>
            </a:pPr>
            <a:r>
              <a:rPr lang="ru-RU" sz="1800">
                <a:cs typeface="Times New Roman" charset="0"/>
              </a:rPr>
              <a:t>19. Геометрические места точек                                                              67</a:t>
            </a:r>
            <a:endParaRPr lang="en-US" sz="1800">
              <a:cs typeface="Times New Roman" charset="0"/>
            </a:endParaRPr>
          </a:p>
          <a:p>
            <a:pPr algn="just">
              <a:spcBef>
                <a:spcPct val="50000"/>
              </a:spcBef>
            </a:pPr>
            <a:r>
              <a:rPr lang="ru-RU" sz="1800">
                <a:cs typeface="Times New Roman" charset="0"/>
              </a:rPr>
              <a:t>20. Задачи на построение                                                                          70</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IV</a:t>
            </a:r>
            <a:r>
              <a:rPr lang="ru-RU" sz="1800">
                <a:cs typeface="Times New Roman" charset="0"/>
              </a:rPr>
              <a:t>. КРИВЫЕ И ГРАФЫ*</a:t>
            </a:r>
            <a:endParaRPr lang="en-US" sz="1800">
              <a:cs typeface="Times New Roman" charset="0"/>
            </a:endParaRPr>
          </a:p>
          <a:p>
            <a:pPr algn="just">
              <a:spcBef>
                <a:spcPct val="50000"/>
              </a:spcBef>
            </a:pPr>
            <a:r>
              <a:rPr lang="ru-RU" sz="1800">
                <a:cs typeface="Times New Roman" charset="0"/>
              </a:rPr>
              <a:t>21*. Парабола                                                                                             73</a:t>
            </a:r>
            <a:endParaRPr lang="en-US" sz="1800">
              <a:cs typeface="Times New Roman" charset="0"/>
            </a:endParaRPr>
          </a:p>
          <a:p>
            <a:pPr algn="just">
              <a:spcBef>
                <a:spcPct val="50000"/>
              </a:spcBef>
            </a:pPr>
            <a:r>
              <a:rPr lang="ru-RU" sz="1800">
                <a:cs typeface="Times New Roman" charset="0"/>
              </a:rPr>
              <a:t>22*. Эллипс                                                                                                77</a:t>
            </a:r>
            <a:endParaRPr lang="en-US" sz="1800">
              <a:cs typeface="Times New Roman" charset="0"/>
            </a:endParaRPr>
          </a:p>
          <a:p>
            <a:pPr algn="just">
              <a:spcBef>
                <a:spcPct val="50000"/>
              </a:spcBef>
            </a:pPr>
            <a:r>
              <a:rPr lang="ru-RU" sz="1800">
                <a:cs typeface="Times New Roman" charset="0"/>
              </a:rPr>
              <a:t>23*. Гипербола                                                                                           81</a:t>
            </a:r>
            <a:endParaRPr lang="en-US" sz="1800">
              <a:cs typeface="Times New Roman" charset="0"/>
            </a:endParaRPr>
          </a:p>
          <a:p>
            <a:pPr algn="just">
              <a:spcBef>
                <a:spcPct val="50000"/>
              </a:spcBef>
            </a:pPr>
            <a:r>
              <a:rPr lang="ru-RU" sz="1800">
                <a:cs typeface="Times New Roman" charset="0"/>
              </a:rPr>
              <a:t>24*. Графы                                                                                                  84</a:t>
            </a:r>
            <a:endParaRPr lang="en-US" sz="1800">
              <a:cs typeface="Times New Roman" charset="0"/>
            </a:endParaRPr>
          </a:p>
          <a:p>
            <a:pPr algn="just">
              <a:spcBef>
                <a:spcPct val="50000"/>
              </a:spcBef>
            </a:pPr>
            <a:r>
              <a:rPr lang="ru-RU" sz="1800">
                <a:cs typeface="Times New Roman" charset="0"/>
              </a:rPr>
              <a:t>25*. Теорема Эйлера                                                                                 87</a:t>
            </a:r>
            <a:endParaRPr lang="en-US" sz="1800">
              <a:cs typeface="Times New Roman" charset="0"/>
            </a:endParaRPr>
          </a:p>
          <a:p>
            <a:pPr algn="just">
              <a:spcBef>
                <a:spcPct val="50000"/>
              </a:spcBef>
            </a:pPr>
            <a:r>
              <a:rPr lang="ru-RU" sz="1800">
                <a:cs typeface="Times New Roman" charset="0"/>
              </a:rPr>
              <a:t>26*. Проблема четырех красок                                                                 90</a:t>
            </a:r>
            <a:endParaRPr lang="en-US" sz="1800">
              <a:cs typeface="Times New Roman" charset="0"/>
            </a:endParaRPr>
          </a:p>
          <a:p>
            <a:pPr algn="ctr">
              <a:spcBef>
                <a:spcPct val="50000"/>
              </a:spcBef>
            </a:pPr>
            <a:endParaRPr lang="ru-RU" sz="1800"/>
          </a:p>
        </p:txBody>
      </p:sp>
      <p:sp>
        <p:nvSpPr>
          <p:cNvPr id="36868" name="Text Box 1028"/>
          <p:cNvSpPr txBox="1">
            <a:spLocks noChangeArrowheads="1"/>
          </p:cNvSpPr>
          <p:nvPr/>
        </p:nvSpPr>
        <p:spPr bwMode="auto">
          <a:xfrm>
            <a:off x="251520" y="12973"/>
            <a:ext cx="8458200" cy="664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50000"/>
              </a:lnSpc>
              <a:spcBef>
                <a:spcPct val="50000"/>
              </a:spcBef>
            </a:pPr>
            <a:endParaRPr lang="ru-RU" sz="1800" b="1" dirty="0"/>
          </a:p>
          <a:p>
            <a:pPr algn="ctr">
              <a:lnSpc>
                <a:spcPct val="50000"/>
              </a:lnSpc>
              <a:spcBef>
                <a:spcPct val="50000"/>
              </a:spcBef>
            </a:pPr>
            <a:endParaRPr lang="ru-RU" sz="2000" b="1" dirty="0"/>
          </a:p>
          <a:p>
            <a:pPr algn="just">
              <a:lnSpc>
                <a:spcPct val="45000"/>
              </a:lnSpc>
              <a:spcBef>
                <a:spcPct val="50000"/>
              </a:spcBef>
            </a:pPr>
            <a:r>
              <a:rPr lang="ru-RU" sz="1200" b="1" dirty="0">
                <a:cs typeface="Times New Roman" charset="0"/>
              </a:rPr>
              <a:t>ГЛАВА </a:t>
            </a:r>
            <a:r>
              <a:rPr lang="en-US" sz="1200" b="1" dirty="0">
                <a:cs typeface="Times New Roman" charset="0"/>
              </a:rPr>
              <a:t>V</a:t>
            </a:r>
            <a:r>
              <a:rPr lang="ru-RU" sz="1200" b="1" dirty="0">
                <a:cs typeface="Times New Roman" charset="0"/>
              </a:rPr>
              <a:t>. ПАРАЛЛЕЛЬНОСТЬ</a:t>
            </a:r>
            <a:endParaRPr lang="en-US" sz="1200" b="1" dirty="0">
              <a:cs typeface="Times New Roman" charset="0"/>
            </a:endParaRPr>
          </a:p>
          <a:p>
            <a:pPr algn="just">
              <a:lnSpc>
                <a:spcPct val="45000"/>
              </a:lnSpc>
              <a:spcBef>
                <a:spcPct val="50000"/>
              </a:spcBef>
            </a:pPr>
            <a:r>
              <a:rPr lang="ru-RU" sz="1200" dirty="0">
                <a:cs typeface="Times New Roman" charset="0"/>
              </a:rPr>
              <a:t>27. Параллельные прямые                                                              </a:t>
            </a:r>
            <a:endParaRPr lang="en-US" sz="1200" dirty="0">
              <a:cs typeface="Times New Roman" charset="0"/>
            </a:endParaRPr>
          </a:p>
          <a:p>
            <a:pPr algn="just">
              <a:lnSpc>
                <a:spcPct val="45000"/>
              </a:lnSpc>
              <a:spcBef>
                <a:spcPct val="50000"/>
              </a:spcBef>
            </a:pPr>
            <a:r>
              <a:rPr lang="ru-RU" sz="1200" dirty="0">
                <a:cs typeface="Times New Roman" charset="0"/>
              </a:rPr>
              <a:t>28. Сумма углов многоугольника                                                  </a:t>
            </a:r>
            <a:endParaRPr lang="en-US" sz="1200" dirty="0">
              <a:cs typeface="Times New Roman" charset="0"/>
            </a:endParaRPr>
          </a:p>
          <a:p>
            <a:pPr algn="just">
              <a:lnSpc>
                <a:spcPct val="45000"/>
              </a:lnSpc>
              <a:spcBef>
                <a:spcPct val="50000"/>
              </a:spcBef>
            </a:pPr>
            <a:r>
              <a:rPr lang="ru-RU" sz="1200" dirty="0">
                <a:cs typeface="Times New Roman" charset="0"/>
              </a:rPr>
              <a:t>29. Параллелограммы                                                                   </a:t>
            </a:r>
            <a:endParaRPr lang="en-US" sz="1200" dirty="0">
              <a:cs typeface="Times New Roman" charset="0"/>
            </a:endParaRPr>
          </a:p>
          <a:p>
            <a:pPr algn="just">
              <a:lnSpc>
                <a:spcPct val="45000"/>
              </a:lnSpc>
              <a:spcBef>
                <a:spcPct val="50000"/>
              </a:spcBef>
            </a:pPr>
            <a:r>
              <a:rPr lang="ru-RU" sz="1200" dirty="0">
                <a:cs typeface="Times New Roman" charset="0"/>
              </a:rPr>
              <a:t>30. Признаки параллелограмма                                                     </a:t>
            </a:r>
            <a:endParaRPr lang="en-US" sz="1200" dirty="0">
              <a:cs typeface="Times New Roman" charset="0"/>
            </a:endParaRPr>
          </a:p>
          <a:p>
            <a:pPr algn="just">
              <a:lnSpc>
                <a:spcPct val="45000"/>
              </a:lnSpc>
              <a:spcBef>
                <a:spcPct val="50000"/>
              </a:spcBef>
            </a:pPr>
            <a:r>
              <a:rPr lang="ru-RU" sz="1200" dirty="0">
                <a:cs typeface="Times New Roman" charset="0"/>
              </a:rPr>
              <a:t>31. Прямоугольник, ромб, квадрат                                                </a:t>
            </a:r>
            <a:endParaRPr lang="en-US" sz="1200" dirty="0">
              <a:cs typeface="Times New Roman" charset="0"/>
            </a:endParaRPr>
          </a:p>
          <a:p>
            <a:pPr algn="just">
              <a:lnSpc>
                <a:spcPct val="45000"/>
              </a:lnSpc>
              <a:spcBef>
                <a:spcPct val="50000"/>
              </a:spcBef>
            </a:pPr>
            <a:r>
              <a:rPr lang="ru-RU" sz="1200" dirty="0">
                <a:cs typeface="Times New Roman" charset="0"/>
              </a:rPr>
              <a:t>32. Средняя линия треугольника                                                    </a:t>
            </a:r>
            <a:endParaRPr lang="en-US" sz="1200" dirty="0">
              <a:cs typeface="Times New Roman" charset="0"/>
            </a:endParaRPr>
          </a:p>
          <a:p>
            <a:pPr algn="just">
              <a:lnSpc>
                <a:spcPct val="45000"/>
              </a:lnSpc>
              <a:spcBef>
                <a:spcPct val="50000"/>
              </a:spcBef>
            </a:pPr>
            <a:r>
              <a:rPr lang="ru-RU" sz="1200" dirty="0">
                <a:cs typeface="Times New Roman" charset="0"/>
              </a:rPr>
              <a:t>33. Трапеция                                                                                </a:t>
            </a:r>
            <a:endParaRPr lang="en-US" sz="1200" dirty="0">
              <a:cs typeface="Times New Roman" charset="0"/>
            </a:endParaRPr>
          </a:p>
          <a:p>
            <a:pPr algn="just">
              <a:lnSpc>
                <a:spcPct val="45000"/>
              </a:lnSpc>
              <a:spcBef>
                <a:spcPct val="50000"/>
              </a:spcBef>
            </a:pPr>
            <a:r>
              <a:rPr lang="ru-RU" sz="1200" dirty="0">
                <a:cs typeface="Times New Roman" charset="0"/>
              </a:rPr>
              <a:t>34. Теорема Фалеса                                                                     </a:t>
            </a:r>
            <a:endParaRPr lang="en-US" sz="1200" dirty="0">
              <a:cs typeface="Times New Roman" charset="0"/>
            </a:endParaRPr>
          </a:p>
          <a:p>
            <a:pPr algn="just">
              <a:lnSpc>
                <a:spcPct val="45000"/>
              </a:lnSpc>
              <a:spcBef>
                <a:spcPct val="50000"/>
              </a:spcBef>
            </a:pPr>
            <a:r>
              <a:rPr lang="en-US" sz="1200" dirty="0">
                <a:cs typeface="Times New Roman" charset="0"/>
              </a:rPr>
              <a:t> </a:t>
            </a:r>
            <a:r>
              <a:rPr lang="ru-RU" sz="1200" b="1" dirty="0">
                <a:cs typeface="Times New Roman" charset="0"/>
              </a:rPr>
              <a:t>ГЛАВА </a:t>
            </a:r>
            <a:r>
              <a:rPr lang="en-US" sz="1200" b="1" dirty="0">
                <a:cs typeface="Times New Roman" charset="0"/>
              </a:rPr>
              <a:t>VI</a:t>
            </a:r>
            <a:r>
              <a:rPr lang="ru-RU" sz="1200" b="1" dirty="0">
                <a:cs typeface="Times New Roman" charset="0"/>
              </a:rPr>
              <a:t>. МНОГОУГОЛЬНИКИ И ОКРУЖНОСТЬ</a:t>
            </a:r>
            <a:endParaRPr lang="en-US" sz="1200" b="1" dirty="0">
              <a:cs typeface="Times New Roman" charset="0"/>
            </a:endParaRPr>
          </a:p>
          <a:p>
            <a:pPr algn="just">
              <a:lnSpc>
                <a:spcPct val="45000"/>
              </a:lnSpc>
              <a:spcBef>
                <a:spcPct val="50000"/>
              </a:spcBef>
            </a:pPr>
            <a:r>
              <a:rPr lang="ru-RU" sz="1200" dirty="0">
                <a:cs typeface="Times New Roman" charset="0"/>
              </a:rPr>
              <a:t>35. Углы, связанные с окружностью                                            </a:t>
            </a:r>
            <a:endParaRPr lang="en-US" sz="1200" dirty="0">
              <a:cs typeface="Times New Roman" charset="0"/>
            </a:endParaRPr>
          </a:p>
          <a:p>
            <a:pPr algn="just">
              <a:lnSpc>
                <a:spcPct val="45000"/>
              </a:lnSpc>
              <a:spcBef>
                <a:spcPct val="50000"/>
              </a:spcBef>
            </a:pPr>
            <a:r>
              <a:rPr lang="ru-RU" sz="1200" dirty="0">
                <a:cs typeface="Times New Roman" charset="0"/>
              </a:rPr>
              <a:t>36. Многоугольники, вписанные в окружность                             </a:t>
            </a:r>
            <a:endParaRPr lang="en-US" sz="1200" dirty="0">
              <a:cs typeface="Times New Roman" charset="0"/>
            </a:endParaRPr>
          </a:p>
          <a:p>
            <a:pPr algn="just">
              <a:lnSpc>
                <a:spcPct val="45000"/>
              </a:lnSpc>
              <a:spcBef>
                <a:spcPct val="50000"/>
              </a:spcBef>
            </a:pPr>
            <a:r>
              <a:rPr lang="ru-RU" sz="1200" dirty="0">
                <a:cs typeface="Times New Roman" charset="0"/>
              </a:rPr>
              <a:t>37. Многоугольники, описанные около окружности                      </a:t>
            </a:r>
            <a:endParaRPr lang="en-US" sz="1200" dirty="0">
              <a:cs typeface="Times New Roman" charset="0"/>
            </a:endParaRPr>
          </a:p>
          <a:p>
            <a:pPr algn="just">
              <a:lnSpc>
                <a:spcPct val="45000"/>
              </a:lnSpc>
              <a:spcBef>
                <a:spcPct val="50000"/>
              </a:spcBef>
            </a:pPr>
            <a:r>
              <a:rPr lang="ru-RU" sz="1200" dirty="0">
                <a:cs typeface="Times New Roman" charset="0"/>
              </a:rPr>
              <a:t>38. Замечательные точки в треугольнике                                       </a:t>
            </a:r>
            <a:endParaRPr lang="en-US" sz="1200" dirty="0">
              <a:cs typeface="Times New Roman" charset="0"/>
            </a:endParaRPr>
          </a:p>
          <a:p>
            <a:pPr algn="just">
              <a:lnSpc>
                <a:spcPct val="45000"/>
              </a:lnSpc>
              <a:spcBef>
                <a:spcPct val="50000"/>
              </a:spcBef>
            </a:pPr>
            <a:r>
              <a:rPr lang="en-US" sz="1200" b="1" dirty="0">
                <a:cs typeface="Times New Roman" charset="0"/>
              </a:rPr>
              <a:t> </a:t>
            </a:r>
            <a:r>
              <a:rPr lang="ru-RU" sz="1200" b="1" dirty="0">
                <a:cs typeface="Times New Roman" charset="0"/>
              </a:rPr>
              <a:t>ГЛАВА </a:t>
            </a:r>
            <a:r>
              <a:rPr lang="en-US" sz="1200" b="1" dirty="0">
                <a:cs typeface="Times New Roman" charset="0"/>
              </a:rPr>
              <a:t>VII</a:t>
            </a:r>
            <a:r>
              <a:rPr lang="ru-RU" sz="1200" b="1" dirty="0">
                <a:cs typeface="Times New Roman" charset="0"/>
              </a:rPr>
              <a:t>. ДВИЖЕНИЕ</a:t>
            </a:r>
            <a:endParaRPr lang="en-US" sz="1200" b="1" dirty="0">
              <a:cs typeface="Times New Roman" charset="0"/>
            </a:endParaRPr>
          </a:p>
          <a:p>
            <a:pPr algn="just">
              <a:lnSpc>
                <a:spcPct val="45000"/>
              </a:lnSpc>
              <a:spcBef>
                <a:spcPct val="50000"/>
              </a:spcBef>
            </a:pPr>
            <a:r>
              <a:rPr lang="ru-RU" sz="1200" dirty="0">
                <a:cs typeface="Times New Roman" charset="0"/>
              </a:rPr>
              <a:t>39. Центральная симметрия                                                          </a:t>
            </a:r>
            <a:endParaRPr lang="en-US" sz="1200" dirty="0">
              <a:cs typeface="Times New Roman" charset="0"/>
            </a:endParaRPr>
          </a:p>
          <a:p>
            <a:pPr algn="just">
              <a:lnSpc>
                <a:spcPct val="45000"/>
              </a:lnSpc>
              <a:spcBef>
                <a:spcPct val="50000"/>
              </a:spcBef>
            </a:pPr>
            <a:r>
              <a:rPr lang="ru-RU" sz="1200" dirty="0">
                <a:cs typeface="Times New Roman" charset="0"/>
              </a:rPr>
              <a:t>40. Поворот. Симметрия </a:t>
            </a:r>
            <a:r>
              <a:rPr lang="en-US" sz="1200" i="1" dirty="0">
                <a:cs typeface="Times New Roman" charset="0"/>
              </a:rPr>
              <a:t>n</a:t>
            </a:r>
            <a:r>
              <a:rPr lang="ru-RU" sz="1200" i="1" dirty="0">
                <a:cs typeface="Times New Roman" charset="0"/>
              </a:rPr>
              <a:t> – </a:t>
            </a:r>
            <a:r>
              <a:rPr lang="ru-RU" sz="1200" dirty="0" err="1">
                <a:cs typeface="Times New Roman" charset="0"/>
              </a:rPr>
              <a:t>го</a:t>
            </a:r>
            <a:r>
              <a:rPr lang="ru-RU" sz="1200" dirty="0">
                <a:cs typeface="Times New Roman" charset="0"/>
              </a:rPr>
              <a:t> порядка                                        </a:t>
            </a:r>
            <a:endParaRPr lang="en-US" sz="1200" dirty="0">
              <a:cs typeface="Times New Roman" charset="0"/>
            </a:endParaRPr>
          </a:p>
          <a:p>
            <a:pPr algn="just">
              <a:lnSpc>
                <a:spcPct val="45000"/>
              </a:lnSpc>
              <a:spcBef>
                <a:spcPct val="50000"/>
              </a:spcBef>
            </a:pPr>
            <a:r>
              <a:rPr lang="ru-RU" sz="1200" dirty="0">
                <a:cs typeface="Times New Roman" charset="0"/>
              </a:rPr>
              <a:t>41. Осевая симметрия                                                                  </a:t>
            </a:r>
            <a:endParaRPr lang="en-US" sz="1200" dirty="0">
              <a:cs typeface="Times New Roman" charset="0"/>
            </a:endParaRPr>
          </a:p>
          <a:p>
            <a:pPr algn="just">
              <a:lnSpc>
                <a:spcPct val="45000"/>
              </a:lnSpc>
              <a:spcBef>
                <a:spcPct val="50000"/>
              </a:spcBef>
            </a:pPr>
            <a:r>
              <a:rPr lang="ru-RU" sz="1200" dirty="0">
                <a:cs typeface="Times New Roman" charset="0"/>
              </a:rPr>
              <a:t>42. Параллельный перенос                                                           </a:t>
            </a:r>
            <a:endParaRPr lang="en-US" sz="1200" dirty="0">
              <a:cs typeface="Times New Roman" charset="0"/>
            </a:endParaRPr>
          </a:p>
          <a:p>
            <a:pPr algn="just">
              <a:lnSpc>
                <a:spcPct val="45000"/>
              </a:lnSpc>
              <a:spcBef>
                <a:spcPct val="50000"/>
              </a:spcBef>
            </a:pPr>
            <a:r>
              <a:rPr lang="ru-RU" sz="1200" dirty="0">
                <a:cs typeface="Times New Roman" charset="0"/>
              </a:rPr>
              <a:t>43. Движение. Равенство фигур                                                   </a:t>
            </a:r>
            <a:endParaRPr lang="en-US" sz="1200" dirty="0">
              <a:cs typeface="Times New Roman" charset="0"/>
            </a:endParaRPr>
          </a:p>
          <a:p>
            <a:pPr algn="just">
              <a:lnSpc>
                <a:spcPct val="45000"/>
              </a:lnSpc>
              <a:spcBef>
                <a:spcPct val="50000"/>
              </a:spcBef>
            </a:pPr>
            <a:r>
              <a:rPr lang="ru-RU" sz="1200" dirty="0">
                <a:cs typeface="Times New Roman" charset="0"/>
              </a:rPr>
              <a:t>44*. Паркеты                                                                               </a:t>
            </a:r>
            <a:endParaRPr lang="en-US" sz="1200" dirty="0">
              <a:cs typeface="Times New Roman" charset="0"/>
            </a:endParaRPr>
          </a:p>
          <a:p>
            <a:pPr algn="just">
              <a:lnSpc>
                <a:spcPct val="45000"/>
              </a:lnSpc>
              <a:spcBef>
                <a:spcPct val="50000"/>
              </a:spcBef>
            </a:pPr>
            <a:r>
              <a:rPr lang="ru-RU" sz="1200" dirty="0">
                <a:cs typeface="Times New Roman" charset="0"/>
              </a:rPr>
              <a:t> </a:t>
            </a:r>
            <a:r>
              <a:rPr lang="ru-RU" sz="1200" b="1" dirty="0">
                <a:cs typeface="Times New Roman" charset="0"/>
              </a:rPr>
              <a:t>ГЛАВА </a:t>
            </a:r>
            <a:r>
              <a:rPr lang="en-US" sz="1200" b="1" dirty="0">
                <a:cs typeface="Times New Roman" charset="0"/>
              </a:rPr>
              <a:t>VIII</a:t>
            </a:r>
            <a:r>
              <a:rPr lang="ru-RU" sz="1200" b="1" dirty="0">
                <a:cs typeface="Times New Roman" charset="0"/>
              </a:rPr>
              <a:t>. ПОДОБИЕ</a:t>
            </a:r>
            <a:endParaRPr lang="en-US" sz="1200" b="1" dirty="0">
              <a:cs typeface="Times New Roman" charset="0"/>
            </a:endParaRPr>
          </a:p>
          <a:p>
            <a:pPr algn="just">
              <a:lnSpc>
                <a:spcPct val="45000"/>
              </a:lnSpc>
              <a:spcBef>
                <a:spcPct val="50000"/>
              </a:spcBef>
            </a:pPr>
            <a:r>
              <a:rPr lang="ru-RU" sz="1200" dirty="0">
                <a:cs typeface="Times New Roman" charset="0"/>
              </a:rPr>
              <a:t>45. Подобие треугольников. Первый признак подобия треугольников                                                                       </a:t>
            </a:r>
            <a:endParaRPr lang="en-US" sz="1200" dirty="0">
              <a:cs typeface="Times New Roman" charset="0"/>
            </a:endParaRPr>
          </a:p>
          <a:p>
            <a:pPr algn="just">
              <a:lnSpc>
                <a:spcPct val="45000"/>
              </a:lnSpc>
              <a:spcBef>
                <a:spcPct val="50000"/>
              </a:spcBef>
            </a:pPr>
            <a:r>
              <a:rPr lang="ru-RU" sz="1200" dirty="0">
                <a:cs typeface="Times New Roman" charset="0"/>
              </a:rPr>
              <a:t>46. Второй и третий признаки подобия треугольников                    </a:t>
            </a:r>
            <a:endParaRPr lang="en-US" sz="1200" dirty="0">
              <a:cs typeface="Times New Roman" charset="0"/>
            </a:endParaRPr>
          </a:p>
          <a:p>
            <a:pPr algn="just">
              <a:lnSpc>
                <a:spcPct val="45000"/>
              </a:lnSpc>
              <a:spcBef>
                <a:spcPct val="50000"/>
              </a:spcBef>
            </a:pPr>
            <a:r>
              <a:rPr lang="ru-RU" sz="1200" dirty="0">
                <a:cs typeface="Times New Roman" charset="0"/>
              </a:rPr>
              <a:t>47. Подобие фигур. Гомотетия                                                      </a:t>
            </a:r>
            <a:endParaRPr lang="en-US" sz="1200" dirty="0">
              <a:cs typeface="Times New Roman" charset="0"/>
            </a:endParaRPr>
          </a:p>
          <a:p>
            <a:pPr algn="just">
              <a:lnSpc>
                <a:spcPct val="45000"/>
              </a:lnSpc>
              <a:spcBef>
                <a:spcPct val="50000"/>
              </a:spcBef>
            </a:pPr>
            <a:r>
              <a:rPr lang="ru-RU" sz="1200" dirty="0">
                <a:cs typeface="Times New Roman" charset="0"/>
              </a:rPr>
              <a:t>48*. Золотое сечение                                                                    </a:t>
            </a:r>
            <a:endParaRPr lang="en-US" sz="1200" dirty="0">
              <a:cs typeface="Times New Roman" charset="0"/>
            </a:endParaRPr>
          </a:p>
          <a:p>
            <a:pPr algn="just">
              <a:lnSpc>
                <a:spcPct val="45000"/>
              </a:lnSpc>
              <a:spcBef>
                <a:spcPct val="50000"/>
              </a:spcBef>
            </a:pPr>
            <a:r>
              <a:rPr lang="ru-RU" sz="1200" dirty="0">
                <a:cs typeface="Times New Roman" charset="0"/>
              </a:rPr>
              <a:t>49. Теорема Пифагора                                                                  </a:t>
            </a:r>
            <a:endParaRPr lang="en-US" sz="1200" dirty="0">
              <a:cs typeface="Times New Roman" charset="0"/>
            </a:endParaRPr>
          </a:p>
          <a:p>
            <a:pPr algn="just">
              <a:lnSpc>
                <a:spcPct val="45000"/>
              </a:lnSpc>
              <a:spcBef>
                <a:spcPct val="50000"/>
              </a:spcBef>
            </a:pPr>
            <a:r>
              <a:rPr lang="ru-RU" sz="1200" dirty="0">
                <a:cs typeface="Times New Roman" charset="0"/>
              </a:rPr>
              <a:t> </a:t>
            </a:r>
            <a:r>
              <a:rPr lang="ru-RU" sz="1200" b="1" dirty="0">
                <a:cs typeface="Times New Roman" charset="0"/>
              </a:rPr>
              <a:t>ГЛАВА </a:t>
            </a:r>
            <a:r>
              <a:rPr lang="en-US" sz="1200" b="1" dirty="0">
                <a:cs typeface="Times New Roman" charset="0"/>
              </a:rPr>
              <a:t>IX</a:t>
            </a:r>
            <a:r>
              <a:rPr lang="ru-RU" sz="1200" b="1" dirty="0">
                <a:cs typeface="Times New Roman" charset="0"/>
              </a:rPr>
              <a:t>. ЭЛЕМЕНТЫ ТРИГОНОМЕТРИИ</a:t>
            </a:r>
            <a:endParaRPr lang="en-US" sz="1200" b="1" dirty="0">
              <a:cs typeface="Times New Roman" charset="0"/>
            </a:endParaRPr>
          </a:p>
          <a:p>
            <a:pPr algn="just">
              <a:lnSpc>
                <a:spcPct val="45000"/>
              </a:lnSpc>
              <a:spcBef>
                <a:spcPct val="50000"/>
              </a:spcBef>
            </a:pPr>
            <a:r>
              <a:rPr lang="ru-RU" sz="1200" dirty="0">
                <a:cs typeface="Times New Roman" charset="0"/>
              </a:rPr>
              <a:t>50. Тригонометрические функции острого угла                             </a:t>
            </a:r>
            <a:endParaRPr lang="en-US" sz="1200" dirty="0">
              <a:cs typeface="Times New Roman" charset="0"/>
            </a:endParaRPr>
          </a:p>
          <a:p>
            <a:pPr algn="just">
              <a:lnSpc>
                <a:spcPct val="45000"/>
              </a:lnSpc>
              <a:spcBef>
                <a:spcPct val="50000"/>
              </a:spcBef>
            </a:pPr>
            <a:r>
              <a:rPr lang="ru-RU" sz="1200" dirty="0">
                <a:cs typeface="Times New Roman" charset="0"/>
              </a:rPr>
              <a:t>51. Тригонометрические тождества                                               </a:t>
            </a:r>
            <a:endParaRPr lang="en-US" sz="1200" dirty="0">
              <a:cs typeface="Times New Roman" charset="0"/>
            </a:endParaRPr>
          </a:p>
          <a:p>
            <a:pPr algn="just">
              <a:lnSpc>
                <a:spcPct val="45000"/>
              </a:lnSpc>
              <a:spcBef>
                <a:spcPct val="50000"/>
              </a:spcBef>
            </a:pPr>
            <a:r>
              <a:rPr lang="ru-RU" sz="1200" dirty="0">
                <a:cs typeface="Times New Roman" charset="0"/>
              </a:rPr>
              <a:t>52*. Тригонометрические функции тупого угла                             </a:t>
            </a:r>
            <a:endParaRPr lang="en-US" sz="1200" dirty="0">
              <a:cs typeface="Times New Roman" charset="0"/>
            </a:endParaRPr>
          </a:p>
          <a:p>
            <a:pPr algn="just">
              <a:lnSpc>
                <a:spcPct val="45000"/>
              </a:lnSpc>
              <a:spcBef>
                <a:spcPct val="50000"/>
              </a:spcBef>
            </a:pPr>
            <a:r>
              <a:rPr lang="ru-RU" sz="1200" dirty="0">
                <a:cs typeface="Times New Roman" charset="0"/>
              </a:rPr>
              <a:t>53. Теорема косинусов                                                                </a:t>
            </a:r>
            <a:endParaRPr lang="en-US" sz="1200" dirty="0">
              <a:cs typeface="Times New Roman" charset="0"/>
            </a:endParaRPr>
          </a:p>
          <a:p>
            <a:pPr algn="just">
              <a:lnSpc>
                <a:spcPct val="45000"/>
              </a:lnSpc>
              <a:spcBef>
                <a:spcPct val="50000"/>
              </a:spcBef>
            </a:pPr>
            <a:r>
              <a:rPr lang="ru-RU" sz="1200" dirty="0">
                <a:cs typeface="Times New Roman" charset="0"/>
              </a:rPr>
              <a:t>54. Теорема синусов                                                                   </a:t>
            </a:r>
            <a:endParaRPr lang="en-US" sz="1200" dirty="0">
              <a:cs typeface="Times New Roman" charset="0"/>
            </a:endParaRPr>
          </a:p>
          <a:p>
            <a:pPr algn="just">
              <a:lnSpc>
                <a:spcPct val="45000"/>
              </a:lnSpc>
              <a:spcBef>
                <a:spcPct val="50000"/>
              </a:spcBef>
            </a:pPr>
            <a:r>
              <a:rPr lang="ru-RU" sz="1200" dirty="0">
                <a:cs typeface="Times New Roman" charset="0"/>
              </a:rPr>
              <a:t>55. Длина окружности                                                                       </a:t>
            </a:r>
            <a:endParaRPr lang="en-US" sz="1200" dirty="0">
              <a:cs typeface="Times New Roman" charset="0"/>
            </a:endParaRPr>
          </a:p>
          <a:p>
            <a:pPr algn="just">
              <a:lnSpc>
                <a:spcPct val="45000"/>
              </a:lnSpc>
              <a:spcBef>
                <a:spcPct val="50000"/>
              </a:spcBef>
            </a:pPr>
            <a:r>
              <a:rPr lang="ru-RU" sz="1200" dirty="0">
                <a:cs typeface="Times New Roman" charset="0"/>
              </a:rPr>
              <a:t>56*.  Циклоидальные кривые                               </a:t>
            </a:r>
            <a:endParaRPr lang="en-US" sz="1200" dirty="0">
              <a:cs typeface="Times New Roman" charset="0"/>
            </a:endParaRPr>
          </a:p>
        </p:txBody>
      </p:sp>
    </p:spTree>
    <p:extLst>
      <p:ext uri="{BB962C8B-B14F-4D97-AF65-F5344CB8AC3E}">
        <p14:creationId xmlns:p14="http://schemas.microsoft.com/office/powerpoint/2010/main" val="186269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1027"/>
          <p:cNvSpPr txBox="1">
            <a:spLocks noChangeArrowheads="1"/>
          </p:cNvSpPr>
          <p:nvPr/>
        </p:nvSpPr>
        <p:spPr bwMode="auto">
          <a:xfrm>
            <a:off x="685800" y="16687800"/>
            <a:ext cx="6324600" cy="2195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sz="1800" dirty="0"/>
              <a:t>7 класс</a:t>
            </a:r>
          </a:p>
          <a:p>
            <a:pPr algn="just">
              <a:spcBef>
                <a:spcPct val="50000"/>
              </a:spcBef>
            </a:pPr>
            <a:r>
              <a:rPr lang="ru-RU" sz="1800" dirty="0">
                <a:cs typeface="Times New Roman" charset="0"/>
              </a:rPr>
              <a:t>ГЛАВА </a:t>
            </a:r>
            <a:r>
              <a:rPr lang="en-US" sz="1800" dirty="0">
                <a:cs typeface="Times New Roman" charset="0"/>
              </a:rPr>
              <a:t>I</a:t>
            </a:r>
            <a:r>
              <a:rPr lang="ru-RU" sz="1800" dirty="0">
                <a:cs typeface="Times New Roman" charset="0"/>
              </a:rPr>
              <a:t>. НАЧАЛА ГЕОМЕТРИИ</a:t>
            </a:r>
            <a:endParaRPr lang="en-US" sz="1800" dirty="0">
              <a:cs typeface="Times New Roman" charset="0"/>
            </a:endParaRPr>
          </a:p>
          <a:p>
            <a:pPr algn="just">
              <a:spcBef>
                <a:spcPct val="50000"/>
              </a:spcBef>
            </a:pPr>
            <a:r>
              <a:rPr lang="ru-RU" sz="1800" dirty="0">
                <a:cs typeface="Times New Roman" charset="0"/>
              </a:rPr>
              <a:t>1. Основные геометрические фигуры                                                       7</a:t>
            </a:r>
            <a:endParaRPr lang="en-US" sz="1800" dirty="0">
              <a:cs typeface="Times New Roman" charset="0"/>
            </a:endParaRPr>
          </a:p>
          <a:p>
            <a:pPr algn="just">
              <a:spcBef>
                <a:spcPct val="50000"/>
              </a:spcBef>
            </a:pPr>
            <a:r>
              <a:rPr lang="ru-RU" sz="1800" dirty="0">
                <a:cs typeface="Times New Roman" charset="0"/>
              </a:rPr>
              <a:t>2. Отрезок и луч                                                                                        10</a:t>
            </a:r>
            <a:endParaRPr lang="en-US" sz="1800" dirty="0">
              <a:cs typeface="Times New Roman" charset="0"/>
            </a:endParaRPr>
          </a:p>
          <a:p>
            <a:pPr algn="just">
              <a:spcBef>
                <a:spcPct val="50000"/>
              </a:spcBef>
            </a:pPr>
            <a:r>
              <a:rPr lang="ru-RU" sz="1800" dirty="0">
                <a:cs typeface="Times New Roman" charset="0"/>
              </a:rPr>
              <a:t>3. Измерение длин отрезков                                                                     14</a:t>
            </a:r>
            <a:endParaRPr lang="en-US" sz="1800" dirty="0">
              <a:cs typeface="Times New Roman" charset="0"/>
            </a:endParaRPr>
          </a:p>
          <a:p>
            <a:pPr algn="just">
              <a:spcBef>
                <a:spcPct val="50000"/>
              </a:spcBef>
            </a:pPr>
            <a:r>
              <a:rPr lang="ru-RU" sz="1800" dirty="0">
                <a:cs typeface="Times New Roman" charset="0"/>
              </a:rPr>
              <a:t>4. Полуплоскость и угол                                                                           19</a:t>
            </a:r>
            <a:endParaRPr lang="en-US" sz="1800" dirty="0">
              <a:cs typeface="Times New Roman" charset="0"/>
            </a:endParaRPr>
          </a:p>
          <a:p>
            <a:pPr algn="just">
              <a:spcBef>
                <a:spcPct val="50000"/>
              </a:spcBef>
            </a:pPr>
            <a:r>
              <a:rPr lang="ru-RU" sz="1800" dirty="0">
                <a:cs typeface="Times New Roman" charset="0"/>
              </a:rPr>
              <a:t>5. Измерение величин углов                                                                     24</a:t>
            </a:r>
            <a:endParaRPr lang="en-US" sz="1800" dirty="0">
              <a:cs typeface="Times New Roman" charset="0"/>
            </a:endParaRPr>
          </a:p>
          <a:p>
            <a:pPr algn="just">
              <a:spcBef>
                <a:spcPct val="50000"/>
              </a:spcBef>
            </a:pPr>
            <a:r>
              <a:rPr lang="ru-RU" sz="1800" dirty="0">
                <a:cs typeface="Times New Roman" charset="0"/>
              </a:rPr>
              <a:t>6. Ломаные и многоугольники                                                                 28</a:t>
            </a:r>
            <a:endParaRPr lang="en-US" sz="1800" dirty="0">
              <a:cs typeface="Times New Roman" charset="0"/>
            </a:endParaRPr>
          </a:p>
          <a:p>
            <a:pPr algn="just">
              <a:spcBef>
                <a:spcPct val="50000"/>
              </a:spcBef>
            </a:pPr>
            <a:r>
              <a:rPr lang="ru-RU" sz="1800" dirty="0">
                <a:cs typeface="Times New Roman" charset="0"/>
              </a:rPr>
              <a:t> </a:t>
            </a:r>
            <a:endParaRPr lang="en-US" sz="1800" dirty="0">
              <a:cs typeface="Times New Roman" charset="0"/>
            </a:endParaRPr>
          </a:p>
          <a:p>
            <a:pPr algn="just">
              <a:spcBef>
                <a:spcPct val="50000"/>
              </a:spcBef>
            </a:pPr>
            <a:r>
              <a:rPr lang="ru-RU" sz="1800" dirty="0">
                <a:cs typeface="Times New Roman" charset="0"/>
              </a:rPr>
              <a:t>ГЛАВА </a:t>
            </a:r>
            <a:r>
              <a:rPr lang="en-US" sz="1800" dirty="0">
                <a:cs typeface="Times New Roman" charset="0"/>
              </a:rPr>
              <a:t>II</a:t>
            </a:r>
            <a:r>
              <a:rPr lang="ru-RU" sz="1800" dirty="0">
                <a:cs typeface="Times New Roman" charset="0"/>
              </a:rPr>
              <a:t>. РАВЕНСТВО ТРЕУГОЛЬНИКОВ</a:t>
            </a:r>
            <a:endParaRPr lang="en-US" sz="1800" dirty="0">
              <a:cs typeface="Times New Roman" charset="0"/>
            </a:endParaRPr>
          </a:p>
          <a:p>
            <a:pPr algn="just">
              <a:spcBef>
                <a:spcPct val="50000"/>
              </a:spcBef>
            </a:pPr>
            <a:r>
              <a:rPr lang="ru-RU" sz="1800" dirty="0">
                <a:cs typeface="Times New Roman" charset="0"/>
              </a:rPr>
              <a:t>7. Треугольники                                                                                         32</a:t>
            </a:r>
            <a:endParaRPr lang="en-US" sz="1800" dirty="0">
              <a:cs typeface="Times New Roman" charset="0"/>
            </a:endParaRPr>
          </a:p>
          <a:p>
            <a:pPr algn="just">
              <a:spcBef>
                <a:spcPct val="50000"/>
              </a:spcBef>
            </a:pPr>
            <a:r>
              <a:rPr lang="ru-RU" sz="1800" dirty="0">
                <a:cs typeface="Times New Roman" charset="0"/>
              </a:rPr>
              <a:t>8. Первый признак равенства треугольников                                         34</a:t>
            </a:r>
            <a:endParaRPr lang="en-US" sz="1800" dirty="0">
              <a:cs typeface="Times New Roman" charset="0"/>
            </a:endParaRPr>
          </a:p>
          <a:p>
            <a:pPr algn="just">
              <a:spcBef>
                <a:spcPct val="50000"/>
              </a:spcBef>
            </a:pPr>
            <a:r>
              <a:rPr lang="ru-RU" sz="1800" dirty="0">
                <a:cs typeface="Times New Roman" charset="0"/>
              </a:rPr>
              <a:t>9. Второй признак равенства треугольников                                          36</a:t>
            </a:r>
            <a:endParaRPr lang="en-US" sz="1800" dirty="0">
              <a:cs typeface="Times New Roman" charset="0"/>
            </a:endParaRPr>
          </a:p>
          <a:p>
            <a:pPr algn="just">
              <a:spcBef>
                <a:spcPct val="50000"/>
              </a:spcBef>
            </a:pPr>
            <a:r>
              <a:rPr lang="ru-RU" sz="1800" dirty="0">
                <a:cs typeface="Times New Roman" charset="0"/>
              </a:rPr>
              <a:t>10. Равнобедренные треугольники                                                          38</a:t>
            </a:r>
            <a:endParaRPr lang="en-US" sz="1800" dirty="0">
              <a:cs typeface="Times New Roman" charset="0"/>
            </a:endParaRPr>
          </a:p>
          <a:p>
            <a:pPr algn="just">
              <a:spcBef>
                <a:spcPct val="50000"/>
              </a:spcBef>
            </a:pPr>
            <a:r>
              <a:rPr lang="ru-RU" sz="1800" dirty="0">
                <a:cs typeface="Times New Roman" charset="0"/>
              </a:rPr>
              <a:t>11. Третий признак равенства треугольников                                        41</a:t>
            </a:r>
            <a:endParaRPr lang="en-US" sz="1800" dirty="0">
              <a:cs typeface="Times New Roman" charset="0"/>
            </a:endParaRPr>
          </a:p>
          <a:p>
            <a:pPr algn="just">
              <a:spcBef>
                <a:spcPct val="50000"/>
              </a:spcBef>
            </a:pPr>
            <a:r>
              <a:rPr lang="ru-RU" sz="1800" dirty="0">
                <a:cs typeface="Times New Roman" charset="0"/>
              </a:rPr>
              <a:t>12. Соотношения между сторонами и углами треугольника                43</a:t>
            </a:r>
            <a:endParaRPr lang="en-US" sz="1800" dirty="0">
              <a:cs typeface="Times New Roman" charset="0"/>
            </a:endParaRPr>
          </a:p>
          <a:p>
            <a:pPr algn="just">
              <a:spcBef>
                <a:spcPct val="50000"/>
              </a:spcBef>
            </a:pPr>
            <a:r>
              <a:rPr lang="ru-RU" sz="1800" dirty="0">
                <a:cs typeface="Times New Roman" charset="0"/>
              </a:rPr>
              <a:t>13. Соотношения между сторонами треугольника                                46</a:t>
            </a:r>
            <a:endParaRPr lang="en-US" sz="1800" dirty="0">
              <a:cs typeface="Times New Roman" charset="0"/>
            </a:endParaRPr>
          </a:p>
          <a:p>
            <a:pPr algn="just">
              <a:spcBef>
                <a:spcPct val="50000"/>
              </a:spcBef>
            </a:pPr>
            <a:r>
              <a:rPr lang="ru-RU" sz="1800" dirty="0">
                <a:cs typeface="Times New Roman" charset="0"/>
              </a:rPr>
              <a:t>14. Прямоугольные треугольники                                                           49</a:t>
            </a:r>
            <a:endParaRPr lang="en-US" sz="1800" dirty="0">
              <a:cs typeface="Times New Roman" charset="0"/>
            </a:endParaRPr>
          </a:p>
          <a:p>
            <a:pPr algn="just">
              <a:spcBef>
                <a:spcPct val="50000"/>
              </a:spcBef>
            </a:pPr>
            <a:r>
              <a:rPr lang="ru-RU" sz="1800" dirty="0">
                <a:cs typeface="Times New Roman" charset="0"/>
              </a:rPr>
              <a:t>15. Перпендикуляр и наклонная                                                              52</a:t>
            </a:r>
            <a:endParaRPr lang="en-US" sz="1800" dirty="0">
              <a:cs typeface="Times New Roman" charset="0"/>
            </a:endParaRPr>
          </a:p>
          <a:p>
            <a:pPr algn="just">
              <a:spcBef>
                <a:spcPct val="50000"/>
              </a:spcBef>
            </a:pPr>
            <a:r>
              <a:rPr lang="ru-RU" sz="1800" dirty="0">
                <a:cs typeface="Times New Roman" charset="0"/>
              </a:rPr>
              <a:t> </a:t>
            </a:r>
            <a:endParaRPr lang="en-US" sz="1800" dirty="0">
              <a:cs typeface="Times New Roman" charset="0"/>
            </a:endParaRPr>
          </a:p>
          <a:p>
            <a:pPr algn="just">
              <a:spcBef>
                <a:spcPct val="50000"/>
              </a:spcBef>
            </a:pPr>
            <a:r>
              <a:rPr lang="ru-RU" sz="1800" dirty="0">
                <a:cs typeface="Times New Roman" charset="0"/>
              </a:rPr>
              <a:t>ГЛАВА </a:t>
            </a:r>
            <a:r>
              <a:rPr lang="en-US" sz="1800" dirty="0">
                <a:cs typeface="Times New Roman" charset="0"/>
              </a:rPr>
              <a:t>III</a:t>
            </a:r>
            <a:r>
              <a:rPr lang="ru-RU" sz="1800" dirty="0">
                <a:cs typeface="Times New Roman" charset="0"/>
              </a:rPr>
              <a:t>. ОКРУЖНОСТЬ И ГЕОМЕТРИЧЕСКИЕ МЕСТА </a:t>
            </a:r>
            <a:endParaRPr lang="en-US" sz="1800" dirty="0">
              <a:cs typeface="Times New Roman" charset="0"/>
            </a:endParaRPr>
          </a:p>
          <a:p>
            <a:pPr algn="just">
              <a:spcBef>
                <a:spcPct val="50000"/>
              </a:spcBef>
            </a:pPr>
            <a:r>
              <a:rPr lang="ru-RU" sz="1800" dirty="0">
                <a:cs typeface="Times New Roman" charset="0"/>
              </a:rPr>
              <a:t>ТОЧЕК</a:t>
            </a:r>
            <a:endParaRPr lang="en-US" sz="1800" dirty="0">
              <a:cs typeface="Times New Roman" charset="0"/>
            </a:endParaRPr>
          </a:p>
          <a:p>
            <a:pPr algn="just">
              <a:spcBef>
                <a:spcPct val="50000"/>
              </a:spcBef>
            </a:pPr>
            <a:r>
              <a:rPr lang="ru-RU" sz="1800" dirty="0">
                <a:cs typeface="Times New Roman" charset="0"/>
              </a:rPr>
              <a:t>16. Окружность и круг                                                                              56</a:t>
            </a:r>
            <a:endParaRPr lang="en-US" sz="1800" dirty="0">
              <a:cs typeface="Times New Roman" charset="0"/>
            </a:endParaRPr>
          </a:p>
          <a:p>
            <a:pPr algn="just">
              <a:spcBef>
                <a:spcPct val="50000"/>
              </a:spcBef>
            </a:pPr>
            <a:r>
              <a:rPr lang="ru-RU" sz="1800" dirty="0">
                <a:cs typeface="Times New Roman" charset="0"/>
              </a:rPr>
              <a:t>17. Взаимное расположение прямой и окружности                               59</a:t>
            </a:r>
            <a:endParaRPr lang="en-US" sz="1800" dirty="0">
              <a:cs typeface="Times New Roman" charset="0"/>
            </a:endParaRPr>
          </a:p>
          <a:p>
            <a:pPr algn="just">
              <a:spcBef>
                <a:spcPct val="50000"/>
              </a:spcBef>
            </a:pPr>
            <a:r>
              <a:rPr lang="ru-RU" sz="1800" dirty="0">
                <a:cs typeface="Times New Roman" charset="0"/>
              </a:rPr>
              <a:t>18. Взаимное расположение двух окружностей                                     63</a:t>
            </a:r>
            <a:endParaRPr lang="en-US" sz="1800" dirty="0">
              <a:cs typeface="Times New Roman" charset="0"/>
            </a:endParaRPr>
          </a:p>
          <a:p>
            <a:pPr algn="just">
              <a:spcBef>
                <a:spcPct val="50000"/>
              </a:spcBef>
            </a:pPr>
            <a:r>
              <a:rPr lang="ru-RU" sz="1800" dirty="0">
                <a:cs typeface="Times New Roman" charset="0"/>
              </a:rPr>
              <a:t>19. Геометрические места точек                                                              67</a:t>
            </a:r>
            <a:endParaRPr lang="en-US" sz="1800" dirty="0">
              <a:cs typeface="Times New Roman" charset="0"/>
            </a:endParaRPr>
          </a:p>
          <a:p>
            <a:pPr algn="just">
              <a:spcBef>
                <a:spcPct val="50000"/>
              </a:spcBef>
            </a:pPr>
            <a:r>
              <a:rPr lang="ru-RU" sz="1800" dirty="0">
                <a:cs typeface="Times New Roman" charset="0"/>
              </a:rPr>
              <a:t>20. Задачи на построение                                                                          70</a:t>
            </a:r>
            <a:endParaRPr lang="en-US" sz="1800" dirty="0">
              <a:cs typeface="Times New Roman" charset="0"/>
            </a:endParaRPr>
          </a:p>
          <a:p>
            <a:pPr algn="just">
              <a:spcBef>
                <a:spcPct val="50000"/>
              </a:spcBef>
            </a:pPr>
            <a:r>
              <a:rPr lang="ru-RU" sz="1800" dirty="0">
                <a:cs typeface="Times New Roman" charset="0"/>
              </a:rPr>
              <a:t> </a:t>
            </a:r>
            <a:endParaRPr lang="en-US" sz="1800" dirty="0">
              <a:cs typeface="Times New Roman" charset="0"/>
            </a:endParaRPr>
          </a:p>
          <a:p>
            <a:pPr algn="just">
              <a:spcBef>
                <a:spcPct val="50000"/>
              </a:spcBef>
            </a:pPr>
            <a:r>
              <a:rPr lang="ru-RU" sz="1800" dirty="0">
                <a:cs typeface="Times New Roman" charset="0"/>
              </a:rPr>
              <a:t>ГЛАВА </a:t>
            </a:r>
            <a:r>
              <a:rPr lang="en-US" sz="1800" dirty="0">
                <a:cs typeface="Times New Roman" charset="0"/>
              </a:rPr>
              <a:t>IV</a:t>
            </a:r>
            <a:r>
              <a:rPr lang="ru-RU" sz="1800" dirty="0">
                <a:cs typeface="Times New Roman" charset="0"/>
              </a:rPr>
              <a:t>. КРИВЫЕ И ГРАФЫ*</a:t>
            </a:r>
            <a:endParaRPr lang="en-US" sz="1800" dirty="0">
              <a:cs typeface="Times New Roman" charset="0"/>
            </a:endParaRPr>
          </a:p>
          <a:p>
            <a:pPr algn="just">
              <a:spcBef>
                <a:spcPct val="50000"/>
              </a:spcBef>
            </a:pPr>
            <a:r>
              <a:rPr lang="ru-RU" sz="1800" dirty="0">
                <a:cs typeface="Times New Roman" charset="0"/>
              </a:rPr>
              <a:t>21*. Парабола                                                                                             73</a:t>
            </a:r>
            <a:endParaRPr lang="en-US" sz="1800" dirty="0">
              <a:cs typeface="Times New Roman" charset="0"/>
            </a:endParaRPr>
          </a:p>
          <a:p>
            <a:pPr algn="just">
              <a:spcBef>
                <a:spcPct val="50000"/>
              </a:spcBef>
            </a:pPr>
            <a:r>
              <a:rPr lang="ru-RU" sz="1800" dirty="0">
                <a:cs typeface="Times New Roman" charset="0"/>
              </a:rPr>
              <a:t>22*. Эллипс                                                                                                77</a:t>
            </a:r>
            <a:endParaRPr lang="en-US" sz="1800" dirty="0">
              <a:cs typeface="Times New Roman" charset="0"/>
            </a:endParaRPr>
          </a:p>
          <a:p>
            <a:pPr algn="just">
              <a:spcBef>
                <a:spcPct val="50000"/>
              </a:spcBef>
            </a:pPr>
            <a:r>
              <a:rPr lang="ru-RU" sz="1800" dirty="0">
                <a:cs typeface="Times New Roman" charset="0"/>
              </a:rPr>
              <a:t>23*. Гипербола                                                                                           81</a:t>
            </a:r>
            <a:endParaRPr lang="en-US" sz="1800" dirty="0">
              <a:cs typeface="Times New Roman" charset="0"/>
            </a:endParaRPr>
          </a:p>
          <a:p>
            <a:pPr algn="just">
              <a:spcBef>
                <a:spcPct val="50000"/>
              </a:spcBef>
            </a:pPr>
            <a:r>
              <a:rPr lang="ru-RU" sz="1800" dirty="0">
                <a:cs typeface="Times New Roman" charset="0"/>
              </a:rPr>
              <a:t>24*. Графы                                                                                                  84</a:t>
            </a:r>
            <a:endParaRPr lang="en-US" sz="1800" dirty="0">
              <a:cs typeface="Times New Roman" charset="0"/>
            </a:endParaRPr>
          </a:p>
          <a:p>
            <a:pPr algn="just">
              <a:spcBef>
                <a:spcPct val="50000"/>
              </a:spcBef>
            </a:pPr>
            <a:r>
              <a:rPr lang="ru-RU" sz="1800" dirty="0">
                <a:cs typeface="Times New Roman" charset="0"/>
              </a:rPr>
              <a:t>25*. Теорема Эйлера                                                                                 87</a:t>
            </a:r>
            <a:endParaRPr lang="en-US" sz="1800" dirty="0">
              <a:cs typeface="Times New Roman" charset="0"/>
            </a:endParaRPr>
          </a:p>
          <a:p>
            <a:pPr algn="just">
              <a:spcBef>
                <a:spcPct val="50000"/>
              </a:spcBef>
            </a:pPr>
            <a:r>
              <a:rPr lang="ru-RU" sz="1800" dirty="0">
                <a:cs typeface="Times New Roman" charset="0"/>
              </a:rPr>
              <a:t>26*. Проблема четырех красок                                                                 90</a:t>
            </a:r>
            <a:endParaRPr lang="en-US" sz="1800" dirty="0">
              <a:cs typeface="Times New Roman" charset="0"/>
            </a:endParaRPr>
          </a:p>
          <a:p>
            <a:pPr algn="ctr">
              <a:spcBef>
                <a:spcPct val="50000"/>
              </a:spcBef>
            </a:pPr>
            <a:endParaRPr lang="ru-RU" sz="1800" dirty="0"/>
          </a:p>
        </p:txBody>
      </p:sp>
      <p:sp>
        <p:nvSpPr>
          <p:cNvPr id="37892" name="Text Box 1028"/>
          <p:cNvSpPr txBox="1">
            <a:spLocks noChangeArrowheads="1"/>
          </p:cNvSpPr>
          <p:nvPr/>
        </p:nvSpPr>
        <p:spPr bwMode="auto">
          <a:xfrm>
            <a:off x="514350" y="0"/>
            <a:ext cx="8458200"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50000"/>
              </a:lnSpc>
              <a:spcBef>
                <a:spcPct val="50000"/>
              </a:spcBef>
            </a:pPr>
            <a:endParaRPr lang="ru-RU" sz="1800" b="1" dirty="0"/>
          </a:p>
          <a:p>
            <a:pPr algn="ctr">
              <a:lnSpc>
                <a:spcPct val="50000"/>
              </a:lnSpc>
              <a:spcBef>
                <a:spcPct val="50000"/>
              </a:spcBef>
            </a:pPr>
            <a:endParaRPr lang="ru-RU" sz="2000" b="1" dirty="0"/>
          </a:p>
          <a:p>
            <a:pPr algn="just">
              <a:lnSpc>
                <a:spcPct val="40000"/>
              </a:lnSpc>
              <a:spcBef>
                <a:spcPct val="50000"/>
              </a:spcBef>
            </a:pPr>
            <a:r>
              <a:rPr lang="ru-RU" sz="1200" b="1" dirty="0">
                <a:cs typeface="Times New Roman" charset="0"/>
              </a:rPr>
              <a:t>ГЛАВА </a:t>
            </a:r>
            <a:r>
              <a:rPr lang="en-US" sz="1200" b="1" dirty="0">
                <a:cs typeface="Times New Roman" charset="0"/>
              </a:rPr>
              <a:t>X</a:t>
            </a:r>
            <a:r>
              <a:rPr lang="ru-RU" sz="1200" b="1" dirty="0">
                <a:cs typeface="Times New Roman" charset="0"/>
              </a:rPr>
              <a:t>. ПЛОЩАДЬ</a:t>
            </a:r>
            <a:endParaRPr lang="en-US" sz="1200" b="1" dirty="0">
              <a:cs typeface="Times New Roman" charset="0"/>
            </a:endParaRPr>
          </a:p>
          <a:p>
            <a:pPr algn="just">
              <a:lnSpc>
                <a:spcPct val="40000"/>
              </a:lnSpc>
              <a:spcBef>
                <a:spcPct val="50000"/>
              </a:spcBef>
            </a:pPr>
            <a:r>
              <a:rPr lang="ru-RU" sz="1200" dirty="0">
                <a:cs typeface="Times New Roman" charset="0"/>
              </a:rPr>
              <a:t>57. Измерение площадей. Площадь прямоугольника                          </a:t>
            </a:r>
            <a:endParaRPr lang="en-US" sz="1200" dirty="0">
              <a:cs typeface="Times New Roman" charset="0"/>
            </a:endParaRPr>
          </a:p>
          <a:p>
            <a:pPr algn="just">
              <a:lnSpc>
                <a:spcPct val="40000"/>
              </a:lnSpc>
              <a:spcBef>
                <a:spcPct val="50000"/>
              </a:spcBef>
            </a:pPr>
            <a:r>
              <a:rPr lang="ru-RU" sz="1200" dirty="0">
                <a:cs typeface="Times New Roman" charset="0"/>
              </a:rPr>
              <a:t>58. Площадь параллелограмма                                                         </a:t>
            </a:r>
            <a:endParaRPr lang="en-US" sz="1200" dirty="0">
              <a:cs typeface="Times New Roman" charset="0"/>
            </a:endParaRPr>
          </a:p>
          <a:p>
            <a:pPr algn="just">
              <a:lnSpc>
                <a:spcPct val="40000"/>
              </a:lnSpc>
              <a:spcBef>
                <a:spcPct val="50000"/>
              </a:spcBef>
            </a:pPr>
            <a:r>
              <a:rPr lang="ru-RU" sz="1200" dirty="0">
                <a:cs typeface="Times New Roman" charset="0"/>
              </a:rPr>
              <a:t>59. Площадь треугольника                                                               </a:t>
            </a:r>
            <a:endParaRPr lang="en-US" sz="1200" dirty="0">
              <a:cs typeface="Times New Roman" charset="0"/>
            </a:endParaRPr>
          </a:p>
          <a:p>
            <a:pPr algn="just">
              <a:lnSpc>
                <a:spcPct val="40000"/>
              </a:lnSpc>
              <a:spcBef>
                <a:spcPct val="50000"/>
              </a:spcBef>
            </a:pPr>
            <a:r>
              <a:rPr lang="ru-RU" sz="1200" dirty="0">
                <a:cs typeface="Times New Roman" charset="0"/>
              </a:rPr>
              <a:t>60. Площадь трапеции                                                                     </a:t>
            </a:r>
            <a:endParaRPr lang="en-US" sz="1200" dirty="0">
              <a:cs typeface="Times New Roman" charset="0"/>
            </a:endParaRPr>
          </a:p>
          <a:p>
            <a:pPr algn="just">
              <a:lnSpc>
                <a:spcPct val="40000"/>
              </a:lnSpc>
              <a:spcBef>
                <a:spcPct val="50000"/>
              </a:spcBef>
            </a:pPr>
            <a:r>
              <a:rPr lang="ru-RU" sz="1200" dirty="0">
                <a:cs typeface="Times New Roman" charset="0"/>
              </a:rPr>
              <a:t>61. Площадь многоугольника                                                          </a:t>
            </a:r>
            <a:endParaRPr lang="en-US" sz="1200" dirty="0">
              <a:cs typeface="Times New Roman" charset="0"/>
            </a:endParaRPr>
          </a:p>
          <a:p>
            <a:pPr algn="just">
              <a:lnSpc>
                <a:spcPct val="40000"/>
              </a:lnSpc>
              <a:spcBef>
                <a:spcPct val="50000"/>
              </a:spcBef>
            </a:pPr>
            <a:r>
              <a:rPr lang="ru-RU" sz="1200" dirty="0">
                <a:cs typeface="Times New Roman" charset="0"/>
              </a:rPr>
              <a:t>62. Площадь круга                                                                          </a:t>
            </a:r>
            <a:endParaRPr lang="en-US" sz="1200" dirty="0">
              <a:cs typeface="Times New Roman" charset="0"/>
            </a:endParaRPr>
          </a:p>
          <a:p>
            <a:pPr algn="just">
              <a:lnSpc>
                <a:spcPct val="40000"/>
              </a:lnSpc>
              <a:spcBef>
                <a:spcPct val="50000"/>
              </a:spcBef>
            </a:pPr>
            <a:r>
              <a:rPr lang="ru-RU" sz="1200" dirty="0">
                <a:cs typeface="Times New Roman" charset="0"/>
              </a:rPr>
              <a:t>63. Площади подобных фигур                                                         </a:t>
            </a:r>
            <a:endParaRPr lang="en-US" sz="1200" dirty="0">
              <a:cs typeface="Times New Roman" charset="0"/>
            </a:endParaRPr>
          </a:p>
          <a:p>
            <a:pPr algn="just">
              <a:lnSpc>
                <a:spcPct val="40000"/>
              </a:lnSpc>
              <a:spcBef>
                <a:spcPct val="50000"/>
              </a:spcBef>
            </a:pPr>
            <a:r>
              <a:rPr lang="ru-RU" sz="1200" dirty="0">
                <a:cs typeface="Times New Roman" charset="0"/>
              </a:rPr>
              <a:t>64*. Изопериметрическая задача                                                     </a:t>
            </a:r>
            <a:endParaRPr lang="en-US" sz="1200" dirty="0">
              <a:cs typeface="Times New Roman" charset="0"/>
            </a:endParaRPr>
          </a:p>
          <a:p>
            <a:pPr algn="just">
              <a:lnSpc>
                <a:spcPct val="40000"/>
              </a:lnSpc>
              <a:spcBef>
                <a:spcPct val="50000"/>
              </a:spcBef>
            </a:pPr>
            <a:r>
              <a:rPr lang="ru-RU" sz="1200" dirty="0">
                <a:cs typeface="Times New Roman" charset="0"/>
              </a:rPr>
              <a:t>65*. </a:t>
            </a:r>
            <a:r>
              <a:rPr lang="ru-RU" sz="1200" dirty="0" err="1">
                <a:cs typeface="Times New Roman" charset="0"/>
              </a:rPr>
              <a:t>Равносоставленность</a:t>
            </a:r>
            <a:r>
              <a:rPr lang="ru-RU" sz="1200" dirty="0">
                <a:cs typeface="Times New Roman" charset="0"/>
              </a:rPr>
              <a:t> и задачи на разрезание                            </a:t>
            </a:r>
            <a:endParaRPr lang="en-US" sz="1200" dirty="0">
              <a:cs typeface="Times New Roman" charset="0"/>
            </a:endParaRPr>
          </a:p>
          <a:p>
            <a:pPr algn="just">
              <a:lnSpc>
                <a:spcPct val="40000"/>
              </a:lnSpc>
              <a:spcBef>
                <a:spcPct val="50000"/>
              </a:spcBef>
            </a:pPr>
            <a:r>
              <a:rPr lang="ru-RU" sz="1200" dirty="0">
                <a:cs typeface="Times New Roman" charset="0"/>
              </a:rPr>
              <a:t> </a:t>
            </a:r>
            <a:r>
              <a:rPr lang="ru-RU" sz="1200" b="1" dirty="0">
                <a:cs typeface="Times New Roman" charset="0"/>
              </a:rPr>
              <a:t>ГЛАВА </a:t>
            </a:r>
            <a:r>
              <a:rPr lang="en-US" sz="1200" b="1" dirty="0">
                <a:cs typeface="Times New Roman" charset="0"/>
              </a:rPr>
              <a:t>XI</a:t>
            </a:r>
            <a:r>
              <a:rPr lang="ru-RU" sz="1200" b="1" dirty="0">
                <a:cs typeface="Times New Roman" charset="0"/>
              </a:rPr>
              <a:t>. КООРДИНАТЫ И ВЕКТОРЫ</a:t>
            </a:r>
            <a:endParaRPr lang="en-US" sz="1200" b="1" dirty="0">
              <a:cs typeface="Times New Roman" charset="0"/>
            </a:endParaRPr>
          </a:p>
          <a:p>
            <a:pPr algn="just">
              <a:lnSpc>
                <a:spcPct val="40000"/>
              </a:lnSpc>
              <a:spcBef>
                <a:spcPct val="50000"/>
              </a:spcBef>
            </a:pPr>
            <a:r>
              <a:rPr lang="ru-RU" sz="1200" dirty="0">
                <a:cs typeface="Times New Roman" charset="0"/>
              </a:rPr>
              <a:t>66. Прямоугольная система координат                                             </a:t>
            </a:r>
            <a:endParaRPr lang="en-US" sz="1200" dirty="0">
              <a:cs typeface="Times New Roman" charset="0"/>
            </a:endParaRPr>
          </a:p>
          <a:p>
            <a:pPr algn="just">
              <a:lnSpc>
                <a:spcPct val="40000"/>
              </a:lnSpc>
              <a:spcBef>
                <a:spcPct val="50000"/>
              </a:spcBef>
            </a:pPr>
            <a:r>
              <a:rPr lang="ru-RU" sz="1200" dirty="0">
                <a:cs typeface="Times New Roman" charset="0"/>
              </a:rPr>
              <a:t>67. Расстояние между точками. Уравнение окружности                   </a:t>
            </a:r>
            <a:endParaRPr lang="en-US" sz="1200" dirty="0">
              <a:cs typeface="Times New Roman" charset="0"/>
            </a:endParaRPr>
          </a:p>
          <a:p>
            <a:pPr algn="just">
              <a:lnSpc>
                <a:spcPct val="40000"/>
              </a:lnSpc>
              <a:spcBef>
                <a:spcPct val="50000"/>
              </a:spcBef>
            </a:pPr>
            <a:r>
              <a:rPr lang="ru-RU" sz="1200" dirty="0">
                <a:cs typeface="Times New Roman" charset="0"/>
              </a:rPr>
              <a:t>68. Векторы. Сложение векторов                                                    </a:t>
            </a:r>
            <a:endParaRPr lang="en-US" sz="1200" dirty="0">
              <a:cs typeface="Times New Roman" charset="0"/>
            </a:endParaRPr>
          </a:p>
          <a:p>
            <a:pPr algn="just">
              <a:lnSpc>
                <a:spcPct val="40000"/>
              </a:lnSpc>
              <a:spcBef>
                <a:spcPct val="50000"/>
              </a:spcBef>
            </a:pPr>
            <a:r>
              <a:rPr lang="ru-RU" sz="1200" dirty="0">
                <a:cs typeface="Times New Roman" charset="0"/>
              </a:rPr>
              <a:t>69. Умножение вектора на число                                                    </a:t>
            </a:r>
            <a:endParaRPr lang="en-US" sz="1200" dirty="0">
              <a:cs typeface="Times New Roman" charset="0"/>
            </a:endParaRPr>
          </a:p>
          <a:p>
            <a:pPr algn="just">
              <a:lnSpc>
                <a:spcPct val="40000"/>
              </a:lnSpc>
              <a:spcBef>
                <a:spcPct val="50000"/>
              </a:spcBef>
            </a:pPr>
            <a:r>
              <a:rPr lang="ru-RU" sz="1200" dirty="0">
                <a:cs typeface="Times New Roman" charset="0"/>
              </a:rPr>
              <a:t>70. Координаты вектора                                                                 </a:t>
            </a:r>
            <a:endParaRPr lang="en-US" sz="1200" dirty="0">
              <a:cs typeface="Times New Roman" charset="0"/>
            </a:endParaRPr>
          </a:p>
          <a:p>
            <a:pPr algn="just">
              <a:lnSpc>
                <a:spcPct val="40000"/>
              </a:lnSpc>
              <a:spcBef>
                <a:spcPct val="50000"/>
              </a:spcBef>
            </a:pPr>
            <a:r>
              <a:rPr lang="ru-RU" sz="1200" dirty="0">
                <a:cs typeface="Times New Roman" charset="0"/>
              </a:rPr>
              <a:t>71. Скалярное произведение векторов                                            </a:t>
            </a:r>
            <a:endParaRPr lang="en-US" sz="1200" dirty="0">
              <a:cs typeface="Times New Roman" charset="0"/>
            </a:endParaRPr>
          </a:p>
          <a:p>
            <a:pPr algn="just">
              <a:lnSpc>
                <a:spcPct val="40000"/>
              </a:lnSpc>
              <a:spcBef>
                <a:spcPct val="50000"/>
              </a:spcBef>
            </a:pPr>
            <a:r>
              <a:rPr lang="ru-RU" sz="1200" dirty="0">
                <a:cs typeface="Times New Roman" charset="0"/>
              </a:rPr>
              <a:t>72. Уравнение прямой                                                                   </a:t>
            </a:r>
            <a:endParaRPr lang="en-US" sz="1200" dirty="0">
              <a:cs typeface="Times New Roman" charset="0"/>
            </a:endParaRPr>
          </a:p>
          <a:p>
            <a:pPr algn="just">
              <a:lnSpc>
                <a:spcPct val="40000"/>
              </a:lnSpc>
              <a:spcBef>
                <a:spcPct val="50000"/>
              </a:spcBef>
            </a:pPr>
            <a:r>
              <a:rPr lang="ru-RU" sz="1200" dirty="0">
                <a:cs typeface="Times New Roman" charset="0"/>
              </a:rPr>
              <a:t>73*. Аналитическое задание фигур на плоскости                            </a:t>
            </a:r>
            <a:endParaRPr lang="en-US" sz="1200" dirty="0">
              <a:cs typeface="Times New Roman" charset="0"/>
            </a:endParaRPr>
          </a:p>
          <a:p>
            <a:pPr algn="just">
              <a:lnSpc>
                <a:spcPct val="40000"/>
              </a:lnSpc>
              <a:spcBef>
                <a:spcPct val="50000"/>
              </a:spcBef>
            </a:pPr>
            <a:r>
              <a:rPr lang="ru-RU" sz="1200" dirty="0">
                <a:cs typeface="Times New Roman" charset="0"/>
              </a:rPr>
              <a:t>74*. Задачи оптимизации                                                               </a:t>
            </a:r>
            <a:endParaRPr lang="en-US" sz="1200" dirty="0">
              <a:cs typeface="Times New Roman" charset="0"/>
            </a:endParaRPr>
          </a:p>
          <a:p>
            <a:pPr algn="just">
              <a:lnSpc>
                <a:spcPct val="40000"/>
              </a:lnSpc>
              <a:spcBef>
                <a:spcPct val="50000"/>
              </a:spcBef>
            </a:pPr>
            <a:r>
              <a:rPr lang="ru-RU" sz="1200" dirty="0">
                <a:cs typeface="Times New Roman" charset="0"/>
              </a:rPr>
              <a:t>75*. Тригонометрические функции произвольного угла                 </a:t>
            </a:r>
            <a:endParaRPr lang="en-US" sz="1200" dirty="0">
              <a:cs typeface="Times New Roman" charset="0"/>
            </a:endParaRPr>
          </a:p>
          <a:p>
            <a:pPr algn="just">
              <a:lnSpc>
                <a:spcPct val="40000"/>
              </a:lnSpc>
              <a:spcBef>
                <a:spcPct val="50000"/>
              </a:spcBef>
            </a:pPr>
            <a:r>
              <a:rPr lang="ru-RU" sz="1200" dirty="0">
                <a:cs typeface="Times New Roman" charset="0"/>
              </a:rPr>
              <a:t>76*. Полярные координаты                                                           </a:t>
            </a:r>
            <a:endParaRPr lang="en-US" sz="1200" dirty="0">
              <a:cs typeface="Times New Roman" charset="0"/>
            </a:endParaRPr>
          </a:p>
          <a:p>
            <a:pPr algn="just">
              <a:lnSpc>
                <a:spcPct val="40000"/>
              </a:lnSpc>
              <a:spcBef>
                <a:spcPct val="50000"/>
              </a:spcBef>
            </a:pPr>
            <a:r>
              <a:rPr lang="ru-RU" sz="1200" dirty="0">
                <a:cs typeface="Times New Roman" charset="0"/>
              </a:rPr>
              <a:t> </a:t>
            </a:r>
            <a:r>
              <a:rPr lang="ru-RU" sz="1200" b="1" dirty="0">
                <a:cs typeface="Times New Roman" charset="0"/>
              </a:rPr>
              <a:t>ГЛАВА </a:t>
            </a:r>
            <a:r>
              <a:rPr lang="en-US" sz="1200" b="1" dirty="0">
                <a:cs typeface="Times New Roman" charset="0"/>
              </a:rPr>
              <a:t>XII</a:t>
            </a:r>
            <a:r>
              <a:rPr lang="ru-RU" sz="1200" b="1" dirty="0">
                <a:cs typeface="Times New Roman" charset="0"/>
              </a:rPr>
              <a:t>. НАЧАЛА СТЕРЕОМЕТРИИ*</a:t>
            </a:r>
            <a:endParaRPr lang="en-US" sz="1200" b="1" dirty="0">
              <a:cs typeface="Times New Roman" charset="0"/>
            </a:endParaRPr>
          </a:p>
          <a:p>
            <a:pPr algn="just">
              <a:lnSpc>
                <a:spcPct val="40000"/>
              </a:lnSpc>
              <a:spcBef>
                <a:spcPct val="50000"/>
              </a:spcBef>
            </a:pPr>
            <a:r>
              <a:rPr lang="ru-RU" sz="1200" dirty="0">
                <a:cs typeface="Times New Roman" charset="0"/>
              </a:rPr>
              <a:t>77. Основные понятия стереометрии                                             </a:t>
            </a:r>
            <a:endParaRPr lang="en-US" sz="1200" dirty="0">
              <a:cs typeface="Times New Roman" charset="0"/>
            </a:endParaRPr>
          </a:p>
          <a:p>
            <a:pPr algn="just">
              <a:lnSpc>
                <a:spcPct val="40000"/>
              </a:lnSpc>
              <a:spcBef>
                <a:spcPct val="50000"/>
              </a:spcBef>
            </a:pPr>
            <a:r>
              <a:rPr lang="ru-RU" sz="1200" dirty="0">
                <a:cs typeface="Times New Roman" charset="0"/>
              </a:rPr>
              <a:t>78. Фигуры в пространстве                                                          </a:t>
            </a:r>
            <a:endParaRPr lang="en-US" sz="1200" dirty="0">
              <a:cs typeface="Times New Roman" charset="0"/>
            </a:endParaRPr>
          </a:p>
          <a:p>
            <a:pPr algn="just">
              <a:lnSpc>
                <a:spcPct val="40000"/>
              </a:lnSpc>
              <a:spcBef>
                <a:spcPct val="50000"/>
              </a:spcBef>
            </a:pPr>
            <a:r>
              <a:rPr lang="ru-RU" sz="1200" dirty="0">
                <a:cs typeface="Times New Roman" charset="0"/>
              </a:rPr>
              <a:t>79. Угол в пространстве                                                              </a:t>
            </a:r>
            <a:endParaRPr lang="en-US" sz="1200" dirty="0">
              <a:cs typeface="Times New Roman" charset="0"/>
            </a:endParaRPr>
          </a:p>
          <a:p>
            <a:pPr algn="just">
              <a:lnSpc>
                <a:spcPct val="40000"/>
              </a:lnSpc>
              <a:spcBef>
                <a:spcPct val="50000"/>
              </a:spcBef>
            </a:pPr>
            <a:r>
              <a:rPr lang="ru-RU" sz="1200" dirty="0">
                <a:cs typeface="Times New Roman" charset="0"/>
              </a:rPr>
              <a:t>80. Параллельность в пространстве                                              </a:t>
            </a:r>
            <a:endParaRPr lang="en-US" sz="1200" dirty="0">
              <a:cs typeface="Times New Roman" charset="0"/>
            </a:endParaRPr>
          </a:p>
          <a:p>
            <a:pPr algn="just">
              <a:lnSpc>
                <a:spcPct val="40000"/>
              </a:lnSpc>
              <a:spcBef>
                <a:spcPct val="50000"/>
              </a:spcBef>
            </a:pPr>
            <a:r>
              <a:rPr lang="ru-RU" sz="1200" dirty="0">
                <a:cs typeface="Times New Roman" charset="0"/>
              </a:rPr>
              <a:t>81. Сфера и шар                                                                         </a:t>
            </a:r>
            <a:endParaRPr lang="en-US" sz="1200" dirty="0">
              <a:cs typeface="Times New Roman" charset="0"/>
            </a:endParaRPr>
          </a:p>
          <a:p>
            <a:pPr algn="just">
              <a:lnSpc>
                <a:spcPct val="40000"/>
              </a:lnSpc>
              <a:spcBef>
                <a:spcPct val="50000"/>
              </a:spcBef>
            </a:pPr>
            <a:r>
              <a:rPr lang="ru-RU" sz="1200" dirty="0">
                <a:cs typeface="Times New Roman" charset="0"/>
              </a:rPr>
              <a:t>82. Выпуклые многогранники                                                     </a:t>
            </a:r>
            <a:endParaRPr lang="en-US" sz="1200" dirty="0">
              <a:cs typeface="Times New Roman" charset="0"/>
            </a:endParaRPr>
          </a:p>
          <a:p>
            <a:pPr algn="just">
              <a:lnSpc>
                <a:spcPct val="40000"/>
              </a:lnSpc>
              <a:spcBef>
                <a:spcPct val="50000"/>
              </a:spcBef>
            </a:pPr>
            <a:r>
              <a:rPr lang="ru-RU" sz="1200" dirty="0">
                <a:cs typeface="Times New Roman" charset="0"/>
              </a:rPr>
              <a:t>83. Теорема Эйлера для многогранников                                    </a:t>
            </a:r>
            <a:endParaRPr lang="en-US" sz="1200" dirty="0">
              <a:cs typeface="Times New Roman" charset="0"/>
            </a:endParaRPr>
          </a:p>
          <a:p>
            <a:pPr algn="just">
              <a:lnSpc>
                <a:spcPct val="40000"/>
              </a:lnSpc>
              <a:spcBef>
                <a:spcPct val="50000"/>
              </a:spcBef>
            </a:pPr>
            <a:r>
              <a:rPr lang="ru-RU" sz="1200" dirty="0">
                <a:cs typeface="Times New Roman" charset="0"/>
              </a:rPr>
              <a:t>84. Правильные многогранники                                                  </a:t>
            </a:r>
            <a:endParaRPr lang="en-US" sz="1200" dirty="0">
              <a:cs typeface="Times New Roman" charset="0"/>
            </a:endParaRPr>
          </a:p>
          <a:p>
            <a:pPr algn="just">
              <a:lnSpc>
                <a:spcPct val="40000"/>
              </a:lnSpc>
              <a:spcBef>
                <a:spcPct val="50000"/>
              </a:spcBef>
            </a:pPr>
            <a:r>
              <a:rPr lang="ru-RU" sz="1200" dirty="0">
                <a:cs typeface="Times New Roman" charset="0"/>
              </a:rPr>
              <a:t>85. Полуправильные многогранники                                           </a:t>
            </a:r>
            <a:endParaRPr lang="en-US" sz="1200" dirty="0">
              <a:cs typeface="Times New Roman" charset="0"/>
            </a:endParaRPr>
          </a:p>
          <a:p>
            <a:pPr algn="just">
              <a:lnSpc>
                <a:spcPct val="40000"/>
              </a:lnSpc>
              <a:spcBef>
                <a:spcPct val="50000"/>
              </a:spcBef>
            </a:pPr>
            <a:r>
              <a:rPr lang="ru-RU" sz="1200" dirty="0">
                <a:cs typeface="Times New Roman" charset="0"/>
              </a:rPr>
              <a:t>86. Звездчатые многогранники                                                   </a:t>
            </a:r>
            <a:endParaRPr lang="en-US" sz="1200" dirty="0">
              <a:cs typeface="Times New Roman" charset="0"/>
            </a:endParaRPr>
          </a:p>
          <a:p>
            <a:pPr algn="just">
              <a:lnSpc>
                <a:spcPct val="40000"/>
              </a:lnSpc>
              <a:spcBef>
                <a:spcPct val="50000"/>
              </a:spcBef>
            </a:pPr>
            <a:r>
              <a:rPr lang="ru-RU" sz="1200" dirty="0">
                <a:cs typeface="Times New Roman" charset="0"/>
              </a:rPr>
              <a:t>87. Моделирование многогранников                                          </a:t>
            </a:r>
            <a:endParaRPr lang="en-US" sz="1200" dirty="0">
              <a:cs typeface="Times New Roman" charset="0"/>
            </a:endParaRPr>
          </a:p>
          <a:p>
            <a:pPr algn="just">
              <a:lnSpc>
                <a:spcPct val="40000"/>
              </a:lnSpc>
              <a:spcBef>
                <a:spcPct val="50000"/>
              </a:spcBef>
            </a:pPr>
            <a:r>
              <a:rPr lang="ru-RU" sz="1200" dirty="0">
                <a:cs typeface="Times New Roman" charset="0"/>
              </a:rPr>
              <a:t>88. Кристаллы – природные многогранники                               </a:t>
            </a:r>
            <a:endParaRPr lang="en-US" sz="1200" dirty="0">
              <a:cs typeface="Times New Roman" charset="0"/>
            </a:endParaRPr>
          </a:p>
          <a:p>
            <a:pPr algn="just">
              <a:lnSpc>
                <a:spcPct val="40000"/>
              </a:lnSpc>
              <a:spcBef>
                <a:spcPct val="50000"/>
              </a:spcBef>
            </a:pPr>
            <a:r>
              <a:rPr lang="ru-RU" sz="1200" dirty="0">
                <a:cs typeface="Times New Roman" charset="0"/>
              </a:rPr>
              <a:t>89. Ориентация плоскости. Лист </a:t>
            </a:r>
            <a:r>
              <a:rPr lang="ru-RU" sz="1200" dirty="0" err="1">
                <a:cs typeface="Times New Roman" charset="0"/>
              </a:rPr>
              <a:t>Мёбиуса</a:t>
            </a:r>
            <a:r>
              <a:rPr lang="ru-RU" sz="1200" dirty="0">
                <a:cs typeface="Times New Roman" charset="0"/>
              </a:rPr>
              <a:t>                                  </a:t>
            </a:r>
            <a:endParaRPr lang="en-US" sz="1200" dirty="0">
              <a:cs typeface="Times New Roman" charset="0"/>
            </a:endParaRPr>
          </a:p>
          <a:p>
            <a:pPr algn="just">
              <a:lnSpc>
                <a:spcPct val="40000"/>
              </a:lnSpc>
              <a:spcBef>
                <a:spcPct val="50000"/>
              </a:spcBef>
            </a:pPr>
            <a:r>
              <a:rPr lang="ru-RU" sz="1200" dirty="0">
                <a:cs typeface="Times New Roman" charset="0"/>
              </a:rPr>
              <a:t>90. Площадь поверхности и объем</a:t>
            </a:r>
            <a:endParaRPr lang="en-US" sz="1200" dirty="0">
              <a:cs typeface="Times New Roman" charset="0"/>
            </a:endParaRPr>
          </a:p>
        </p:txBody>
      </p:sp>
    </p:spTree>
    <p:extLst>
      <p:ext uri="{BB962C8B-B14F-4D97-AF65-F5344CB8AC3E}">
        <p14:creationId xmlns:p14="http://schemas.microsoft.com/office/powerpoint/2010/main" val="150994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026"/>
          <p:cNvSpPr txBox="1">
            <a:spLocks noChangeArrowheads="1"/>
          </p:cNvSpPr>
          <p:nvPr/>
        </p:nvSpPr>
        <p:spPr bwMode="auto">
          <a:xfrm>
            <a:off x="179512" y="260648"/>
            <a:ext cx="89644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marL="0" indent="0" algn="ctr"/>
            <a:r>
              <a:rPr lang="ru-RU" sz="2000" dirty="0"/>
              <a:t>С 2003 года учебники и пособия, входящие в УМК </a:t>
            </a:r>
            <a:r>
              <a:rPr lang="ru-RU" sz="2000" dirty="0" smtClean="0"/>
              <a:t>по геометрии</a:t>
            </a:r>
            <a:r>
              <a:rPr lang="ru-RU" sz="2000" dirty="0"/>
              <a:t>, </a:t>
            </a:r>
            <a:r>
              <a:rPr lang="ru-RU" sz="2000" dirty="0" smtClean="0"/>
              <a:t>выпускаются </a:t>
            </a:r>
            <a:r>
              <a:rPr lang="ru-RU" sz="2000" dirty="0"/>
              <a:t>в издательстве «Мнемозина</a:t>
            </a:r>
            <a:r>
              <a:rPr lang="ru-RU" sz="2000" dirty="0" smtClean="0"/>
              <a:t>», </a:t>
            </a:r>
            <a:endParaRPr lang="en-US" sz="2000" dirty="0" smtClean="0"/>
          </a:p>
          <a:p>
            <a:pPr marL="0" indent="0" algn="ctr"/>
            <a:r>
              <a:rPr lang="ru-RU" sz="2000" dirty="0" smtClean="0"/>
              <a:t>учебники имеют </a:t>
            </a:r>
            <a:r>
              <a:rPr lang="ru-RU" sz="2000" dirty="0"/>
              <a:t>гриф «</a:t>
            </a:r>
            <a:r>
              <a:rPr lang="ru-RU" sz="2000" dirty="0" smtClean="0"/>
              <a:t>Рекомендовано»</a:t>
            </a:r>
            <a:r>
              <a:rPr lang="en-US" sz="2000" dirty="0" smtClean="0"/>
              <a:t> </a:t>
            </a:r>
            <a:r>
              <a:rPr lang="ru-RU" sz="2000" dirty="0" smtClean="0"/>
              <a:t>и </a:t>
            </a:r>
            <a:r>
              <a:rPr lang="ru-RU" sz="2000" dirty="0"/>
              <a:t>входят в Федеральный </a:t>
            </a:r>
            <a:r>
              <a:rPr lang="ru-RU" sz="2000" dirty="0" smtClean="0"/>
              <a:t>перечень</a:t>
            </a:r>
            <a:endParaRPr lang="ru-RU" sz="1600" dirty="0"/>
          </a:p>
        </p:txBody>
      </p:sp>
      <p:pic>
        <p:nvPicPr>
          <p:cNvPr id="4" name="Рисунок 3" descr="Geom_7-9_Obl_.png"/>
          <p:cNvPicPr>
            <a:picLocks noChangeAspect="1"/>
          </p:cNvPicPr>
          <p:nvPr/>
        </p:nvPicPr>
        <p:blipFill>
          <a:blip r:embed="rId2" cstate="print"/>
          <a:stretch>
            <a:fillRect/>
          </a:stretch>
        </p:blipFill>
        <p:spPr>
          <a:xfrm>
            <a:off x="395536" y="1484784"/>
            <a:ext cx="1815580" cy="2340000"/>
          </a:xfrm>
          <a:prstGeom prst="rect">
            <a:avLst/>
          </a:prstGeom>
        </p:spPr>
      </p:pic>
      <p:pic>
        <p:nvPicPr>
          <p:cNvPr id="5" name="Рисунок 4" descr="Geom_10-11_Obl_.png"/>
          <p:cNvPicPr>
            <a:picLocks noChangeAspect="1"/>
          </p:cNvPicPr>
          <p:nvPr/>
        </p:nvPicPr>
        <p:blipFill>
          <a:blip r:embed="rId3" cstate="print"/>
          <a:stretch>
            <a:fillRect/>
          </a:stretch>
        </p:blipFill>
        <p:spPr>
          <a:xfrm>
            <a:off x="2627786" y="1484784"/>
            <a:ext cx="1757690" cy="2340000"/>
          </a:xfrm>
          <a:prstGeom prst="rect">
            <a:avLst/>
          </a:prstGeom>
        </p:spPr>
      </p:pic>
      <p:pic>
        <p:nvPicPr>
          <p:cNvPr id="7" name="Рисунок 6" descr="Geom_10_Obl_.png"/>
          <p:cNvPicPr>
            <a:picLocks noChangeAspect="1"/>
          </p:cNvPicPr>
          <p:nvPr/>
        </p:nvPicPr>
        <p:blipFill>
          <a:blip r:embed="rId4" cstate="print"/>
          <a:stretch>
            <a:fillRect/>
          </a:stretch>
        </p:blipFill>
        <p:spPr>
          <a:xfrm>
            <a:off x="4788027" y="1484784"/>
            <a:ext cx="1763139" cy="2340000"/>
          </a:xfrm>
          <a:prstGeom prst="rect">
            <a:avLst/>
          </a:prstGeom>
        </p:spPr>
      </p:pic>
      <p:pic>
        <p:nvPicPr>
          <p:cNvPr id="8" name="Рисунок 7" descr="Geom_11_Obl.png"/>
          <p:cNvPicPr>
            <a:picLocks noChangeAspect="1"/>
          </p:cNvPicPr>
          <p:nvPr/>
        </p:nvPicPr>
        <p:blipFill>
          <a:blip r:embed="rId5" cstate="print"/>
          <a:stretch>
            <a:fillRect/>
          </a:stretch>
        </p:blipFill>
        <p:spPr>
          <a:xfrm>
            <a:off x="6948264" y="1484784"/>
            <a:ext cx="1763139" cy="2340000"/>
          </a:xfrm>
          <a:prstGeom prst="rect">
            <a:avLst/>
          </a:prstGeom>
        </p:spPr>
      </p:pic>
      <p:sp>
        <p:nvSpPr>
          <p:cNvPr id="9" name="TextBox 8"/>
          <p:cNvSpPr txBox="1"/>
          <p:nvPr/>
        </p:nvSpPr>
        <p:spPr>
          <a:xfrm>
            <a:off x="395536" y="3789040"/>
            <a:ext cx="1872208"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1.2.4.3.8.1</a:t>
            </a:r>
          </a:p>
        </p:txBody>
      </p:sp>
      <p:sp>
        <p:nvSpPr>
          <p:cNvPr id="10" name="TextBox 9"/>
          <p:cNvSpPr txBox="1"/>
          <p:nvPr/>
        </p:nvSpPr>
        <p:spPr>
          <a:xfrm>
            <a:off x="262778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1.3.4.1.14.1</a:t>
            </a:r>
          </a:p>
        </p:txBody>
      </p:sp>
      <p:sp>
        <p:nvSpPr>
          <p:cNvPr id="11" name="TextBox 10"/>
          <p:cNvSpPr txBox="1"/>
          <p:nvPr/>
        </p:nvSpPr>
        <p:spPr>
          <a:xfrm>
            <a:off x="478802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1.3.4.1.15.1</a:t>
            </a:r>
          </a:p>
        </p:txBody>
      </p:sp>
      <p:sp>
        <p:nvSpPr>
          <p:cNvPr id="12" name="TextBox 11"/>
          <p:cNvSpPr txBox="1"/>
          <p:nvPr/>
        </p:nvSpPr>
        <p:spPr>
          <a:xfrm>
            <a:off x="694826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1.3.4.1.15.2</a:t>
            </a:r>
          </a:p>
        </p:txBody>
      </p:sp>
      <p:grpSp>
        <p:nvGrpSpPr>
          <p:cNvPr id="15" name="Группа 14"/>
          <p:cNvGrpSpPr/>
          <p:nvPr/>
        </p:nvGrpSpPr>
        <p:grpSpPr>
          <a:xfrm>
            <a:off x="2843808" y="4293096"/>
            <a:ext cx="3441719" cy="2340000"/>
            <a:chOff x="2771800" y="4365104"/>
            <a:chExt cx="3441719" cy="2340000"/>
          </a:xfrm>
        </p:grpSpPr>
        <p:pic>
          <p:nvPicPr>
            <p:cNvPr id="13" name="Рисунок 12" descr="Obl_Matem_10_baza.png"/>
            <p:cNvPicPr>
              <a:picLocks noChangeAspect="1"/>
            </p:cNvPicPr>
            <p:nvPr/>
          </p:nvPicPr>
          <p:blipFill>
            <a:blip r:embed="rId6" cstate="print"/>
            <a:stretch>
              <a:fillRect/>
            </a:stretch>
          </p:blipFill>
          <p:spPr>
            <a:xfrm>
              <a:off x="2771800" y="4365104"/>
              <a:ext cx="1560594" cy="2340000"/>
            </a:xfrm>
            <a:prstGeom prst="rect">
              <a:avLst/>
            </a:prstGeom>
          </p:spPr>
        </p:pic>
        <p:pic>
          <p:nvPicPr>
            <p:cNvPr id="14" name="Рисунок 13" descr="Obl_Matem_11_baza.png"/>
            <p:cNvPicPr>
              <a:picLocks noChangeAspect="1"/>
            </p:cNvPicPr>
            <p:nvPr/>
          </p:nvPicPr>
          <p:blipFill>
            <a:blip r:embed="rId7" cstate="print"/>
            <a:stretch>
              <a:fillRect/>
            </a:stretch>
          </p:blipFill>
          <p:spPr>
            <a:xfrm>
              <a:off x="4644008" y="4365104"/>
              <a:ext cx="1569511" cy="2340000"/>
            </a:xfrm>
            <a:prstGeom prst="rect">
              <a:avLst/>
            </a:prstGeom>
          </p:spPr>
        </p:pic>
      </p:grpSp>
    </p:spTree>
    <p:extLst>
      <p:ext uri="{BB962C8B-B14F-4D97-AF65-F5344CB8AC3E}">
        <p14:creationId xmlns:p14="http://schemas.microsoft.com/office/powerpoint/2010/main" val="2622864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648"/>
            <a:ext cx="9144000" cy="369332"/>
          </a:xfrm>
          <a:prstGeom prst="rect">
            <a:avLst/>
          </a:prstGeom>
          <a:noFill/>
        </p:spPr>
        <p:txBody>
          <a:bodyPr wrap="square" rtlCol="0">
            <a:spAutoFit/>
          </a:bodyPr>
          <a:lstStyle/>
          <a:p>
            <a:pPr algn="ctr"/>
            <a:r>
              <a:rPr lang="ru-RU" sz="1800" dirty="0" smtClean="0">
                <a:solidFill>
                  <a:srgbClr val="FF0000"/>
                </a:solidFill>
              </a:rPr>
              <a:t>Включение </a:t>
            </a:r>
            <a:r>
              <a:rPr lang="ru-RU" sz="1800" dirty="0" smtClean="0">
                <a:solidFill>
                  <a:srgbClr val="FF0000"/>
                </a:solidFill>
              </a:rPr>
              <a:t>в содержание учебников исторического материала.</a:t>
            </a: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84784"/>
            <a:ext cx="7057567" cy="298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92696"/>
            <a:ext cx="9144000" cy="369332"/>
          </a:xfrm>
          <a:prstGeom prst="rect">
            <a:avLst/>
          </a:prstGeom>
          <a:noFill/>
        </p:spPr>
        <p:txBody>
          <a:bodyPr wrap="square" rtlCol="0">
            <a:spAutoFit/>
          </a:bodyPr>
          <a:lstStyle/>
          <a:p>
            <a:pPr algn="ctr"/>
            <a:r>
              <a:rPr lang="ru-RU" sz="1800" dirty="0" smtClean="0">
                <a:solidFill>
                  <a:srgbClr val="FF0000"/>
                </a:solidFill>
              </a:rPr>
              <a:t>Фрагменты исторических сведений из учебника геометрии 7-9 классов</a:t>
            </a:r>
          </a:p>
        </p:txBody>
      </p:sp>
    </p:spTree>
    <p:extLst>
      <p:ext uri="{BB962C8B-B14F-4D97-AF65-F5344CB8AC3E}">
        <p14:creationId xmlns:p14="http://schemas.microsoft.com/office/powerpoint/2010/main" val="540228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98" y="476672"/>
            <a:ext cx="7237719" cy="371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211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24744"/>
            <a:ext cx="338137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3" y="1110258"/>
            <a:ext cx="338137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539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963" y="-9525"/>
            <a:ext cx="6440487"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938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0648"/>
            <a:ext cx="7671217" cy="281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129" y="3091061"/>
            <a:ext cx="7671217" cy="367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1050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88640"/>
            <a:ext cx="686733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39" y="3561580"/>
            <a:ext cx="6833129" cy="152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166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32656"/>
            <a:ext cx="7587807" cy="209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773" y="2432332"/>
            <a:ext cx="7463634" cy="18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189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88640"/>
            <a:ext cx="6650282"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178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87660"/>
            <a:ext cx="7357376" cy="4098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232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18" y="116632"/>
            <a:ext cx="593760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005063"/>
            <a:ext cx="5907096" cy="52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9" y="130720"/>
            <a:ext cx="1035476" cy="459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336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Дидактические материалы</a:t>
            </a:r>
            <a:endParaRPr lang="ru-RU" sz="1800" dirty="0"/>
          </a:p>
        </p:txBody>
      </p:sp>
      <p:pic>
        <p:nvPicPr>
          <p:cNvPr id="4" name="Рисунок 3" descr="OBL-GEOM.png"/>
          <p:cNvPicPr>
            <a:picLocks noChangeAspect="1"/>
          </p:cNvPicPr>
          <p:nvPr/>
        </p:nvPicPr>
        <p:blipFill>
          <a:blip r:embed="rId2" cstate="print"/>
          <a:stretch>
            <a:fillRect/>
          </a:stretch>
        </p:blipFill>
        <p:spPr>
          <a:xfrm>
            <a:off x="6300192" y="908720"/>
            <a:ext cx="1753515" cy="2700000"/>
          </a:xfrm>
          <a:prstGeom prst="rect">
            <a:avLst/>
          </a:prstGeom>
        </p:spPr>
      </p:pic>
      <p:pic>
        <p:nvPicPr>
          <p:cNvPr id="6" name="Рисунок 5" descr="Smirnov-8.png"/>
          <p:cNvPicPr>
            <a:picLocks noChangeAspect="1"/>
          </p:cNvPicPr>
          <p:nvPr/>
        </p:nvPicPr>
        <p:blipFill>
          <a:blip r:embed="rId3" cstate="print"/>
          <a:stretch>
            <a:fillRect/>
          </a:stretch>
        </p:blipFill>
        <p:spPr>
          <a:xfrm>
            <a:off x="3635896" y="908720"/>
            <a:ext cx="1732679" cy="2700000"/>
          </a:xfrm>
          <a:prstGeom prst="rect">
            <a:avLst/>
          </a:prstGeom>
        </p:spPr>
      </p:pic>
      <p:pic>
        <p:nvPicPr>
          <p:cNvPr id="8" name="Рисунок 7" descr="ОБЛОЖКА дидактические материалы10-11.png"/>
          <p:cNvPicPr>
            <a:picLocks noChangeAspect="1"/>
          </p:cNvPicPr>
          <p:nvPr/>
        </p:nvPicPr>
        <p:blipFill>
          <a:blip r:embed="rId4" cstate="print"/>
          <a:stretch>
            <a:fillRect/>
          </a:stretch>
        </p:blipFill>
        <p:spPr>
          <a:xfrm>
            <a:off x="5076056" y="3789040"/>
            <a:ext cx="1738472" cy="2700000"/>
          </a:xfrm>
          <a:prstGeom prst="rect">
            <a:avLst/>
          </a:prstGeom>
        </p:spPr>
      </p:pic>
      <p:pic>
        <p:nvPicPr>
          <p:cNvPr id="9" name="Picture 13" descr="C:\Documents and Settings\Администратор\Мои документы\PICTURE\Учебники\УМК\9.jpg"/>
          <p:cNvPicPr>
            <a:picLocks noChangeAspect="1" noChangeArrowheads="1"/>
          </p:cNvPicPr>
          <p:nvPr/>
        </p:nvPicPr>
        <p:blipFill>
          <a:blip r:embed="rId5" cstate="print">
            <a:extLst>
              <a:ext uri="{28A0092B-C50C-407E-A947-70E740481C1C}">
                <a14:useLocalDpi xmlns:a14="http://schemas.microsoft.com/office/drawing/2010/main" val="0"/>
              </a:ext>
            </a:extLst>
          </a:blip>
          <a:srcRect l="15898" t="52035" r="57809" b="847"/>
          <a:stretch>
            <a:fillRect/>
          </a:stretch>
        </p:blipFill>
        <p:spPr bwMode="auto">
          <a:xfrm>
            <a:off x="2195736" y="3789040"/>
            <a:ext cx="1814064"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descr="Oblojka.png"/>
          <p:cNvPicPr>
            <a:picLocks noChangeAspect="1"/>
          </p:cNvPicPr>
          <p:nvPr/>
        </p:nvPicPr>
        <p:blipFill>
          <a:blip r:embed="rId6" cstate="print"/>
          <a:stretch>
            <a:fillRect/>
          </a:stretch>
        </p:blipFill>
        <p:spPr>
          <a:xfrm>
            <a:off x="899592" y="908720"/>
            <a:ext cx="1758189" cy="2700000"/>
          </a:xfrm>
          <a:prstGeom prst="rect">
            <a:avLst/>
          </a:prstGeom>
        </p:spPr>
      </p:pic>
    </p:spTree>
    <p:extLst>
      <p:ext uri="{BB962C8B-B14F-4D97-AF65-F5344CB8AC3E}">
        <p14:creationId xmlns:p14="http://schemas.microsoft.com/office/powerpoint/2010/main" val="185431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76672"/>
            <a:ext cx="4856413" cy="618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451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0648"/>
            <a:ext cx="664401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543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0648"/>
            <a:ext cx="664401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708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15663"/>
          </a:xfrm>
          <a:prstGeom prst="rect">
            <a:avLst/>
          </a:prstGeom>
          <a:noFill/>
        </p:spPr>
        <p:txBody>
          <a:bodyPr wrap="square" rtlCol="0">
            <a:spAutoFit/>
          </a:bodyPr>
          <a:lstStyle/>
          <a:p>
            <a:pPr algn="just"/>
            <a:r>
              <a:rPr lang="ru-RU" dirty="0" smtClean="0"/>
              <a:t>	</a:t>
            </a:r>
            <a:r>
              <a:rPr lang="ru-RU" sz="1800" dirty="0" smtClean="0">
                <a:solidFill>
                  <a:srgbClr val="FF0000"/>
                </a:solidFill>
              </a:rPr>
              <a:t>Наглядность. Развитие геометрических представлений. Наличие большого числа рисунков, заданий на изображение геометрических фигур, проведение дополнительных построений.</a:t>
            </a:r>
            <a:r>
              <a:rPr lang="ru-RU" sz="1800" dirty="0"/>
              <a:t>	</a:t>
            </a:r>
          </a:p>
        </p:txBody>
      </p:sp>
      <p:pic>
        <p:nvPicPr>
          <p:cNvPr id="9"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90" y="1131643"/>
            <a:ext cx="3775726" cy="504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1131642"/>
            <a:ext cx="3371909" cy="5045735"/>
          </a:xfrm>
          <a:prstGeom prst="rect">
            <a:avLst/>
          </a:prstGeom>
        </p:spPr>
      </p:pic>
    </p:spTree>
    <p:extLst>
      <p:ext uri="{BB962C8B-B14F-4D97-AF65-F5344CB8AC3E}">
        <p14:creationId xmlns:p14="http://schemas.microsoft.com/office/powerpoint/2010/main" val="19825004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6632"/>
            <a:ext cx="9144000" cy="738664"/>
          </a:xfrm>
          <a:prstGeom prst="rect">
            <a:avLst/>
          </a:prstGeom>
          <a:noFill/>
        </p:spPr>
        <p:txBody>
          <a:bodyPr wrap="square" rtlCol="0">
            <a:spAutoFit/>
          </a:bodyPr>
          <a:lstStyle/>
          <a:p>
            <a:pPr algn="just"/>
            <a:r>
              <a:rPr lang="ru-RU" dirty="0" smtClean="0"/>
              <a:t>	</a:t>
            </a:r>
            <a:r>
              <a:rPr lang="ru-RU" sz="1800" dirty="0" smtClean="0">
                <a:solidFill>
                  <a:srgbClr val="FF0000"/>
                </a:solidFill>
              </a:rPr>
              <a:t>Практическая </a:t>
            </a:r>
            <a:r>
              <a:rPr lang="ru-RU" sz="1800" dirty="0">
                <a:solidFill>
                  <a:srgbClr val="FF0000"/>
                </a:solidFill>
              </a:rPr>
              <a:t>направленность. Наличие примеров и задач с практическим содержанием</a:t>
            </a:r>
            <a:r>
              <a:rPr lang="ru-RU" sz="1800" dirty="0" smtClean="0">
                <a:solidFill>
                  <a:srgbClr val="FF0000"/>
                </a:solidFill>
              </a:rPr>
              <a:t>.</a:t>
            </a:r>
            <a:r>
              <a:rPr lang="ru-RU" sz="1800" dirty="0" smtClean="0"/>
              <a:t>	</a:t>
            </a:r>
            <a:endParaRPr lang="ru-RU" sz="1800" dirty="0"/>
          </a:p>
        </p:txBody>
      </p:sp>
      <p:pic>
        <p:nvPicPr>
          <p:cNvPr id="4" name="Рисунок 3">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4275" y="980728"/>
            <a:ext cx="3964208" cy="5711380"/>
          </a:xfrm>
          <a:prstGeom prst="rect">
            <a:avLst/>
          </a:prstGeom>
        </p:spPr>
      </p:pic>
    </p:spTree>
    <p:extLst>
      <p:ext uri="{BB962C8B-B14F-4D97-AF65-F5344CB8AC3E}">
        <p14:creationId xmlns:p14="http://schemas.microsoft.com/office/powerpoint/2010/main" val="29373743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445239"/>
            <a:ext cx="9144000" cy="830997"/>
          </a:xfrm>
          <a:prstGeom prst="rect">
            <a:avLst/>
          </a:prstGeom>
          <a:noFill/>
        </p:spPr>
        <p:txBody>
          <a:bodyPr wrap="square" rtlCol="0">
            <a:spAutoFit/>
          </a:bodyPr>
          <a:lstStyle/>
          <a:p>
            <a:pPr lvl="0" algn="just"/>
            <a:r>
              <a:rPr lang="ru-RU" dirty="0" smtClean="0"/>
              <a:t>	1. Колесо </a:t>
            </a:r>
            <a:r>
              <a:rPr lang="ru-RU" dirty="0"/>
              <a:t>имеет 18 спиц. Найдите величину угла (в градусах), который образуют две соседние спицы.</a:t>
            </a:r>
          </a:p>
        </p:txBody>
      </p:sp>
      <p:sp>
        <p:nvSpPr>
          <p:cNvPr id="9" name="TextBox 8"/>
          <p:cNvSpPr txBox="1"/>
          <p:nvPr/>
        </p:nvSpPr>
        <p:spPr>
          <a:xfrm>
            <a:off x="0" y="29741"/>
            <a:ext cx="9144000" cy="461665"/>
          </a:xfrm>
          <a:prstGeom prst="rect">
            <a:avLst/>
          </a:prstGeom>
          <a:noFill/>
        </p:spPr>
        <p:txBody>
          <a:bodyPr wrap="square" rtlCol="0">
            <a:spAutoFit/>
          </a:bodyPr>
          <a:lstStyle/>
          <a:p>
            <a:pPr lvl="0" algn="ctr"/>
            <a:r>
              <a:rPr lang="ru-RU" dirty="0" smtClean="0">
                <a:solidFill>
                  <a:srgbClr val="FF0000"/>
                </a:solidFill>
              </a:rPr>
              <a:t>Углы</a:t>
            </a:r>
            <a:endParaRPr lang="ru-RU" dirty="0"/>
          </a:p>
        </p:txBody>
      </p:sp>
      <p:pic>
        <p:nvPicPr>
          <p:cNvPr id="501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384821"/>
            <a:ext cx="20415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07504" y="3573016"/>
            <a:ext cx="9144000" cy="461665"/>
          </a:xfrm>
          <a:prstGeom prst="rect">
            <a:avLst/>
          </a:prstGeom>
          <a:noFill/>
        </p:spPr>
        <p:txBody>
          <a:bodyPr wrap="square" rtlCol="0">
            <a:spAutoFit/>
          </a:bodyPr>
          <a:lstStyle/>
          <a:p>
            <a:pPr lvl="0" algn="just"/>
            <a:r>
              <a:rPr lang="ru-RU" dirty="0" smtClean="0"/>
              <a:t>	2. Какой </a:t>
            </a:r>
            <a:r>
              <a:rPr lang="ru-RU" dirty="0"/>
              <a:t>угол описывает минутная стрелка за 10 мин?</a:t>
            </a:r>
          </a:p>
        </p:txBody>
      </p:sp>
      <p:pic>
        <p:nvPicPr>
          <p:cNvPr id="50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681" y="4149080"/>
            <a:ext cx="205263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76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445239"/>
            <a:ext cx="9144000" cy="1569660"/>
          </a:xfrm>
          <a:prstGeom prst="rect">
            <a:avLst/>
          </a:prstGeom>
          <a:noFill/>
        </p:spPr>
        <p:txBody>
          <a:bodyPr wrap="square" rtlCol="0">
            <a:spAutoFit/>
          </a:bodyPr>
          <a:lstStyle/>
          <a:p>
            <a:pPr lvl="0" algn="just"/>
            <a:r>
              <a:rPr lang="ru-RU" dirty="0" smtClean="0"/>
              <a:t>	3. На </a:t>
            </a:r>
            <a:r>
              <a:rPr lang="ru-RU" dirty="0"/>
              <a:t>одной прямой на равном расстоянии друг от друга стоят три телеграфных столба. Первый и второй находятся от дороги на расстояниях 15 м и 20 м. Найдите расстояние, на котором находится от дороги третий столб</a:t>
            </a:r>
            <a:r>
              <a:rPr lang="ru-RU" dirty="0" smtClean="0"/>
              <a:t>.</a:t>
            </a:r>
            <a:endParaRPr lang="ru-RU" dirty="0"/>
          </a:p>
        </p:txBody>
      </p:sp>
      <p:sp>
        <p:nvSpPr>
          <p:cNvPr id="9" name="TextBox 8"/>
          <p:cNvSpPr txBox="1"/>
          <p:nvPr/>
        </p:nvSpPr>
        <p:spPr>
          <a:xfrm>
            <a:off x="0" y="29741"/>
            <a:ext cx="9144000" cy="830997"/>
          </a:xfrm>
          <a:prstGeom prst="rect">
            <a:avLst/>
          </a:prstGeom>
          <a:noFill/>
        </p:spPr>
        <p:txBody>
          <a:bodyPr wrap="square" rtlCol="0">
            <a:spAutoFit/>
          </a:bodyPr>
          <a:lstStyle/>
          <a:p>
            <a:pPr lvl="0" algn="ctr"/>
            <a:r>
              <a:rPr lang="ru-RU" dirty="0" smtClean="0">
                <a:solidFill>
                  <a:srgbClr val="FF0000"/>
                </a:solidFill>
              </a:rPr>
              <a:t>Средняя линия трапеции</a:t>
            </a:r>
            <a:endParaRPr lang="ru-RU" dirty="0">
              <a:solidFill>
                <a:srgbClr val="FF0000"/>
              </a:solidFill>
            </a:endParaRPr>
          </a:p>
          <a:p>
            <a:pPr algn="ctr"/>
            <a:endParaRPr lang="ru-RU" dirty="0"/>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772816"/>
            <a:ext cx="2064221" cy="137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07504" y="3764939"/>
            <a:ext cx="9144000" cy="1200329"/>
          </a:xfrm>
          <a:prstGeom prst="rect">
            <a:avLst/>
          </a:prstGeom>
          <a:noFill/>
        </p:spPr>
        <p:txBody>
          <a:bodyPr wrap="square" rtlCol="0">
            <a:spAutoFit/>
          </a:bodyPr>
          <a:lstStyle/>
          <a:p>
            <a:pPr lvl="0" algn="just"/>
            <a:r>
              <a:rPr lang="ru-RU" dirty="0" smtClean="0"/>
              <a:t>	4. Мальчик </a:t>
            </a:r>
            <a:r>
              <a:rPr lang="ru-RU" dirty="0"/>
              <a:t>прошел от дома по направлению на восток 800 м. Затем повернул на север и прошел 600 м. На каком расстоянии от дома оказался мальчик?</a:t>
            </a:r>
          </a:p>
        </p:txBody>
      </p:sp>
      <p:sp>
        <p:nvSpPr>
          <p:cNvPr id="12" name="TextBox 11"/>
          <p:cNvSpPr txBox="1"/>
          <p:nvPr/>
        </p:nvSpPr>
        <p:spPr>
          <a:xfrm>
            <a:off x="0" y="3303274"/>
            <a:ext cx="9144000" cy="461665"/>
          </a:xfrm>
          <a:prstGeom prst="rect">
            <a:avLst/>
          </a:prstGeom>
          <a:noFill/>
        </p:spPr>
        <p:txBody>
          <a:bodyPr wrap="square" rtlCol="0">
            <a:spAutoFit/>
          </a:bodyPr>
          <a:lstStyle/>
          <a:p>
            <a:pPr lvl="0" algn="ctr"/>
            <a:r>
              <a:rPr lang="ru-RU" dirty="0" smtClean="0">
                <a:solidFill>
                  <a:srgbClr val="FF0000"/>
                </a:solidFill>
              </a:rPr>
              <a:t>Теорема Пифагора</a:t>
            </a:r>
            <a:endParaRPr lang="ru-RU" dirty="0"/>
          </a:p>
        </p:txBody>
      </p:sp>
      <p:pic>
        <p:nvPicPr>
          <p:cNvPr id="50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914" y="4949988"/>
            <a:ext cx="2630488"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0327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648"/>
            <a:ext cx="9144000" cy="1200329"/>
          </a:xfrm>
          <a:prstGeom prst="rect">
            <a:avLst/>
          </a:prstGeom>
          <a:noFill/>
        </p:spPr>
        <p:txBody>
          <a:bodyPr wrap="square" rtlCol="0">
            <a:spAutoFit/>
          </a:bodyPr>
          <a:lstStyle/>
          <a:p>
            <a:pPr algn="just"/>
            <a:r>
              <a:rPr lang="ru-RU" dirty="0" smtClean="0"/>
              <a:t>	5. Два </a:t>
            </a:r>
            <a:r>
              <a:rPr lang="ru-RU" dirty="0"/>
              <a:t>парохода вышли из порта, следуя один на север, другой на запад. Скорости их равны соответственно 15 км/ч и 20 км/ч. Какое расстояние будет между ними через 2 ч?</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60977"/>
            <a:ext cx="1914525"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148489"/>
            <a:ext cx="9144000" cy="1200329"/>
          </a:xfrm>
          <a:prstGeom prst="rect">
            <a:avLst/>
          </a:prstGeom>
          <a:noFill/>
        </p:spPr>
        <p:txBody>
          <a:bodyPr wrap="square" rtlCol="0">
            <a:spAutoFit/>
          </a:bodyPr>
          <a:lstStyle/>
          <a:p>
            <a:pPr algn="just"/>
            <a:r>
              <a:rPr lang="ru-RU" dirty="0" smtClean="0"/>
              <a:t>	6. Лестница </a:t>
            </a:r>
            <a:r>
              <a:rPr lang="ru-RU" dirty="0"/>
              <a:t>длиной 12,5 м приставлена к стене так, что расстояние от ее нижнего конца до стены равно 3,5 м. На какой высоте от земли находится верхний конец лестницы?</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410075"/>
            <a:ext cx="15494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5534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648"/>
            <a:ext cx="9144000" cy="1569660"/>
          </a:xfrm>
          <a:prstGeom prst="rect">
            <a:avLst/>
          </a:prstGeom>
          <a:noFill/>
        </p:spPr>
        <p:txBody>
          <a:bodyPr wrap="square" rtlCol="0">
            <a:spAutoFit/>
          </a:bodyPr>
          <a:lstStyle/>
          <a:p>
            <a:pPr algn="just"/>
            <a:r>
              <a:rPr lang="ru-RU" dirty="0" smtClean="0"/>
              <a:t>	7. Стебель </a:t>
            </a:r>
            <a:r>
              <a:rPr lang="ru-RU" dirty="0"/>
              <a:t>камыша выступает из воды озера на 1 м. Его верхний конец отклонили от вертикального положения на 2 м, и он оказался на уровне воды. Найдите глубину озера в месте, где растет камыш.</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819988"/>
            <a:ext cx="2504566" cy="204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757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 y="-4911"/>
            <a:ext cx="9144000" cy="461665"/>
          </a:xfrm>
          <a:prstGeom prst="rect">
            <a:avLst/>
          </a:prstGeom>
          <a:noFill/>
        </p:spPr>
        <p:txBody>
          <a:bodyPr wrap="square" rtlCol="0">
            <a:spAutoFit/>
          </a:bodyPr>
          <a:lstStyle/>
          <a:p>
            <a:pPr algn="ctr"/>
            <a:r>
              <a:rPr lang="ru-RU" dirty="0" smtClean="0">
                <a:solidFill>
                  <a:srgbClr val="FF0000"/>
                </a:solidFill>
              </a:rPr>
              <a:t>Подобие</a:t>
            </a:r>
            <a:endParaRPr lang="ru-RU" dirty="0">
              <a:solidFill>
                <a:srgbClr val="FF0000"/>
              </a:solidFill>
            </a:endParaRPr>
          </a:p>
        </p:txBody>
      </p:sp>
      <p:sp>
        <p:nvSpPr>
          <p:cNvPr id="3" name="TextBox 2"/>
          <p:cNvSpPr txBox="1"/>
          <p:nvPr/>
        </p:nvSpPr>
        <p:spPr>
          <a:xfrm>
            <a:off x="38100" y="332656"/>
            <a:ext cx="9144000" cy="830997"/>
          </a:xfrm>
          <a:prstGeom prst="rect">
            <a:avLst/>
          </a:prstGeom>
          <a:noFill/>
        </p:spPr>
        <p:txBody>
          <a:bodyPr wrap="square" rtlCol="0">
            <a:spAutoFit/>
          </a:bodyPr>
          <a:lstStyle/>
          <a:p>
            <a:pPr algn="just"/>
            <a:r>
              <a:rPr lang="ru-RU" dirty="0" smtClean="0"/>
              <a:t>	8. Используя </a:t>
            </a:r>
            <a:r>
              <a:rPr lang="ru-RU" dirty="0"/>
              <a:t>данные, приведенные на рисунке, найдите высоту мачты </a:t>
            </a:r>
            <a:r>
              <a:rPr lang="en-US" i="1" dirty="0"/>
              <a:t>AB</a:t>
            </a:r>
            <a:r>
              <a:rPr lang="ru-RU" dirty="0"/>
              <a:t>.</a:t>
            </a:r>
            <a:r>
              <a:rPr lang="ru-RU" dirty="0" smtClean="0"/>
              <a:t> </a:t>
            </a:r>
            <a:endParaRPr lang="ru-RU" dirty="0"/>
          </a:p>
        </p:txBody>
      </p:sp>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614" y="1197958"/>
            <a:ext cx="349567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8100" y="3132405"/>
            <a:ext cx="9144000" cy="830997"/>
          </a:xfrm>
          <a:prstGeom prst="rect">
            <a:avLst/>
          </a:prstGeom>
          <a:noFill/>
        </p:spPr>
        <p:txBody>
          <a:bodyPr wrap="square" rtlCol="0">
            <a:spAutoFit/>
          </a:bodyPr>
          <a:lstStyle/>
          <a:p>
            <a:pPr algn="just"/>
            <a:r>
              <a:rPr lang="ru-RU" dirty="0" smtClean="0"/>
              <a:t>	9. Используя </a:t>
            </a:r>
            <a:r>
              <a:rPr lang="ru-RU" dirty="0"/>
              <a:t>данные, приведенные на рисунке, найдите ширину </a:t>
            </a:r>
            <a:r>
              <a:rPr lang="en-US" i="1" dirty="0"/>
              <a:t>AB </a:t>
            </a:r>
            <a:r>
              <a:rPr lang="ru-RU" dirty="0"/>
              <a:t>реки.</a:t>
            </a:r>
            <a:r>
              <a:rPr lang="ru-RU" dirty="0" smtClean="0"/>
              <a:t> </a:t>
            </a:r>
            <a:endParaRPr lang="ru-RU" dirty="0"/>
          </a:p>
        </p:txBody>
      </p:sp>
      <p:pic>
        <p:nvPicPr>
          <p:cNvPr id="54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973671"/>
            <a:ext cx="31845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559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11663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Методические рекомендации</a:t>
            </a:r>
            <a:endParaRPr lang="ru-RU" sz="1800" dirty="0"/>
          </a:p>
        </p:txBody>
      </p:sp>
      <p:pic>
        <p:nvPicPr>
          <p:cNvPr id="5" name="Рисунок 4" descr="Geom_Metod_7_Obl.png"/>
          <p:cNvPicPr>
            <a:picLocks noChangeAspect="1"/>
          </p:cNvPicPr>
          <p:nvPr/>
        </p:nvPicPr>
        <p:blipFill>
          <a:blip r:embed="rId2" cstate="print"/>
          <a:stretch>
            <a:fillRect/>
          </a:stretch>
        </p:blipFill>
        <p:spPr>
          <a:xfrm>
            <a:off x="1043608" y="836712"/>
            <a:ext cx="1796456" cy="2700000"/>
          </a:xfrm>
          <a:prstGeom prst="rect">
            <a:avLst/>
          </a:prstGeom>
        </p:spPr>
      </p:pic>
      <p:pic>
        <p:nvPicPr>
          <p:cNvPr id="6" name="Рисунок 5" descr="Geom_Metod_8_Obl.png"/>
          <p:cNvPicPr>
            <a:picLocks noChangeAspect="1"/>
          </p:cNvPicPr>
          <p:nvPr/>
        </p:nvPicPr>
        <p:blipFill>
          <a:blip r:embed="rId3" cstate="print"/>
          <a:stretch>
            <a:fillRect/>
          </a:stretch>
        </p:blipFill>
        <p:spPr>
          <a:xfrm>
            <a:off x="3635896" y="764704"/>
            <a:ext cx="1783700" cy="2700000"/>
          </a:xfrm>
          <a:prstGeom prst="rect">
            <a:avLst/>
          </a:prstGeom>
        </p:spPr>
      </p:pic>
      <p:pic>
        <p:nvPicPr>
          <p:cNvPr id="7" name="Рисунок 6" descr="Geom_Metod_9_Obl.png"/>
          <p:cNvPicPr>
            <a:picLocks noChangeAspect="1"/>
          </p:cNvPicPr>
          <p:nvPr/>
        </p:nvPicPr>
        <p:blipFill>
          <a:blip r:embed="rId4" cstate="print"/>
          <a:stretch>
            <a:fillRect/>
          </a:stretch>
        </p:blipFill>
        <p:spPr>
          <a:xfrm>
            <a:off x="6228186" y="764704"/>
            <a:ext cx="1796456" cy="2700000"/>
          </a:xfrm>
          <a:prstGeom prst="rect">
            <a:avLst/>
          </a:prstGeom>
        </p:spPr>
      </p:pic>
      <p:pic>
        <p:nvPicPr>
          <p:cNvPr id="8" name="Рисунок 7" descr="Geom_Metod_10_Obl.png"/>
          <p:cNvPicPr>
            <a:picLocks noChangeAspect="1"/>
          </p:cNvPicPr>
          <p:nvPr/>
        </p:nvPicPr>
        <p:blipFill>
          <a:blip r:embed="rId5" cstate="print"/>
          <a:stretch>
            <a:fillRect/>
          </a:stretch>
        </p:blipFill>
        <p:spPr>
          <a:xfrm>
            <a:off x="1043608" y="3717032"/>
            <a:ext cx="1783700" cy="2700000"/>
          </a:xfrm>
          <a:prstGeom prst="rect">
            <a:avLst/>
          </a:prstGeom>
        </p:spPr>
      </p:pic>
      <p:pic>
        <p:nvPicPr>
          <p:cNvPr id="9" name="Рисунок 8" descr="Geom_Metod_11_Obl.png"/>
          <p:cNvPicPr>
            <a:picLocks noChangeAspect="1"/>
          </p:cNvPicPr>
          <p:nvPr/>
        </p:nvPicPr>
        <p:blipFill>
          <a:blip r:embed="rId6" cstate="print"/>
          <a:stretch>
            <a:fillRect/>
          </a:stretch>
        </p:blipFill>
        <p:spPr>
          <a:xfrm>
            <a:off x="3635896" y="3717032"/>
            <a:ext cx="1821968" cy="2700000"/>
          </a:xfrm>
          <a:prstGeom prst="rect">
            <a:avLst/>
          </a:prstGeom>
        </p:spPr>
      </p:pic>
      <p:pic>
        <p:nvPicPr>
          <p:cNvPr id="10" name="Рисунок 9" descr="Matem_10-11_Metod_Obl.png"/>
          <p:cNvPicPr>
            <a:picLocks noChangeAspect="1"/>
          </p:cNvPicPr>
          <p:nvPr/>
        </p:nvPicPr>
        <p:blipFill>
          <a:blip r:embed="rId7" cstate="print"/>
          <a:stretch>
            <a:fillRect/>
          </a:stretch>
        </p:blipFill>
        <p:spPr>
          <a:xfrm>
            <a:off x="6228184" y="3717032"/>
            <a:ext cx="1796459" cy="2700000"/>
          </a:xfrm>
          <a:prstGeom prst="rect">
            <a:avLst/>
          </a:prstGeom>
        </p:spPr>
      </p:pic>
    </p:spTree>
    <p:extLst>
      <p:ext uri="{BB962C8B-B14F-4D97-AF65-F5344CB8AC3E}">
        <p14:creationId xmlns:p14="http://schemas.microsoft.com/office/powerpoint/2010/main" val="748878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 y="-4911"/>
            <a:ext cx="9144000" cy="461665"/>
          </a:xfrm>
          <a:prstGeom prst="rect">
            <a:avLst/>
          </a:prstGeom>
          <a:noFill/>
        </p:spPr>
        <p:txBody>
          <a:bodyPr wrap="square" rtlCol="0">
            <a:spAutoFit/>
          </a:bodyPr>
          <a:lstStyle/>
          <a:p>
            <a:pPr algn="ctr"/>
            <a:r>
              <a:rPr lang="ru-RU" dirty="0" smtClean="0">
                <a:solidFill>
                  <a:srgbClr val="FF0000"/>
                </a:solidFill>
              </a:rPr>
              <a:t>Тригонометрические функции</a:t>
            </a:r>
            <a:endParaRPr lang="ru-RU" dirty="0">
              <a:solidFill>
                <a:srgbClr val="FF0000"/>
              </a:solidFill>
            </a:endParaRPr>
          </a:p>
        </p:txBody>
      </p:sp>
      <p:sp>
        <p:nvSpPr>
          <p:cNvPr id="3" name="TextBox 2"/>
          <p:cNvSpPr txBox="1"/>
          <p:nvPr/>
        </p:nvSpPr>
        <p:spPr>
          <a:xfrm>
            <a:off x="47625" y="456754"/>
            <a:ext cx="9144000" cy="1938992"/>
          </a:xfrm>
          <a:prstGeom prst="rect">
            <a:avLst/>
          </a:prstGeom>
          <a:noFill/>
        </p:spPr>
        <p:txBody>
          <a:bodyPr wrap="square" rtlCol="0">
            <a:spAutoFit/>
          </a:bodyPr>
          <a:lstStyle/>
          <a:p>
            <a:pPr algn="just"/>
            <a:r>
              <a:rPr lang="ru-RU" dirty="0" smtClean="0"/>
              <a:t>	10. Человек</a:t>
            </a:r>
            <a:r>
              <a:rPr lang="ru-RU" dirty="0"/>
              <a:t>, пройдя вверх по склону холма 1000 м, поднялся на 90 м над плоскостью основания холма. Используя таблицу тригонометрических функций, найдите (в среднем) угол наклона холма в градусах. В ответе укажите приближенное значение, выражаемое целым числом градусов.</a:t>
            </a:r>
            <a:r>
              <a:rPr lang="ru-RU" dirty="0" smtClean="0"/>
              <a:t> </a:t>
            </a:r>
            <a:endParaRPr lang="ru-RU" dirty="0"/>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708920"/>
            <a:ext cx="38163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7504" y="3511828"/>
            <a:ext cx="9144000" cy="1569660"/>
          </a:xfrm>
          <a:prstGeom prst="rect">
            <a:avLst/>
          </a:prstGeom>
          <a:noFill/>
        </p:spPr>
        <p:txBody>
          <a:bodyPr wrap="square" rtlCol="0">
            <a:spAutoFit/>
          </a:bodyPr>
          <a:lstStyle/>
          <a:p>
            <a:pPr algn="just"/>
            <a:r>
              <a:rPr lang="ru-RU" dirty="0" smtClean="0"/>
              <a:t>	11. Телеграфный </a:t>
            </a:r>
            <a:r>
              <a:rPr lang="ru-RU" dirty="0"/>
              <a:t>столб высотой 10 м находится на берегу реки. Верхний конец столба виден с другого берега под углом 20</a:t>
            </a:r>
            <a:r>
              <a:rPr lang="ru-RU" baseline="30000" dirty="0"/>
              <a:t>о</a:t>
            </a:r>
            <a:r>
              <a:rPr lang="ru-RU" dirty="0"/>
              <a:t> к горизонту. Используя таблицу тригонометрических функций, найдите ширину реки.</a:t>
            </a:r>
            <a:r>
              <a:rPr lang="ru-RU" dirty="0" smtClean="0"/>
              <a:t> </a:t>
            </a:r>
            <a:endParaRPr lang="ru-RU" dirty="0"/>
          </a:p>
        </p:txBody>
      </p:sp>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5081488"/>
            <a:ext cx="381635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931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 y="-4911"/>
            <a:ext cx="9144000" cy="461665"/>
          </a:xfrm>
          <a:prstGeom prst="rect">
            <a:avLst/>
          </a:prstGeom>
          <a:noFill/>
        </p:spPr>
        <p:txBody>
          <a:bodyPr wrap="square" rtlCol="0">
            <a:spAutoFit/>
          </a:bodyPr>
          <a:lstStyle/>
          <a:p>
            <a:pPr algn="ctr"/>
            <a:r>
              <a:rPr lang="ru-RU" dirty="0" smtClean="0">
                <a:solidFill>
                  <a:srgbClr val="FF0000"/>
                </a:solidFill>
              </a:rPr>
              <a:t>Длина окружности</a:t>
            </a:r>
            <a:endParaRPr lang="ru-RU" dirty="0">
              <a:solidFill>
                <a:srgbClr val="FF0000"/>
              </a:solidFill>
            </a:endParaRPr>
          </a:p>
        </p:txBody>
      </p:sp>
      <mc:AlternateContent xmlns:mc="http://schemas.openxmlformats.org/markup-compatibility/2006" xmlns:a14="http://schemas.microsoft.com/office/drawing/2010/main">
        <mc:Choice Requires="a14">
          <p:sp>
            <p:nvSpPr>
              <p:cNvPr id="3" name="TextBox 2"/>
              <p:cNvSpPr txBox="1"/>
              <p:nvPr/>
            </p:nvSpPr>
            <p:spPr>
              <a:xfrm>
                <a:off x="38100" y="332656"/>
                <a:ext cx="9144000" cy="2308324"/>
              </a:xfrm>
              <a:prstGeom prst="rect">
                <a:avLst/>
              </a:prstGeom>
              <a:noFill/>
            </p:spPr>
            <p:txBody>
              <a:bodyPr wrap="square" rtlCol="0">
                <a:spAutoFit/>
              </a:bodyPr>
              <a:lstStyle/>
              <a:p>
                <a:pPr algn="just"/>
                <a:r>
                  <a:rPr lang="ru-RU" dirty="0" smtClean="0"/>
                  <a:t>	12. Два </a:t>
                </a:r>
                <a:r>
                  <a:rPr lang="ru-RU" dirty="0"/>
                  <a:t>спортсмена должны пробежать один круг по дорожке стадиона, форма которого – прямоугольник с примыкающими к нему с двух сторон полукругами. Один бежит по дорожке, расположенной на 2 м дальше от края, чем другой. Какое расстояние должно быть между ними на старте, чтобы компенсировать разность длин дорожек, по которым они бегут? (Примите </a:t>
                </a:r>
                <a14:m>
                  <m:oMath xmlns:m="http://schemas.openxmlformats.org/officeDocument/2006/math">
                    <m:r>
                      <m:rPr>
                        <m:sty m:val="p"/>
                      </m:rPr>
                      <a:rPr lang="ru-RU" i="0" smtClean="0">
                        <a:latin typeface="Cambria Math"/>
                        <a:ea typeface="Cambria Math"/>
                      </a:rPr>
                      <m:t>π</m:t>
                    </m:r>
                    <m:r>
                      <a:rPr lang="ru-RU" i="1" smtClean="0">
                        <a:latin typeface="Cambria Math"/>
                        <a:ea typeface="Cambria Math"/>
                      </a:rPr>
                      <m:t>≈3</m:t>
                    </m:r>
                  </m:oMath>
                </a14:m>
                <a:r>
                  <a:rPr lang="ru-RU" dirty="0" smtClean="0"/>
                  <a:t>.)</a:t>
                </a:r>
                <a:endParaRPr lang="ru-RU" dirty="0"/>
              </a:p>
            </p:txBody>
          </p:sp>
        </mc:Choice>
        <mc:Fallback xmlns="">
          <p:sp>
            <p:nvSpPr>
              <p:cNvPr id="3" name="TextBox 2"/>
              <p:cNvSpPr txBox="1">
                <a:spLocks noRot="1" noChangeAspect="1" noMove="1" noResize="1" noEditPoints="1" noAdjustHandles="1" noChangeArrowheads="1" noChangeShapeType="1" noTextEdit="1"/>
              </p:cNvSpPr>
              <p:nvPr/>
            </p:nvSpPr>
            <p:spPr>
              <a:xfrm>
                <a:off x="38100" y="332656"/>
                <a:ext cx="9144000" cy="2308324"/>
              </a:xfrm>
              <a:prstGeom prst="rect">
                <a:avLst/>
              </a:prstGeom>
              <a:blipFill rotWithShape="1">
                <a:blip r:embed="rId3"/>
                <a:stretch>
                  <a:fillRect l="-1000" t="-2116" r="-1067" b="-5291"/>
                </a:stretch>
              </a:blipFill>
            </p:spPr>
            <p:txBody>
              <a:bodyPr/>
              <a:lstStyle/>
              <a:p>
                <a:r>
                  <a:rPr lang="ru-RU">
                    <a:noFill/>
                  </a:rPr>
                  <a:t> </a:t>
                </a:r>
              </a:p>
            </p:txBody>
          </p:sp>
        </mc:Fallback>
      </mc:AlternateContent>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797152"/>
            <a:ext cx="30861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8100" y="2640980"/>
            <a:ext cx="9144000" cy="1938992"/>
          </a:xfrm>
          <a:prstGeom prst="rect">
            <a:avLst/>
          </a:prstGeom>
          <a:noFill/>
        </p:spPr>
        <p:txBody>
          <a:bodyPr wrap="square" rtlCol="0">
            <a:spAutoFit/>
          </a:bodyPr>
          <a:lstStyle/>
          <a:p>
            <a:pPr algn="just"/>
            <a:r>
              <a:rPr lang="ru-RU" dirty="0" smtClean="0"/>
              <a:t>	13. Москва </a:t>
            </a:r>
            <a:r>
              <a:rPr lang="ru-RU" dirty="0"/>
              <a:t>и Новороссийск расположены примерно на одном меридиане  под 56</a:t>
            </a:r>
            <a:r>
              <a:rPr lang="ru-RU" baseline="30000" dirty="0"/>
              <a:t>о</a:t>
            </a:r>
            <a:r>
              <a:rPr lang="ru-RU" dirty="0"/>
              <a:t> и 44</a:t>
            </a:r>
            <a:r>
              <a:rPr lang="ru-RU" baseline="30000" dirty="0"/>
              <a:t>о</a:t>
            </a:r>
            <a:r>
              <a:rPr lang="ru-RU" dirty="0"/>
              <a:t> северной широты соответственно. Найдите расстояние между ними по земной поверхности, считая длину большой окружности земного шара равной 40000 км. В ответе укажите целое число километров.</a:t>
            </a:r>
          </a:p>
        </p:txBody>
      </p:sp>
      <p:pic>
        <p:nvPicPr>
          <p:cNvPr id="542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5700" y="4579972"/>
            <a:ext cx="2743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9108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 y="-4911"/>
            <a:ext cx="9144000" cy="523220"/>
          </a:xfrm>
          <a:prstGeom prst="rect">
            <a:avLst/>
          </a:prstGeom>
          <a:noFill/>
        </p:spPr>
        <p:txBody>
          <a:bodyPr wrap="square" rtlCol="0">
            <a:spAutoFit/>
          </a:bodyPr>
          <a:lstStyle/>
          <a:p>
            <a:pPr algn="ctr"/>
            <a:r>
              <a:rPr lang="ru-RU" sz="2800" dirty="0" smtClean="0">
                <a:solidFill>
                  <a:srgbClr val="FF0000"/>
                </a:solidFill>
              </a:rPr>
              <a:t>Площадь</a:t>
            </a:r>
            <a:endParaRPr lang="ru-RU" sz="2800" dirty="0">
              <a:solidFill>
                <a:srgbClr val="FF0000"/>
              </a:solidFill>
            </a:endParaRPr>
          </a:p>
        </p:txBody>
      </p:sp>
      <p:sp>
        <p:nvSpPr>
          <p:cNvPr id="3" name="TextBox 2"/>
          <p:cNvSpPr txBox="1"/>
          <p:nvPr/>
        </p:nvSpPr>
        <p:spPr>
          <a:xfrm>
            <a:off x="38100" y="495196"/>
            <a:ext cx="9144000" cy="1200329"/>
          </a:xfrm>
          <a:prstGeom prst="rect">
            <a:avLst/>
          </a:prstGeom>
          <a:noFill/>
        </p:spPr>
        <p:txBody>
          <a:bodyPr wrap="square" rtlCol="0">
            <a:spAutoFit/>
          </a:bodyPr>
          <a:lstStyle/>
          <a:p>
            <a:pPr algn="just"/>
            <a:r>
              <a:rPr lang="ru-RU" dirty="0" smtClean="0"/>
              <a:t>	14. Две </a:t>
            </a:r>
            <a:r>
              <a:rPr lang="ru-RU" dirty="0"/>
              <a:t>трубы, диаметры которых равны 10 см и 24 см, требуется заменить одной, не изменяя их пропускной способности. Каким должен быть диаметр новой трубы?</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12" y="1695525"/>
            <a:ext cx="2746375"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p:cNvSpPr txBox="1"/>
              <p:nvPr/>
            </p:nvSpPr>
            <p:spPr>
              <a:xfrm>
                <a:off x="38100" y="3525063"/>
                <a:ext cx="9144000" cy="1200329"/>
              </a:xfrm>
              <a:prstGeom prst="rect">
                <a:avLst/>
              </a:prstGeom>
              <a:noFill/>
            </p:spPr>
            <p:txBody>
              <a:bodyPr wrap="square" rtlCol="0">
                <a:spAutoFit/>
              </a:bodyPr>
              <a:lstStyle/>
              <a:p>
                <a:pPr algn="just"/>
                <a:r>
                  <a:rPr lang="ru-RU" dirty="0" smtClean="0"/>
                  <a:t>	15. Дерево </a:t>
                </a:r>
                <a:r>
                  <a:rPr lang="ru-RU" dirty="0"/>
                  <a:t>имеет в обхвате 120 см. Найдите примерную площадь поперечного сечения (в см</a:t>
                </a:r>
                <a:r>
                  <a:rPr lang="ru-RU" baseline="30000" dirty="0"/>
                  <a:t>2</a:t>
                </a:r>
                <a:r>
                  <a:rPr lang="ru-RU" dirty="0"/>
                  <a:t>), имеющего форму круга. (Примите </a:t>
                </a:r>
                <a14:m>
                  <m:oMath xmlns:m="http://schemas.openxmlformats.org/officeDocument/2006/math">
                    <m:r>
                      <m:rPr>
                        <m:sty m:val="p"/>
                      </m:rPr>
                      <a:rPr lang="ru-RU" i="0">
                        <a:latin typeface="Cambria Math"/>
                        <a:ea typeface="Cambria Math"/>
                      </a:rPr>
                      <m:t>π</m:t>
                    </m:r>
                    <m:r>
                      <a:rPr lang="ru-RU" i="1">
                        <a:latin typeface="Cambria Math"/>
                        <a:ea typeface="Cambria Math"/>
                      </a:rPr>
                      <m:t>≈3</m:t>
                    </m:r>
                  </m:oMath>
                </a14:m>
                <a:r>
                  <a:rPr lang="ru-RU" dirty="0"/>
                  <a:t>.)</a:t>
                </a:r>
              </a:p>
            </p:txBody>
          </p:sp>
        </mc:Choice>
        <mc:Fallback xmlns="">
          <p:sp>
            <p:nvSpPr>
              <p:cNvPr id="8" name="TextBox 7"/>
              <p:cNvSpPr txBox="1">
                <a:spLocks noRot="1" noChangeAspect="1" noMove="1" noResize="1" noEditPoints="1" noAdjustHandles="1" noChangeArrowheads="1" noChangeShapeType="1" noTextEdit="1"/>
              </p:cNvSpPr>
              <p:nvPr/>
            </p:nvSpPr>
            <p:spPr>
              <a:xfrm>
                <a:off x="38100" y="3525063"/>
                <a:ext cx="9144000" cy="1200329"/>
              </a:xfrm>
              <a:prstGeom prst="rect">
                <a:avLst/>
              </a:prstGeom>
              <a:blipFill rotWithShape="1">
                <a:blip r:embed="rId4"/>
                <a:stretch>
                  <a:fillRect l="-1000" t="-4061" r="-1067" b="-10660"/>
                </a:stretch>
              </a:blipFill>
            </p:spPr>
            <p:txBody>
              <a:bodyPr/>
              <a:lstStyle/>
              <a:p>
                <a:r>
                  <a:rPr lang="ru-RU">
                    <a:noFill/>
                  </a:rPr>
                  <a:t> </a:t>
                </a:r>
              </a:p>
            </p:txBody>
          </p:sp>
        </mc:Fallback>
      </mc:AlternateContent>
      <p:pic>
        <p:nvPicPr>
          <p:cNvPr id="563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5059" y="4509120"/>
            <a:ext cx="17843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2400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 y="-4911"/>
            <a:ext cx="9144000" cy="523220"/>
          </a:xfrm>
          <a:prstGeom prst="rect">
            <a:avLst/>
          </a:prstGeom>
          <a:noFill/>
        </p:spPr>
        <p:txBody>
          <a:bodyPr wrap="square" rtlCol="0">
            <a:spAutoFit/>
          </a:bodyPr>
          <a:lstStyle/>
          <a:p>
            <a:pPr algn="ctr"/>
            <a:r>
              <a:rPr lang="ru-RU" sz="2800" dirty="0" smtClean="0">
                <a:solidFill>
                  <a:srgbClr val="FF0000"/>
                </a:solidFill>
              </a:rPr>
              <a:t>Объём</a:t>
            </a:r>
            <a:endParaRPr lang="ru-RU" sz="2800" dirty="0">
              <a:solidFill>
                <a:srgbClr val="FF0000"/>
              </a:solidFill>
            </a:endParaRPr>
          </a:p>
        </p:txBody>
      </p:sp>
      <p:sp>
        <p:nvSpPr>
          <p:cNvPr id="3" name="TextBox 2"/>
          <p:cNvSpPr txBox="1"/>
          <p:nvPr/>
        </p:nvSpPr>
        <p:spPr>
          <a:xfrm>
            <a:off x="38100" y="332656"/>
            <a:ext cx="9144000" cy="1569660"/>
          </a:xfrm>
          <a:prstGeom prst="rect">
            <a:avLst/>
          </a:prstGeom>
          <a:noFill/>
        </p:spPr>
        <p:txBody>
          <a:bodyPr wrap="square" rtlCol="0">
            <a:spAutoFit/>
          </a:bodyPr>
          <a:lstStyle/>
          <a:p>
            <a:pPr algn="just"/>
            <a:r>
              <a:rPr lang="ru-RU" dirty="0" smtClean="0"/>
              <a:t>	16. Воду</a:t>
            </a:r>
            <a:r>
              <a:rPr lang="ru-RU" dirty="0"/>
              <a:t>, находящуюся в цилиндрическом сосуде на уровне 12 см, перелили в цилиндрический сосуд, в два раза большего диаметра. На какой высоте будет находиться уровень воды во втором сосуде?</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902316"/>
            <a:ext cx="298132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8100" y="3861048"/>
            <a:ext cx="9144000" cy="830997"/>
          </a:xfrm>
          <a:prstGeom prst="rect">
            <a:avLst/>
          </a:prstGeom>
          <a:noFill/>
        </p:spPr>
        <p:txBody>
          <a:bodyPr wrap="square" rtlCol="0">
            <a:spAutoFit/>
          </a:bodyPr>
          <a:lstStyle/>
          <a:p>
            <a:pPr algn="just"/>
            <a:r>
              <a:rPr lang="ru-RU" dirty="0" smtClean="0"/>
              <a:t>	17. Сколько </a:t>
            </a:r>
            <a:r>
              <a:rPr lang="ru-RU" dirty="0"/>
              <a:t>нужно взять медных шаров радиуса 2 см, чтобы из них можно было выплавить шар радиуса 6 см?</a:t>
            </a:r>
          </a:p>
        </p:txBody>
      </p:sp>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692045"/>
            <a:ext cx="29718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2413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0"/>
            <a:ext cx="6192688" cy="679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1378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052736"/>
            <a:ext cx="7772400" cy="457200"/>
          </a:xfrm>
        </p:spPr>
        <p:txBody>
          <a:bodyPr/>
          <a:lstStyle/>
          <a:p>
            <a:pPr eaLnBrk="1" hangingPunct="1"/>
            <a:r>
              <a:rPr lang="ru-RU" sz="2800" dirty="0" smtClean="0">
                <a:solidFill>
                  <a:srgbClr val="FF3300"/>
                </a:solidFill>
              </a:rPr>
              <a:t>Аксиоматический метод</a:t>
            </a:r>
          </a:p>
        </p:txBody>
      </p:sp>
      <p:sp>
        <p:nvSpPr>
          <p:cNvPr id="5123" name="Text Box 9"/>
          <p:cNvSpPr txBox="1">
            <a:spLocks noChangeArrowheads="1"/>
          </p:cNvSpPr>
          <p:nvPr/>
        </p:nvSpPr>
        <p:spPr bwMode="auto">
          <a:xfrm>
            <a:off x="9525" y="1412776"/>
            <a:ext cx="91440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sz="2800" dirty="0"/>
              <a:t>	</a:t>
            </a:r>
            <a:r>
              <a:rPr lang="ru-RU" dirty="0"/>
              <a:t>Идея аксиоматического построения геометрии, предложенная и реализованная Евклидом, состоит в том, что если мы не можем определить, что представляет собой исследуемый объект, то следует определить его свойства, выделить существенные признаки объекта и абстрагироваться от несущественных. Эти свойства называются </a:t>
            </a:r>
            <a:r>
              <a:rPr lang="ru-RU" b="1" i="1" dirty="0"/>
              <a:t>аксиомами</a:t>
            </a:r>
            <a:r>
              <a:rPr lang="ru-RU" dirty="0"/>
              <a:t>, что в переводе с греческо­го языка означает “достойное признания, не вызывающее сомнения”.</a:t>
            </a:r>
          </a:p>
          <a:p>
            <a:pPr algn="just" eaLnBrk="1" hangingPunct="1"/>
            <a:r>
              <a:rPr lang="ru-RU" dirty="0"/>
              <a:t>	Например, фигуры шахматного слона могут быть сделаны из разных материалов, иметь разную форму, быть непохожими на настоящих слонов. Все эти признаки не являются для них существенными. Существенными являются правила (аксиомы), по которым они могут передвигаться по шахматной доске.</a:t>
            </a:r>
          </a:p>
        </p:txBody>
      </p:sp>
      <p:sp>
        <p:nvSpPr>
          <p:cNvPr id="4" name="Rectangle 1026"/>
          <p:cNvSpPr txBox="1">
            <a:spLocks noChangeArrowheads="1"/>
          </p:cNvSpPr>
          <p:nvPr/>
        </p:nvSpPr>
        <p:spPr bwMode="auto">
          <a:xfrm>
            <a:off x="0" y="0"/>
            <a:ext cx="9144000" cy="88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ru-RU" sz="3200" smtClean="0">
                <a:solidFill>
                  <a:srgbClr val="FF0000"/>
                </a:solidFill>
              </a:rPr>
              <a:t>Научность и доступность</a:t>
            </a:r>
            <a:endParaRPr lang="ru-RU" sz="3200" dirty="0" smtClean="0">
              <a:solidFill>
                <a:srgbClr val="FF0000"/>
              </a:solidFill>
            </a:endParaRPr>
          </a:p>
        </p:txBody>
      </p:sp>
    </p:spTree>
    <p:extLst>
      <p:ext uri="{BB962C8B-B14F-4D97-AF65-F5344CB8AC3E}">
        <p14:creationId xmlns:p14="http://schemas.microsoft.com/office/powerpoint/2010/main" val="5002149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44450"/>
            <a:ext cx="7772400" cy="457200"/>
          </a:xfrm>
        </p:spPr>
        <p:txBody>
          <a:bodyPr/>
          <a:lstStyle/>
          <a:p>
            <a:pPr eaLnBrk="1" hangingPunct="1"/>
            <a:r>
              <a:rPr lang="ru-RU" sz="2800" dirty="0" smtClean="0">
                <a:solidFill>
                  <a:srgbClr val="FF3300"/>
                </a:solidFill>
              </a:rPr>
              <a:t>Теоремы и доказательства</a:t>
            </a:r>
          </a:p>
        </p:txBody>
      </p:sp>
      <p:sp>
        <p:nvSpPr>
          <p:cNvPr id="6147" name="Text Box 9"/>
          <p:cNvSpPr txBox="1">
            <a:spLocks noChangeArrowheads="1"/>
          </p:cNvSpPr>
          <p:nvPr/>
        </p:nvSpPr>
        <p:spPr bwMode="auto">
          <a:xfrm>
            <a:off x="9525" y="476250"/>
            <a:ext cx="91440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Каждая наука имеет свои определенные правила. В жизни также приходится иметь дело с теми или иными правилами. Например, различные игры ос­новываются на правилах. При работе с компьютером руководству­ются определенными правилами. Свод законов, регулирующих деятельность человека в той или иной области, также представляет собой набор правил.</a:t>
            </a:r>
          </a:p>
          <a:p>
            <a:pPr algn="just" eaLnBrk="1" hangingPunct="1"/>
            <a:r>
              <a:rPr lang="ru-RU" dirty="0"/>
              <a:t>	Аналогичным образом, аксиомы геометрии можно рассматривать как правила игры в гео­метрию. Используя аксиомы, путем логических рассуждений, выводятся (дока­зываются) свойства геометрических фигур, называемые </a:t>
            </a:r>
            <a:r>
              <a:rPr lang="ru-RU" b="1" i="1" dirty="0"/>
              <a:t>теоремами</a:t>
            </a:r>
            <a:r>
              <a:rPr lang="ru-RU" dirty="0"/>
              <a:t>. Особую роль при этом играют логические рассуждения – </a:t>
            </a:r>
            <a:r>
              <a:rPr lang="ru-RU" b="1" i="1" dirty="0"/>
              <a:t>доказательства</a:t>
            </a:r>
            <a:r>
              <a:rPr lang="ru-RU" dirty="0"/>
              <a:t>. Несмотря на то, что некоторые свойства геометрических фигур могут показаться вытекающими из рисунка, тем не менее, они нуждаются в доказательстве. Рисунок помогает найти доказательство, но не заменяет его.</a:t>
            </a:r>
          </a:p>
        </p:txBody>
      </p:sp>
    </p:spTree>
    <p:extLst>
      <p:ext uri="{BB962C8B-B14F-4D97-AF65-F5344CB8AC3E}">
        <p14:creationId xmlns:p14="http://schemas.microsoft.com/office/powerpoint/2010/main" val="25236766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050"/>
          <p:cNvSpPr>
            <a:spLocks noGrp="1" noChangeArrowheads="1"/>
          </p:cNvSpPr>
          <p:nvPr>
            <p:ph type="title"/>
          </p:nvPr>
        </p:nvSpPr>
        <p:spPr>
          <a:xfrm>
            <a:off x="685800" y="44624"/>
            <a:ext cx="7772400" cy="457200"/>
          </a:xfrm>
        </p:spPr>
        <p:txBody>
          <a:bodyPr/>
          <a:lstStyle/>
          <a:p>
            <a:pPr eaLnBrk="1" hangingPunct="1"/>
            <a:r>
              <a:rPr lang="ru-RU" sz="3200" dirty="0" smtClean="0">
                <a:solidFill>
                  <a:srgbClr val="FF3300"/>
                </a:solidFill>
              </a:rPr>
              <a:t>Понятие равенства</a:t>
            </a:r>
          </a:p>
        </p:txBody>
      </p:sp>
      <p:sp>
        <p:nvSpPr>
          <p:cNvPr id="2051" name="Text Box 2052"/>
          <p:cNvSpPr txBox="1">
            <a:spLocks noChangeArrowheads="1"/>
          </p:cNvSpPr>
          <p:nvPr/>
        </p:nvSpPr>
        <p:spPr bwMode="auto">
          <a:xfrm>
            <a:off x="0" y="980728"/>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cs typeface="Times New Roman" charset="0"/>
              </a:rPr>
              <a:t>Одной из основных операций, которую можно производить с отрезками, является операция </a:t>
            </a:r>
            <a:r>
              <a:rPr lang="ru-RU" dirty="0">
                <a:solidFill>
                  <a:srgbClr val="FF3300"/>
                </a:solidFill>
                <a:cs typeface="Times New Roman" charset="0"/>
              </a:rPr>
              <a:t>откладывания данного отрезка</a:t>
            </a:r>
            <a:r>
              <a:rPr lang="ru-RU" dirty="0">
                <a:cs typeface="Times New Roman" charset="0"/>
              </a:rPr>
              <a:t> на данном луче от его вершины. Получающийся при этом отрезок называется </a:t>
            </a:r>
            <a:r>
              <a:rPr lang="ru-RU" dirty="0">
                <a:solidFill>
                  <a:srgbClr val="FF3300"/>
                </a:solidFill>
                <a:cs typeface="Times New Roman" charset="0"/>
              </a:rPr>
              <a:t>равным</a:t>
            </a:r>
            <a:r>
              <a:rPr lang="ru-RU" dirty="0">
                <a:cs typeface="Times New Roman" charset="0"/>
              </a:rPr>
              <a:t> исходному отрезку. </a:t>
            </a:r>
          </a:p>
        </p:txBody>
      </p:sp>
      <p:sp>
        <p:nvSpPr>
          <p:cNvPr id="2052" name="Text Box 2055"/>
          <p:cNvSpPr txBox="1">
            <a:spLocks noChangeArrowheads="1"/>
          </p:cNvSpPr>
          <p:nvPr/>
        </p:nvSpPr>
        <p:spPr bwMode="auto">
          <a:xfrm>
            <a:off x="0" y="2420888"/>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ts val="0"/>
              </a:spcBef>
            </a:pPr>
            <a:r>
              <a:rPr lang="ru-RU" dirty="0">
                <a:cs typeface="Times New Roman" charset="0"/>
              </a:rPr>
              <a:t>В качестве аксиомы принимается следующее свойство.</a:t>
            </a:r>
          </a:p>
          <a:p>
            <a:pPr algn="just" eaLnBrk="1" hangingPunct="1">
              <a:spcBef>
                <a:spcPts val="0"/>
              </a:spcBef>
            </a:pPr>
            <a:r>
              <a:rPr lang="ru-RU" dirty="0">
                <a:cs typeface="Times New Roman" charset="0"/>
              </a:rPr>
              <a:t> </a:t>
            </a:r>
            <a:r>
              <a:rPr lang="ru-RU" i="1" dirty="0">
                <a:solidFill>
                  <a:srgbClr val="FF3300"/>
                </a:solidFill>
                <a:cs typeface="Times New Roman" charset="0"/>
              </a:rPr>
              <a:t>На любом луче от его начала можно отложить только один отрезок</a:t>
            </a:r>
            <a:r>
              <a:rPr lang="ru-RU" dirty="0">
                <a:solidFill>
                  <a:srgbClr val="FF3300"/>
                </a:solidFill>
                <a:cs typeface="Times New Roman" charset="0"/>
              </a:rPr>
              <a:t>, </a:t>
            </a:r>
            <a:r>
              <a:rPr lang="ru-RU" i="1" dirty="0">
                <a:solidFill>
                  <a:srgbClr val="FF3300"/>
                </a:solidFill>
                <a:cs typeface="Times New Roman" charset="0"/>
              </a:rPr>
              <a:t>равный данному</a:t>
            </a:r>
            <a:r>
              <a:rPr lang="ru-RU" dirty="0">
                <a:solidFill>
                  <a:srgbClr val="FF3300"/>
                </a:solidFill>
                <a:cs typeface="Times New Roman" charset="0"/>
              </a:rPr>
              <a:t>.</a:t>
            </a:r>
          </a:p>
        </p:txBody>
      </p:sp>
      <p:sp>
        <p:nvSpPr>
          <p:cNvPr id="2053" name="Text Box 2056"/>
          <p:cNvSpPr txBox="1">
            <a:spLocks noChangeArrowheads="1"/>
          </p:cNvSpPr>
          <p:nvPr/>
        </p:nvSpPr>
        <p:spPr bwMode="auto">
          <a:xfrm>
            <a:off x="0" y="3497486"/>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ru-RU">
                <a:cs typeface="Times New Roman" charset="0"/>
              </a:rPr>
              <a:t>Равенство отрезков </a:t>
            </a:r>
            <a:r>
              <a:rPr lang="ru-RU" i="1">
                <a:cs typeface="Times New Roman" charset="0"/>
              </a:rPr>
              <a:t>АВ</a:t>
            </a:r>
            <a:r>
              <a:rPr lang="ru-RU">
                <a:cs typeface="Times New Roman" charset="0"/>
              </a:rPr>
              <a:t> и </a:t>
            </a:r>
            <a:r>
              <a:rPr lang="ru-RU" i="1">
                <a:cs typeface="Times New Roman" charset="0"/>
              </a:rPr>
              <a:t>А</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записывается в виде </a:t>
            </a:r>
            <a:r>
              <a:rPr lang="ru-RU" i="1">
                <a:cs typeface="Times New Roman" charset="0"/>
              </a:rPr>
              <a:t>АВ</a:t>
            </a:r>
            <a:r>
              <a:rPr lang="ru-RU" i="1"/>
              <a:t> </a:t>
            </a:r>
            <a:r>
              <a:rPr lang="ru-RU" i="1">
                <a:cs typeface="Times New Roman" charset="0"/>
              </a:rPr>
              <a:t>=</a:t>
            </a:r>
            <a:r>
              <a:rPr lang="ru-RU" i="1"/>
              <a:t> </a:t>
            </a:r>
            <a:r>
              <a:rPr lang="ru-RU" i="1">
                <a:cs typeface="Times New Roman" charset="0"/>
              </a:rPr>
              <a:t>А</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Оно означает, что если один из этих отрезков, например </a:t>
            </a:r>
            <a:r>
              <a:rPr lang="ru-RU" i="1">
                <a:cs typeface="Times New Roman" charset="0"/>
              </a:rPr>
              <a:t>АВ</a:t>
            </a:r>
            <a:r>
              <a:rPr lang="ru-RU">
                <a:cs typeface="Times New Roman" charset="0"/>
              </a:rPr>
              <a:t>, отложить на луче </a:t>
            </a:r>
            <a:r>
              <a:rPr lang="ru-RU" i="1">
                <a:cs typeface="Times New Roman" charset="0"/>
              </a:rPr>
              <a:t>А</a:t>
            </a:r>
            <a:r>
              <a:rPr lang="ru-RU" baseline="-30000">
                <a:cs typeface="Times New Roman" charset="0"/>
              </a:rPr>
              <a:t>1</a:t>
            </a:r>
            <a:r>
              <a:rPr lang="ru-RU" i="1">
                <a:cs typeface="Times New Roman" charset="0"/>
              </a:rPr>
              <a:t>В</a:t>
            </a:r>
            <a:r>
              <a:rPr lang="ru-RU" baseline="-30000">
                <a:cs typeface="Times New Roman" charset="0"/>
              </a:rPr>
              <a:t>1</a:t>
            </a:r>
            <a:r>
              <a:rPr lang="ru-RU" i="1">
                <a:cs typeface="Times New Roman" charset="0"/>
              </a:rPr>
              <a:t> </a:t>
            </a:r>
            <a:r>
              <a:rPr lang="ru-RU">
                <a:cs typeface="Times New Roman" charset="0"/>
              </a:rPr>
              <a:t>от точки </a:t>
            </a:r>
            <a:r>
              <a:rPr lang="ru-RU" i="1">
                <a:cs typeface="Times New Roman" charset="0"/>
              </a:rPr>
              <a:t>А</a:t>
            </a:r>
            <a:r>
              <a:rPr lang="ru-RU" baseline="-30000">
                <a:cs typeface="Times New Roman" charset="0"/>
              </a:rPr>
              <a:t>1</a:t>
            </a:r>
            <a:r>
              <a:rPr lang="ru-RU">
                <a:cs typeface="Times New Roman" charset="0"/>
              </a:rPr>
              <a:t>, то отрезок </a:t>
            </a:r>
            <a:r>
              <a:rPr lang="ru-RU" i="1">
                <a:cs typeface="Times New Roman" charset="0"/>
              </a:rPr>
              <a:t>АВ </a:t>
            </a:r>
            <a:r>
              <a:rPr lang="ru-RU">
                <a:cs typeface="Times New Roman" charset="0"/>
              </a:rPr>
              <a:t>при этом совместится с отрезком </a:t>
            </a:r>
            <a:r>
              <a:rPr lang="ru-RU" i="1">
                <a:cs typeface="Times New Roman" charset="0"/>
              </a:rPr>
              <a:t>А</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a:t>
            </a:r>
          </a:p>
        </p:txBody>
      </p:sp>
      <p:sp>
        <p:nvSpPr>
          <p:cNvPr id="2054" name="Text Box 2058"/>
          <p:cNvSpPr txBox="1">
            <a:spLocks noChangeArrowheads="1"/>
          </p:cNvSpPr>
          <p:nvPr/>
        </p:nvSpPr>
        <p:spPr bwMode="auto">
          <a:xfrm>
            <a:off x="0" y="4945286"/>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a:cs typeface="Times New Roman" charset="0"/>
              </a:rPr>
              <a:t>Если при откладывании отрезка </a:t>
            </a:r>
            <a:r>
              <a:rPr lang="ru-RU" i="1">
                <a:cs typeface="Times New Roman" charset="0"/>
              </a:rPr>
              <a:t>АВ</a:t>
            </a:r>
            <a:r>
              <a:rPr lang="ru-RU">
                <a:cs typeface="Times New Roman" charset="0"/>
              </a:rPr>
              <a:t> на луче </a:t>
            </a:r>
            <a:r>
              <a:rPr lang="ru-RU" i="1">
                <a:cs typeface="Times New Roman" charset="0"/>
              </a:rPr>
              <a:t>А</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от точки </a:t>
            </a:r>
            <a:r>
              <a:rPr lang="ru-RU" i="1">
                <a:cs typeface="Times New Roman" charset="0"/>
              </a:rPr>
              <a:t>А</a:t>
            </a:r>
            <a:r>
              <a:rPr lang="ru-RU" baseline="-30000">
                <a:cs typeface="Times New Roman" charset="0"/>
              </a:rPr>
              <a:t>1</a:t>
            </a:r>
            <a:r>
              <a:rPr lang="ru-RU">
                <a:cs typeface="Times New Roman" charset="0"/>
              </a:rPr>
              <a:t> точка </a:t>
            </a:r>
            <a:r>
              <a:rPr lang="ru-RU" i="1">
                <a:cs typeface="Times New Roman" charset="0"/>
              </a:rPr>
              <a:t>В</a:t>
            </a:r>
            <a:r>
              <a:rPr lang="ru-RU">
                <a:cs typeface="Times New Roman" charset="0"/>
              </a:rPr>
              <a:t> переходит в точку </a:t>
            </a:r>
            <a:r>
              <a:rPr lang="en-US" i="1">
                <a:cs typeface="Times New Roman" charset="0"/>
              </a:rPr>
              <a:t>B</a:t>
            </a:r>
            <a:r>
              <a:rPr lang="ru-RU" i="1">
                <a:cs typeface="Times New Roman" charset="0"/>
              </a:rPr>
              <a:t>'</a:t>
            </a:r>
            <a:r>
              <a:rPr lang="ru-RU">
                <a:cs typeface="Times New Roman" charset="0"/>
              </a:rPr>
              <a:t>, лежащую между точками </a:t>
            </a:r>
            <a:r>
              <a:rPr lang="ru-RU" i="1">
                <a:cs typeface="Times New Roman" charset="0"/>
              </a:rPr>
              <a:t>А</a:t>
            </a:r>
            <a:r>
              <a:rPr lang="ru-RU" baseline="-30000">
                <a:cs typeface="Times New Roman" charset="0"/>
              </a:rPr>
              <a:t>1</a:t>
            </a:r>
            <a:r>
              <a:rPr lang="ru-RU">
                <a:cs typeface="Times New Roman" charset="0"/>
              </a:rPr>
              <a:t> и </a:t>
            </a:r>
            <a:r>
              <a:rPr lang="ru-RU" i="1">
                <a:cs typeface="Times New Roman" charset="0"/>
              </a:rPr>
              <a:t>В</a:t>
            </a:r>
            <a:r>
              <a:rPr lang="ru-RU" baseline="-30000">
                <a:cs typeface="Times New Roman" charset="0"/>
              </a:rPr>
              <a:t>1</a:t>
            </a:r>
            <a:r>
              <a:rPr lang="ru-RU">
                <a:cs typeface="Times New Roman" charset="0"/>
              </a:rPr>
              <a:t>, то говорят, что отрезок </a:t>
            </a:r>
            <a:r>
              <a:rPr lang="ru-RU" i="1">
                <a:cs typeface="Times New Roman" charset="0"/>
              </a:rPr>
              <a:t>АВ</a:t>
            </a:r>
            <a:r>
              <a:rPr lang="ru-RU">
                <a:cs typeface="Times New Roman" charset="0"/>
              </a:rPr>
              <a:t> </a:t>
            </a:r>
            <a:r>
              <a:rPr lang="ru-RU">
                <a:solidFill>
                  <a:srgbClr val="FF3300"/>
                </a:solidFill>
                <a:cs typeface="Times New Roman" charset="0"/>
              </a:rPr>
              <a:t>меньше</a:t>
            </a:r>
            <a:r>
              <a:rPr lang="ru-RU">
                <a:cs typeface="Times New Roman" charset="0"/>
              </a:rPr>
              <a:t> отрезка </a:t>
            </a:r>
            <a:r>
              <a:rPr lang="ru-RU" i="1">
                <a:cs typeface="Times New Roman" charset="0"/>
              </a:rPr>
              <a:t>А</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и обозначают </a:t>
            </a:r>
            <a:r>
              <a:rPr lang="ru-RU" i="1">
                <a:cs typeface="Times New Roman" charset="0"/>
              </a:rPr>
              <a:t>АВ &lt; А</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Говорят также, что отрезок </a:t>
            </a:r>
            <a:r>
              <a:rPr lang="ru-RU" i="1">
                <a:cs typeface="Times New Roman" charset="0"/>
              </a:rPr>
              <a:t>А</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a:t>
            </a:r>
            <a:r>
              <a:rPr lang="ru-RU">
                <a:solidFill>
                  <a:srgbClr val="FF3300"/>
                </a:solidFill>
                <a:cs typeface="Times New Roman" charset="0"/>
              </a:rPr>
              <a:t>больше</a:t>
            </a:r>
            <a:r>
              <a:rPr lang="ru-RU">
                <a:cs typeface="Times New Roman" charset="0"/>
              </a:rPr>
              <a:t> отрезка </a:t>
            </a:r>
            <a:r>
              <a:rPr lang="ru-RU" i="1">
                <a:cs typeface="Times New Roman" charset="0"/>
              </a:rPr>
              <a:t>АВ </a:t>
            </a:r>
            <a:r>
              <a:rPr lang="ru-RU">
                <a:cs typeface="Times New Roman" charset="0"/>
              </a:rPr>
              <a:t>и обозначают </a:t>
            </a:r>
            <a:r>
              <a:rPr lang="ru-RU" i="1">
                <a:cs typeface="Times New Roman" charset="0"/>
              </a:rPr>
              <a:t>А</a:t>
            </a:r>
            <a:r>
              <a:rPr lang="ru-RU" baseline="-30000">
                <a:cs typeface="Times New Roman" charset="0"/>
              </a:rPr>
              <a:t>1</a:t>
            </a:r>
            <a:r>
              <a:rPr lang="ru-RU" i="1">
                <a:cs typeface="Times New Roman" charset="0"/>
              </a:rPr>
              <a:t>В</a:t>
            </a:r>
            <a:r>
              <a:rPr lang="ru-RU" baseline="-30000">
                <a:cs typeface="Times New Roman" charset="0"/>
              </a:rPr>
              <a:t>1</a:t>
            </a:r>
            <a:r>
              <a:rPr lang="ru-RU" i="1">
                <a:cs typeface="Times New Roman" charset="0"/>
              </a:rPr>
              <a:t> &gt; </a:t>
            </a:r>
            <a:r>
              <a:rPr lang="en-US" i="1">
                <a:cs typeface="Times New Roman" charset="0"/>
              </a:rPr>
              <a:t>AB</a:t>
            </a:r>
            <a:r>
              <a:rPr lang="ru-RU">
                <a:cs typeface="Times New Roman" charset="0"/>
              </a:rPr>
              <a:t>.</a:t>
            </a:r>
            <a:endParaRPr lang="ru-RU"/>
          </a:p>
        </p:txBody>
      </p:sp>
      <p:sp>
        <p:nvSpPr>
          <p:cNvPr id="7" name="Rectangle 2050"/>
          <p:cNvSpPr txBox="1">
            <a:spLocks noChangeArrowheads="1"/>
          </p:cNvSpPr>
          <p:nvPr/>
        </p:nvSpPr>
        <p:spPr bwMode="auto">
          <a:xfrm>
            <a:off x="704850" y="531565"/>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ru-RU" sz="2400" dirty="0" smtClean="0">
                <a:solidFill>
                  <a:srgbClr val="FF3300"/>
                </a:solidFill>
              </a:rPr>
              <a:t>Равенство отрезков</a:t>
            </a:r>
          </a:p>
        </p:txBody>
      </p:sp>
    </p:spTree>
    <p:extLst>
      <p:ext uri="{BB962C8B-B14F-4D97-AF65-F5344CB8AC3E}">
        <p14:creationId xmlns:p14="http://schemas.microsoft.com/office/powerpoint/2010/main" val="25969916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457200"/>
          </a:xfrm>
        </p:spPr>
        <p:txBody>
          <a:bodyPr/>
          <a:lstStyle/>
          <a:p>
            <a:pPr eaLnBrk="1" hangingPunct="1"/>
            <a:r>
              <a:rPr lang="ru-RU" sz="3200" dirty="0" smtClean="0">
                <a:solidFill>
                  <a:srgbClr val="FF3300"/>
                </a:solidFill>
              </a:rPr>
              <a:t>Операции над отрезками</a:t>
            </a:r>
          </a:p>
        </p:txBody>
      </p:sp>
      <p:sp>
        <p:nvSpPr>
          <p:cNvPr id="3075" name="Text Box 3"/>
          <p:cNvSpPr txBox="1">
            <a:spLocks noChangeArrowheads="1"/>
          </p:cNvSpPr>
          <p:nvPr/>
        </p:nvSpPr>
        <p:spPr bwMode="auto">
          <a:xfrm>
            <a:off x="0" y="457200"/>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a:cs typeface="Times New Roman" charset="0"/>
              </a:rPr>
              <a:t>Если на отрезке </a:t>
            </a:r>
            <a:r>
              <a:rPr lang="ru-RU" i="1">
                <a:cs typeface="Times New Roman" charset="0"/>
              </a:rPr>
              <a:t>АВ</a:t>
            </a:r>
            <a:r>
              <a:rPr lang="ru-RU">
                <a:cs typeface="Times New Roman" charset="0"/>
              </a:rPr>
              <a:t> между точками </a:t>
            </a:r>
            <a:r>
              <a:rPr lang="ru-RU" i="1">
                <a:cs typeface="Times New Roman" charset="0"/>
              </a:rPr>
              <a:t>А</a:t>
            </a:r>
            <a:r>
              <a:rPr lang="ru-RU">
                <a:cs typeface="Times New Roman" charset="0"/>
              </a:rPr>
              <a:t> и </a:t>
            </a:r>
            <a:r>
              <a:rPr lang="ru-RU" i="1">
                <a:cs typeface="Times New Roman" charset="0"/>
              </a:rPr>
              <a:t>В</a:t>
            </a:r>
            <a:r>
              <a:rPr lang="ru-RU">
                <a:cs typeface="Times New Roman" charset="0"/>
              </a:rPr>
              <a:t> взять какую-либо точку </a:t>
            </a:r>
            <a:r>
              <a:rPr lang="ru-RU" i="1">
                <a:cs typeface="Times New Roman" charset="0"/>
              </a:rPr>
              <a:t>С</a:t>
            </a:r>
            <a:r>
              <a:rPr lang="ru-RU">
                <a:cs typeface="Times New Roman" charset="0"/>
              </a:rPr>
              <a:t>, то образуется два новых отрезка </a:t>
            </a:r>
            <a:r>
              <a:rPr lang="ru-RU" i="1">
                <a:cs typeface="Times New Roman" charset="0"/>
              </a:rPr>
              <a:t>АС</a:t>
            </a:r>
            <a:r>
              <a:rPr lang="ru-RU">
                <a:cs typeface="Times New Roman" charset="0"/>
              </a:rPr>
              <a:t> и </a:t>
            </a:r>
            <a:r>
              <a:rPr lang="ru-RU" i="1">
                <a:cs typeface="Times New Roman" charset="0"/>
              </a:rPr>
              <a:t>СВ</a:t>
            </a:r>
            <a:r>
              <a:rPr lang="ru-RU">
                <a:cs typeface="Times New Roman" charset="0"/>
              </a:rPr>
              <a:t>. Отрезок </a:t>
            </a:r>
            <a:r>
              <a:rPr lang="ru-RU" i="1">
                <a:cs typeface="Times New Roman" charset="0"/>
              </a:rPr>
              <a:t>АВ</a:t>
            </a:r>
            <a:r>
              <a:rPr lang="ru-RU">
                <a:cs typeface="Times New Roman" charset="0"/>
              </a:rPr>
              <a:t> называется </a:t>
            </a:r>
            <a:r>
              <a:rPr lang="ru-RU">
                <a:solidFill>
                  <a:srgbClr val="FF3300"/>
                </a:solidFill>
                <a:cs typeface="Times New Roman" charset="0"/>
              </a:rPr>
              <a:t>суммой</a:t>
            </a:r>
            <a:r>
              <a:rPr lang="ru-RU" b="1" i="1">
                <a:cs typeface="Times New Roman" charset="0"/>
              </a:rPr>
              <a:t> </a:t>
            </a:r>
            <a:r>
              <a:rPr lang="ru-RU">
                <a:cs typeface="Times New Roman" charset="0"/>
              </a:rPr>
              <a:t>отрезков </a:t>
            </a:r>
            <a:r>
              <a:rPr lang="ru-RU" i="1">
                <a:cs typeface="Times New Roman" charset="0"/>
              </a:rPr>
              <a:t>АС</a:t>
            </a:r>
            <a:r>
              <a:rPr lang="ru-RU">
                <a:cs typeface="Times New Roman" charset="0"/>
              </a:rPr>
              <a:t> и </a:t>
            </a:r>
            <a:r>
              <a:rPr lang="ru-RU" i="1">
                <a:cs typeface="Times New Roman" charset="0"/>
              </a:rPr>
              <a:t>СВ</a:t>
            </a:r>
            <a:r>
              <a:rPr lang="ru-RU">
                <a:cs typeface="Times New Roman" charset="0"/>
              </a:rPr>
              <a:t> и обозначается </a:t>
            </a:r>
            <a:r>
              <a:rPr lang="ru-RU" i="1">
                <a:cs typeface="Times New Roman" charset="0"/>
              </a:rPr>
              <a:t>АВ = АС + СВ</a:t>
            </a:r>
            <a:r>
              <a:rPr lang="ru-RU">
                <a:cs typeface="Times New Roman" charset="0"/>
              </a:rPr>
              <a:t>. Каждый из отрезков </a:t>
            </a:r>
            <a:r>
              <a:rPr lang="ru-RU" i="1">
                <a:cs typeface="Times New Roman" charset="0"/>
              </a:rPr>
              <a:t>АС</a:t>
            </a:r>
            <a:r>
              <a:rPr lang="ru-RU">
                <a:cs typeface="Times New Roman" charset="0"/>
              </a:rPr>
              <a:t> и </a:t>
            </a:r>
            <a:r>
              <a:rPr lang="ru-RU" i="1">
                <a:cs typeface="Times New Roman" charset="0"/>
              </a:rPr>
              <a:t>СВ</a:t>
            </a:r>
            <a:r>
              <a:rPr lang="ru-RU">
                <a:cs typeface="Times New Roman" charset="0"/>
              </a:rPr>
              <a:t> называется </a:t>
            </a:r>
            <a:r>
              <a:rPr lang="ru-RU">
                <a:solidFill>
                  <a:srgbClr val="FF3300"/>
                </a:solidFill>
                <a:cs typeface="Times New Roman" charset="0"/>
              </a:rPr>
              <a:t>разностью</a:t>
            </a:r>
            <a:r>
              <a:rPr lang="ru-RU">
                <a:cs typeface="Times New Roman" charset="0"/>
              </a:rPr>
              <a:t> отрезка </a:t>
            </a:r>
            <a:r>
              <a:rPr lang="ru-RU" i="1">
                <a:cs typeface="Times New Roman" charset="0"/>
              </a:rPr>
              <a:t>АВ</a:t>
            </a:r>
            <a:r>
              <a:rPr lang="ru-RU">
                <a:cs typeface="Times New Roman" charset="0"/>
              </a:rPr>
              <a:t> и другого отрезка, обозначается </a:t>
            </a:r>
            <a:r>
              <a:rPr lang="ru-RU" i="1">
                <a:cs typeface="Times New Roman" charset="0"/>
              </a:rPr>
              <a:t>АС = АВ - СВ</a:t>
            </a:r>
            <a:r>
              <a:rPr lang="ru-RU">
                <a:cs typeface="Times New Roman" charset="0"/>
              </a:rPr>
              <a:t>,</a:t>
            </a:r>
            <a:r>
              <a:rPr lang="ru-RU" i="1">
                <a:cs typeface="Times New Roman" charset="0"/>
              </a:rPr>
              <a:t> СВ = АВ -</a:t>
            </a:r>
            <a:r>
              <a:rPr lang="ru-RU">
                <a:cs typeface="Times New Roman" charset="0"/>
              </a:rPr>
              <a:t> </a:t>
            </a:r>
            <a:r>
              <a:rPr lang="ru-RU" i="1">
                <a:cs typeface="Times New Roman" charset="0"/>
              </a:rPr>
              <a:t>АС</a:t>
            </a:r>
            <a:r>
              <a:rPr lang="ru-RU">
                <a:cs typeface="Times New Roman" charset="0"/>
              </a:rPr>
              <a:t>.</a:t>
            </a:r>
          </a:p>
        </p:txBody>
      </p:sp>
      <p:sp>
        <p:nvSpPr>
          <p:cNvPr id="77832" name="Text Box 8"/>
          <p:cNvSpPr txBox="1">
            <a:spLocks noChangeArrowheads="1"/>
          </p:cNvSpPr>
          <p:nvPr/>
        </p:nvSpPr>
        <p:spPr bwMode="auto">
          <a:xfrm>
            <a:off x="0" y="54864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a:cs typeface="Times New Roman" charset="0"/>
              </a:rPr>
              <a:t>Аналогичным образом поступают для вычитания из большего отрезка меньшего. </a:t>
            </a:r>
          </a:p>
        </p:txBody>
      </p:sp>
      <p:pic>
        <p:nvPicPr>
          <p:cNvPr id="30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14600"/>
            <a:ext cx="23399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7835" name="Group 11"/>
          <p:cNvGrpSpPr>
            <a:grpSpLocks/>
          </p:cNvGrpSpPr>
          <p:nvPr/>
        </p:nvGrpSpPr>
        <p:grpSpPr bwMode="auto">
          <a:xfrm>
            <a:off x="0" y="3048000"/>
            <a:ext cx="9144000" cy="2397125"/>
            <a:chOff x="0" y="1920"/>
            <a:chExt cx="5760" cy="1510"/>
          </a:xfrm>
        </p:grpSpPr>
        <p:sp>
          <p:nvSpPr>
            <p:cNvPr id="3079" name="Text Box 7"/>
            <p:cNvSpPr txBox="1">
              <a:spLocks noChangeArrowheads="1"/>
            </p:cNvSpPr>
            <p:nvPr/>
          </p:nvSpPr>
          <p:spPr bwMode="auto">
            <a:xfrm>
              <a:off x="0" y="1920"/>
              <a:ext cx="5760"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a:cs typeface="Times New Roman" charset="0"/>
                </a:rPr>
                <a:t>Чтобы сложить два произвольных отрезка </a:t>
              </a:r>
              <a:r>
                <a:rPr lang="ru-RU" i="1">
                  <a:cs typeface="Times New Roman" charset="0"/>
                </a:rPr>
                <a:t>АВ</a:t>
              </a:r>
              <a:r>
                <a:rPr lang="ru-RU">
                  <a:cs typeface="Times New Roman" charset="0"/>
                </a:rPr>
                <a:t> и </a:t>
              </a:r>
              <a:r>
                <a:rPr lang="en-US" i="1">
                  <a:cs typeface="Times New Roman" charset="0"/>
                </a:rPr>
                <a:t>CD</a:t>
              </a:r>
              <a:r>
                <a:rPr lang="ru-RU">
                  <a:cs typeface="Times New Roman" charset="0"/>
                </a:rPr>
                <a:t>, продолжим отрезок </a:t>
              </a:r>
              <a:r>
                <a:rPr lang="ru-RU" i="1">
                  <a:cs typeface="Times New Roman" charset="0"/>
                </a:rPr>
                <a:t>АВ</a:t>
              </a:r>
              <a:r>
                <a:rPr lang="ru-RU">
                  <a:cs typeface="Times New Roman" charset="0"/>
                </a:rPr>
                <a:t> за точку </a:t>
              </a:r>
              <a:r>
                <a:rPr lang="ru-RU" i="1">
                  <a:cs typeface="Times New Roman" charset="0"/>
                </a:rPr>
                <a:t>В</a:t>
              </a:r>
              <a:r>
                <a:rPr lang="ru-RU">
                  <a:cs typeface="Times New Roman" charset="0"/>
                </a:rPr>
                <a:t> и на этом продолжении отложим отрезок </a:t>
              </a:r>
              <a:r>
                <a:rPr lang="ru-RU" i="1">
                  <a:cs typeface="Times New Roman" charset="0"/>
                </a:rPr>
                <a:t>ВЕ</a:t>
              </a:r>
              <a:r>
                <a:rPr lang="ru-RU">
                  <a:cs typeface="Times New Roman" charset="0"/>
                </a:rPr>
                <a:t>, равный </a:t>
              </a:r>
              <a:r>
                <a:rPr lang="ru-RU"/>
                <a:t>отрезку </a:t>
              </a:r>
              <a:r>
                <a:rPr lang="en-US" i="1">
                  <a:cs typeface="Times New Roman" charset="0"/>
                </a:rPr>
                <a:t>CD</a:t>
              </a:r>
              <a:r>
                <a:rPr lang="ru-RU">
                  <a:cs typeface="Times New Roman" charset="0"/>
                </a:rPr>
                <a:t>. Отрезок </a:t>
              </a:r>
              <a:r>
                <a:rPr lang="ru-RU" i="1">
                  <a:cs typeface="Times New Roman" charset="0"/>
                </a:rPr>
                <a:t>АЕ</a:t>
              </a:r>
              <a:r>
                <a:rPr lang="ru-RU">
                  <a:cs typeface="Times New Roman" charset="0"/>
                </a:rPr>
                <a:t> </a:t>
              </a:r>
              <a:r>
                <a:rPr lang="ru-RU"/>
                <a:t>будет</a:t>
              </a:r>
              <a:r>
                <a:rPr lang="ru-RU">
                  <a:cs typeface="Times New Roman" charset="0"/>
                </a:rPr>
                <a:t> сумм</a:t>
              </a:r>
              <a:r>
                <a:rPr lang="ru-RU"/>
                <a:t>ой</a:t>
              </a:r>
              <a:r>
                <a:rPr lang="ru-RU">
                  <a:cs typeface="Times New Roman" charset="0"/>
                </a:rPr>
                <a:t> отрезков </a:t>
              </a:r>
              <a:r>
                <a:rPr lang="ru-RU" i="1">
                  <a:cs typeface="Times New Roman" charset="0"/>
                </a:rPr>
                <a:t>АВ</a:t>
              </a:r>
              <a:r>
                <a:rPr lang="ru-RU">
                  <a:cs typeface="Times New Roman" charset="0"/>
                </a:rPr>
                <a:t> и </a:t>
              </a:r>
              <a:r>
                <a:rPr lang="en-US" i="1">
                  <a:cs typeface="Times New Roman" charset="0"/>
                </a:rPr>
                <a:t>CD</a:t>
              </a:r>
              <a:r>
                <a:rPr lang="ru-RU">
                  <a:cs typeface="Times New Roman" charset="0"/>
                </a:rPr>
                <a:t>, </a:t>
              </a:r>
              <a:r>
                <a:rPr lang="ru-RU" i="1">
                  <a:cs typeface="Times New Roman" charset="0"/>
                </a:rPr>
                <a:t>АЕ = АВ + </a:t>
              </a:r>
              <a:r>
                <a:rPr lang="en-US" i="1">
                  <a:cs typeface="Times New Roman" charset="0"/>
                </a:rPr>
                <a:t>CD</a:t>
              </a:r>
              <a:r>
                <a:rPr lang="ru-RU">
                  <a:cs typeface="Times New Roman" charset="0"/>
                </a:rPr>
                <a:t>. </a:t>
              </a:r>
            </a:p>
          </p:txBody>
        </p:sp>
        <p:pic>
          <p:nvPicPr>
            <p:cNvPr id="308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2832"/>
              <a:ext cx="1494" cy="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13018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7835"/>
                                        </p:tgtEl>
                                        <p:attrNameLst>
                                          <p:attrName>style.visibility</p:attrName>
                                        </p:attrNameLst>
                                      </p:cBhvr>
                                      <p:to>
                                        <p:strVal val="visible"/>
                                      </p:to>
                                    </p:set>
                                    <p:animEffect transition="in" filter="wipe(up)">
                                      <p:cBhvr>
                                        <p:cTn id="7" dur="500"/>
                                        <p:tgtEl>
                                          <p:spTgt spid="77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7832"/>
                                        </p:tgtEl>
                                        <p:attrNameLst>
                                          <p:attrName>style.visibility</p:attrName>
                                        </p:attrNameLst>
                                      </p:cBhvr>
                                      <p:to>
                                        <p:strVal val="visible"/>
                                      </p:to>
                                    </p:set>
                                    <p:animEffect transition="in" filter="wipe(up)">
                                      <p:cBhvr>
                                        <p:cTn id="12" dur="500"/>
                                        <p:tgtEl>
                                          <p:spTgt spid="77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0"/>
            <a:ext cx="7772400" cy="457200"/>
          </a:xfrm>
        </p:spPr>
        <p:txBody>
          <a:bodyPr/>
          <a:lstStyle/>
          <a:p>
            <a:pPr eaLnBrk="1" hangingPunct="1"/>
            <a:r>
              <a:rPr lang="ru-RU" sz="3200" dirty="0" smtClean="0">
                <a:solidFill>
                  <a:srgbClr val="FF3300"/>
                </a:solidFill>
              </a:rPr>
              <a:t>Равенство углов</a:t>
            </a:r>
          </a:p>
        </p:txBody>
      </p:sp>
      <p:sp>
        <p:nvSpPr>
          <p:cNvPr id="2051" name="Text Box 7"/>
          <p:cNvSpPr txBox="1">
            <a:spLocks noChangeArrowheads="1"/>
          </p:cNvSpPr>
          <p:nvPr/>
        </p:nvSpPr>
        <p:spPr bwMode="auto">
          <a:xfrm>
            <a:off x="152400" y="381000"/>
            <a:ext cx="8839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ru-RU" dirty="0">
                <a:cs typeface="Times New Roman" charset="0"/>
              </a:rPr>
              <a:t>Одной из основных операций, которую можно производить с углами, является операция </a:t>
            </a:r>
            <a:r>
              <a:rPr lang="ru-RU" dirty="0">
                <a:solidFill>
                  <a:srgbClr val="FF3300"/>
                </a:solidFill>
                <a:cs typeface="Times New Roman" charset="0"/>
              </a:rPr>
              <a:t>откладывания данного угла</a:t>
            </a:r>
            <a:r>
              <a:rPr lang="ru-RU" i="1" dirty="0">
                <a:cs typeface="Times New Roman" charset="0"/>
              </a:rPr>
              <a:t> </a:t>
            </a:r>
            <a:r>
              <a:rPr lang="ru-RU" dirty="0">
                <a:cs typeface="Times New Roman" charset="0"/>
              </a:rPr>
              <a:t>в ту или другую сторону от данного луча. Получающийся при этом угол называется  </a:t>
            </a:r>
            <a:r>
              <a:rPr lang="ru-RU" dirty="0">
                <a:solidFill>
                  <a:srgbClr val="FF3300"/>
                </a:solidFill>
                <a:cs typeface="Times New Roman" charset="0"/>
              </a:rPr>
              <a:t>равным</a:t>
            </a:r>
            <a:r>
              <a:rPr lang="ru-RU" dirty="0">
                <a:cs typeface="Times New Roman" charset="0"/>
              </a:rPr>
              <a:t> исходному углу</a:t>
            </a:r>
            <a:r>
              <a:rPr lang="ru-RU" i="1" dirty="0">
                <a:cs typeface="Times New Roman" charset="0"/>
              </a:rPr>
              <a:t>.</a:t>
            </a:r>
            <a:r>
              <a:rPr lang="ru-RU" dirty="0">
                <a:cs typeface="Times New Roman" charset="0"/>
              </a:rPr>
              <a:t> </a:t>
            </a:r>
          </a:p>
        </p:txBody>
      </p:sp>
      <p:grpSp>
        <p:nvGrpSpPr>
          <p:cNvPr id="73763" name="Group 35"/>
          <p:cNvGrpSpPr>
            <a:grpSpLocks/>
          </p:cNvGrpSpPr>
          <p:nvPr/>
        </p:nvGrpSpPr>
        <p:grpSpPr bwMode="auto">
          <a:xfrm>
            <a:off x="152400" y="3810000"/>
            <a:ext cx="8839200" cy="1552575"/>
            <a:chOff x="96" y="2400"/>
            <a:chExt cx="5568" cy="978"/>
          </a:xfrm>
        </p:grpSpPr>
        <p:sp>
          <p:nvSpPr>
            <p:cNvPr id="2058" name="Text Box 27"/>
            <p:cNvSpPr txBox="1">
              <a:spLocks noChangeArrowheads="1"/>
            </p:cNvSpPr>
            <p:nvPr/>
          </p:nvSpPr>
          <p:spPr bwMode="auto">
            <a:xfrm>
              <a:off x="96" y="2400"/>
              <a:ext cx="5568"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a:cs typeface="Times New Roman" charset="0"/>
                </a:rPr>
                <a:t>Равенство углов </a:t>
              </a:r>
              <a:r>
                <a:rPr lang="ru-RU" i="1">
                  <a:cs typeface="Times New Roman" charset="0"/>
                </a:rPr>
                <a:t>АОВ</a:t>
              </a:r>
              <a:r>
                <a:rPr lang="ru-RU">
                  <a:cs typeface="Times New Roman" charset="0"/>
                </a:rPr>
                <a:t> и </a:t>
              </a:r>
              <a:r>
                <a:rPr lang="ru-RU" i="1">
                  <a:cs typeface="Times New Roman" charset="0"/>
                </a:rPr>
                <a:t>А</a:t>
              </a:r>
              <a:r>
                <a:rPr lang="ru-RU" baseline="-30000">
                  <a:cs typeface="Times New Roman" charset="0"/>
                </a:rPr>
                <a:t>1</a:t>
              </a:r>
              <a:r>
                <a:rPr lang="ru-RU" i="1">
                  <a:cs typeface="Times New Roman" charset="0"/>
                </a:rPr>
                <a:t>О</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записывается в виде</a:t>
              </a:r>
              <a:r>
                <a:rPr lang="ru-RU"/>
                <a:t>    </a:t>
              </a:r>
              <a:r>
                <a:rPr lang="ru-RU">
                  <a:cs typeface="Times New Roman" charset="0"/>
                </a:rPr>
                <a:t> </a:t>
              </a:r>
              <a:r>
                <a:rPr lang="ru-RU" i="1">
                  <a:cs typeface="Times New Roman" charset="0"/>
                </a:rPr>
                <a:t>АОВ </a:t>
              </a:r>
              <a:r>
                <a:rPr lang="ru-RU">
                  <a:cs typeface="Times New Roman" charset="0"/>
                </a:rPr>
                <a:t>= </a:t>
              </a:r>
              <a:r>
                <a:rPr lang="ru-RU"/>
                <a:t>	</a:t>
              </a:r>
              <a:r>
                <a:rPr lang="ru-RU" i="1">
                  <a:cs typeface="Times New Roman" charset="0"/>
                </a:rPr>
                <a:t>А</a:t>
              </a:r>
              <a:r>
                <a:rPr lang="ru-RU" baseline="-30000">
                  <a:cs typeface="Times New Roman" charset="0"/>
                </a:rPr>
                <a:t>1</a:t>
              </a:r>
              <a:r>
                <a:rPr lang="ru-RU" i="1">
                  <a:cs typeface="Times New Roman" charset="0"/>
                </a:rPr>
                <a:t>О</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Оно означает, что если один из этих углов, например </a:t>
              </a:r>
              <a:r>
                <a:rPr lang="ru-RU" i="1">
                  <a:cs typeface="Times New Roman" charset="0"/>
                </a:rPr>
                <a:t>АОВ</a:t>
              </a:r>
              <a:r>
                <a:rPr lang="ru-RU">
                  <a:cs typeface="Times New Roman" charset="0"/>
                </a:rPr>
                <a:t>, отложить от луча </a:t>
              </a:r>
              <a:r>
                <a:rPr lang="ru-RU" i="1">
                  <a:cs typeface="Times New Roman" charset="0"/>
                </a:rPr>
                <a:t>О</a:t>
              </a:r>
              <a:r>
                <a:rPr lang="ru-RU" baseline="-30000">
                  <a:cs typeface="Times New Roman" charset="0"/>
                </a:rPr>
                <a:t>1</a:t>
              </a:r>
              <a:r>
                <a:rPr lang="ru-RU" i="1">
                  <a:cs typeface="Times New Roman" charset="0"/>
                </a:rPr>
                <a:t>А</a:t>
              </a:r>
              <a:r>
                <a:rPr lang="ru-RU" baseline="-30000">
                  <a:cs typeface="Times New Roman" charset="0"/>
                </a:rPr>
                <a:t>1</a:t>
              </a:r>
              <a:r>
                <a:rPr lang="ru-RU">
                  <a:cs typeface="Times New Roman" charset="0"/>
                </a:rPr>
                <a:t> в сторону, определяемую лучом </a:t>
              </a:r>
              <a:r>
                <a:rPr lang="ru-RU" i="1">
                  <a:cs typeface="Times New Roman" charset="0"/>
                </a:rPr>
                <a:t>О</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то угол </a:t>
              </a:r>
              <a:r>
                <a:rPr lang="ru-RU" i="1">
                  <a:cs typeface="Times New Roman" charset="0"/>
                </a:rPr>
                <a:t>АОВ</a:t>
              </a:r>
              <a:r>
                <a:rPr lang="ru-RU">
                  <a:cs typeface="Times New Roman" charset="0"/>
                </a:rPr>
                <a:t> при этом совместится с углом </a:t>
              </a:r>
              <a:r>
                <a:rPr lang="ru-RU" i="1">
                  <a:cs typeface="Times New Roman" charset="0"/>
                </a:rPr>
                <a:t>А</a:t>
              </a:r>
              <a:r>
                <a:rPr lang="ru-RU" baseline="-30000">
                  <a:cs typeface="Times New Roman" charset="0"/>
                </a:rPr>
                <a:t>1</a:t>
              </a:r>
              <a:r>
                <a:rPr lang="ru-RU" i="1">
                  <a:cs typeface="Times New Roman" charset="0"/>
                </a:rPr>
                <a:t>О</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a:t>
              </a:r>
              <a:endParaRPr lang="ru-RU"/>
            </a:p>
          </p:txBody>
        </p:sp>
        <p:graphicFrame>
          <p:nvGraphicFramePr>
            <p:cNvPr id="2059" name="Object 28"/>
            <p:cNvGraphicFramePr>
              <a:graphicFrameLocks noChangeAspect="1"/>
            </p:cNvGraphicFramePr>
            <p:nvPr/>
          </p:nvGraphicFramePr>
          <p:xfrm>
            <a:off x="4800" y="2400"/>
            <a:ext cx="248" cy="248"/>
          </p:xfrm>
          <a:graphic>
            <a:graphicData uri="http://schemas.openxmlformats.org/presentationml/2006/ole">
              <mc:AlternateContent xmlns:mc="http://schemas.openxmlformats.org/markup-compatibility/2006">
                <mc:Choice xmlns:v="urn:schemas-microsoft-com:vml" Requires="v">
                  <p:oleObj spid="_x0000_s28690" name="Equation" r:id="rId4" imgW="177492" imgH="177492" progId="Equation.DSMT4">
                    <p:embed/>
                  </p:oleObj>
                </mc:Choice>
                <mc:Fallback>
                  <p:oleObj name="Equation" r:id="rId4" imgW="177492" imgH="17749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2400"/>
                          <a:ext cx="248"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0" name="Object 29"/>
            <p:cNvGraphicFramePr>
              <a:graphicFrameLocks noChangeAspect="1"/>
            </p:cNvGraphicFramePr>
            <p:nvPr/>
          </p:nvGraphicFramePr>
          <p:xfrm>
            <a:off x="336" y="2640"/>
            <a:ext cx="248" cy="248"/>
          </p:xfrm>
          <a:graphic>
            <a:graphicData uri="http://schemas.openxmlformats.org/presentationml/2006/ole">
              <mc:AlternateContent xmlns:mc="http://schemas.openxmlformats.org/markup-compatibility/2006">
                <mc:Choice xmlns:v="urn:schemas-microsoft-com:vml" Requires="v">
                  <p:oleObj spid="_x0000_s28691" name="Equation" r:id="rId6" imgW="177492" imgH="177492" progId="Equation.DSMT4">
                    <p:embed/>
                  </p:oleObj>
                </mc:Choice>
                <mc:Fallback>
                  <p:oleObj name="Equation" r:id="rId6" imgW="177492" imgH="17749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2640"/>
                          <a:ext cx="248"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73758" name="Text Box 30"/>
          <p:cNvSpPr txBox="1">
            <a:spLocks noChangeArrowheads="1"/>
          </p:cNvSpPr>
          <p:nvPr/>
        </p:nvSpPr>
        <p:spPr bwMode="auto">
          <a:xfrm>
            <a:off x="0" y="1828800"/>
            <a:ext cx="8839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a:cs typeface="Times New Roman" charset="0"/>
              </a:rPr>
              <a:t>В качестве аксиом принимаются следующие свойства.</a:t>
            </a:r>
          </a:p>
          <a:p>
            <a:pPr algn="just" eaLnBrk="1" hangingPunct="1">
              <a:spcBef>
                <a:spcPct val="50000"/>
              </a:spcBef>
            </a:pPr>
            <a:r>
              <a:rPr lang="ru-RU">
                <a:cs typeface="Times New Roman" charset="0"/>
              </a:rPr>
              <a:t> </a:t>
            </a:r>
            <a:r>
              <a:rPr lang="ru-RU" i="1">
                <a:solidFill>
                  <a:srgbClr val="FF3300"/>
                </a:solidFill>
                <a:cs typeface="Times New Roman" charset="0"/>
              </a:rPr>
              <a:t>От любого луча на плоскости в заданную сторону можно отложить только один угол</a:t>
            </a:r>
            <a:r>
              <a:rPr lang="ru-RU">
                <a:solidFill>
                  <a:srgbClr val="FF3300"/>
                </a:solidFill>
                <a:cs typeface="Times New Roman" charset="0"/>
              </a:rPr>
              <a:t>, </a:t>
            </a:r>
            <a:r>
              <a:rPr lang="ru-RU" i="1">
                <a:solidFill>
                  <a:srgbClr val="FF3300"/>
                </a:solidFill>
                <a:cs typeface="Times New Roman" charset="0"/>
              </a:rPr>
              <a:t>равный данному</a:t>
            </a:r>
            <a:r>
              <a:rPr lang="ru-RU">
                <a:solidFill>
                  <a:srgbClr val="FF3300"/>
                </a:solidFill>
                <a:cs typeface="Times New Roman" charset="0"/>
              </a:rPr>
              <a:t>.</a:t>
            </a:r>
          </a:p>
          <a:p>
            <a:pPr algn="just" eaLnBrk="1" hangingPunct="1">
              <a:spcBef>
                <a:spcPct val="50000"/>
              </a:spcBef>
            </a:pPr>
            <a:r>
              <a:rPr lang="ru-RU">
                <a:solidFill>
                  <a:srgbClr val="FF3300"/>
                </a:solidFill>
                <a:cs typeface="Times New Roman" charset="0"/>
              </a:rPr>
              <a:t> </a:t>
            </a:r>
            <a:r>
              <a:rPr lang="ru-RU" i="1">
                <a:solidFill>
                  <a:srgbClr val="FF3300"/>
                </a:solidFill>
                <a:cs typeface="Times New Roman" charset="0"/>
              </a:rPr>
              <a:t>Все развернутые углы равны</a:t>
            </a:r>
            <a:r>
              <a:rPr lang="ru-RU">
                <a:solidFill>
                  <a:srgbClr val="FF3300"/>
                </a:solidFill>
                <a:cs typeface="Times New Roman" charset="0"/>
              </a:rPr>
              <a:t>.</a:t>
            </a:r>
          </a:p>
        </p:txBody>
      </p:sp>
      <p:grpSp>
        <p:nvGrpSpPr>
          <p:cNvPr id="73764" name="Group 36"/>
          <p:cNvGrpSpPr>
            <a:grpSpLocks/>
          </p:cNvGrpSpPr>
          <p:nvPr/>
        </p:nvGrpSpPr>
        <p:grpSpPr bwMode="auto">
          <a:xfrm>
            <a:off x="0" y="5410200"/>
            <a:ext cx="9144000" cy="1187450"/>
            <a:chOff x="0" y="3408"/>
            <a:chExt cx="5760" cy="748"/>
          </a:xfrm>
        </p:grpSpPr>
        <p:sp>
          <p:nvSpPr>
            <p:cNvPr id="2055" name="Text Box 32"/>
            <p:cNvSpPr txBox="1">
              <a:spLocks noChangeArrowheads="1"/>
            </p:cNvSpPr>
            <p:nvPr/>
          </p:nvSpPr>
          <p:spPr bwMode="auto">
            <a:xfrm>
              <a:off x="0" y="3408"/>
              <a:ext cx="576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ru-RU">
                  <a:cs typeface="Times New Roman" charset="0"/>
                </a:rPr>
                <a:t>Если при откладывании угла </a:t>
              </a:r>
              <a:r>
                <a:rPr lang="ru-RU" i="1">
                  <a:cs typeface="Times New Roman" charset="0"/>
                </a:rPr>
                <a:t>АОВ</a:t>
              </a:r>
              <a:r>
                <a:rPr lang="ru-RU">
                  <a:cs typeface="Times New Roman" charset="0"/>
                </a:rPr>
                <a:t> от луча </a:t>
              </a:r>
              <a:r>
                <a:rPr lang="ru-RU" i="1">
                  <a:cs typeface="Times New Roman" charset="0"/>
                </a:rPr>
                <a:t>О</a:t>
              </a:r>
              <a:r>
                <a:rPr lang="ru-RU" baseline="-30000">
                  <a:cs typeface="Times New Roman" charset="0"/>
                </a:rPr>
                <a:t>1</a:t>
              </a:r>
              <a:r>
                <a:rPr lang="ru-RU" i="1">
                  <a:cs typeface="Times New Roman" charset="0"/>
                </a:rPr>
                <a:t>А</a:t>
              </a:r>
              <a:r>
                <a:rPr lang="ru-RU" baseline="-30000">
                  <a:cs typeface="Times New Roman" charset="0"/>
                </a:rPr>
                <a:t>1</a:t>
              </a:r>
              <a:r>
                <a:rPr lang="ru-RU">
                  <a:cs typeface="Times New Roman" charset="0"/>
                </a:rPr>
                <a:t> луч </a:t>
              </a:r>
              <a:r>
                <a:rPr lang="ru-RU" i="1">
                  <a:cs typeface="Times New Roman" charset="0"/>
                </a:rPr>
                <a:t>ОВ</a:t>
              </a:r>
              <a:r>
                <a:rPr lang="ru-RU">
                  <a:cs typeface="Times New Roman" charset="0"/>
                </a:rPr>
                <a:t> переходит в луч </a:t>
              </a:r>
              <a:r>
                <a:rPr lang="en-US" i="1">
                  <a:cs typeface="Times New Roman" charset="0"/>
                </a:rPr>
                <a:t>O</a:t>
              </a:r>
              <a:r>
                <a:rPr lang="ru-RU" baseline="-30000">
                  <a:cs typeface="Times New Roman" charset="0"/>
                </a:rPr>
                <a:t>1</a:t>
              </a:r>
              <a:r>
                <a:rPr lang="en-US" i="1">
                  <a:cs typeface="Times New Roman" charset="0"/>
                </a:rPr>
                <a:t>B</a:t>
              </a:r>
              <a:r>
                <a:rPr lang="ru-RU" i="1">
                  <a:cs typeface="Times New Roman" charset="0"/>
                </a:rPr>
                <a:t>'</a:t>
              </a:r>
              <a:r>
                <a:rPr lang="ru-RU">
                  <a:cs typeface="Times New Roman" charset="0"/>
                </a:rPr>
                <a:t>, лежащий внутри угла </a:t>
              </a:r>
              <a:r>
                <a:rPr lang="ru-RU" i="1">
                  <a:cs typeface="Times New Roman" charset="0"/>
                </a:rPr>
                <a:t>А</a:t>
              </a:r>
              <a:r>
                <a:rPr lang="ru-RU" baseline="-30000">
                  <a:cs typeface="Times New Roman" charset="0"/>
                </a:rPr>
                <a:t>1</a:t>
              </a:r>
              <a:r>
                <a:rPr lang="ru-RU" i="1">
                  <a:cs typeface="Times New Roman" charset="0"/>
                </a:rPr>
                <a:t>О</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то говорят, что угол </a:t>
              </a:r>
              <a:r>
                <a:rPr lang="ru-RU"/>
                <a:t>    </a:t>
              </a:r>
              <a:r>
                <a:rPr lang="ru-RU" i="1">
                  <a:cs typeface="Times New Roman" charset="0"/>
                </a:rPr>
                <a:t>АОВ</a:t>
              </a:r>
              <a:r>
                <a:rPr lang="ru-RU">
                  <a:cs typeface="Times New Roman" charset="0"/>
                </a:rPr>
                <a:t> меньше угла </a:t>
              </a:r>
              <a:r>
                <a:rPr lang="ru-RU" i="1">
                  <a:cs typeface="Times New Roman" charset="0"/>
                </a:rPr>
                <a:t>А</a:t>
              </a:r>
              <a:r>
                <a:rPr lang="ru-RU" baseline="-30000">
                  <a:cs typeface="Times New Roman" charset="0"/>
                </a:rPr>
                <a:t>1</a:t>
              </a:r>
              <a:r>
                <a:rPr lang="ru-RU" i="1">
                  <a:cs typeface="Times New Roman" charset="0"/>
                </a:rPr>
                <a:t>О</a:t>
              </a:r>
              <a:r>
                <a:rPr lang="ru-RU" baseline="-30000">
                  <a:cs typeface="Times New Roman" charset="0"/>
                </a:rPr>
                <a:t>1</a:t>
              </a:r>
              <a:r>
                <a:rPr lang="ru-RU" i="1">
                  <a:cs typeface="Times New Roman" charset="0"/>
                </a:rPr>
                <a:t>В</a:t>
              </a:r>
              <a:r>
                <a:rPr lang="ru-RU" baseline="-30000">
                  <a:cs typeface="Times New Roman" charset="0"/>
                </a:rPr>
                <a:t>1</a:t>
              </a:r>
              <a:r>
                <a:rPr lang="ru-RU">
                  <a:cs typeface="Times New Roman" charset="0"/>
                </a:rPr>
                <a:t> и обозначают </a:t>
              </a:r>
              <a:r>
                <a:rPr lang="ru-RU"/>
                <a:t>      </a:t>
              </a:r>
              <a:r>
                <a:rPr lang="ru-RU" i="1">
                  <a:cs typeface="Times New Roman" charset="0"/>
                </a:rPr>
                <a:t>А</a:t>
              </a:r>
              <a:r>
                <a:rPr lang="en-US" i="1">
                  <a:cs typeface="Times New Roman" charset="0"/>
                </a:rPr>
                <a:t>O</a:t>
              </a:r>
              <a:r>
                <a:rPr lang="ru-RU" i="1">
                  <a:cs typeface="Times New Roman" charset="0"/>
                </a:rPr>
                <a:t>В</a:t>
              </a:r>
              <a:r>
                <a:rPr lang="ru-RU">
                  <a:cs typeface="Times New Roman" charset="0"/>
                </a:rPr>
                <a:t> &lt;</a:t>
              </a:r>
              <a:r>
                <a:rPr lang="ru-RU"/>
                <a:t> </a:t>
              </a:r>
              <a:r>
                <a:rPr lang="ru-RU">
                  <a:cs typeface="Times New Roman" charset="0"/>
                </a:rPr>
                <a:t> </a:t>
              </a:r>
              <a:r>
                <a:rPr lang="ru-RU"/>
                <a:t>     </a:t>
              </a:r>
              <a:r>
                <a:rPr lang="ru-RU" i="1">
                  <a:cs typeface="Times New Roman" charset="0"/>
                </a:rPr>
                <a:t>А</a:t>
              </a:r>
              <a:r>
                <a:rPr lang="ru-RU" baseline="-30000">
                  <a:cs typeface="Times New Roman" charset="0"/>
                </a:rPr>
                <a:t>1</a:t>
              </a:r>
              <a:r>
                <a:rPr lang="en-US" i="1">
                  <a:cs typeface="Times New Roman" charset="0"/>
                </a:rPr>
                <a:t>O</a:t>
              </a:r>
              <a:r>
                <a:rPr lang="ru-RU" baseline="-30000">
                  <a:cs typeface="Times New Roman" charset="0"/>
                </a:rPr>
                <a:t>1</a:t>
              </a:r>
              <a:r>
                <a:rPr lang="ru-RU" i="1">
                  <a:cs typeface="Times New Roman" charset="0"/>
                </a:rPr>
                <a:t>В</a:t>
              </a:r>
              <a:r>
                <a:rPr lang="ru-RU" baseline="-30000">
                  <a:cs typeface="Times New Roman" charset="0"/>
                </a:rPr>
                <a:t>1</a:t>
              </a:r>
              <a:r>
                <a:rPr lang="ru-RU"/>
                <a:t>.</a:t>
              </a:r>
              <a:r>
                <a:rPr lang="ru-RU">
                  <a:cs typeface="Times New Roman" charset="0"/>
                </a:rPr>
                <a:t> </a:t>
              </a:r>
            </a:p>
          </p:txBody>
        </p:sp>
        <p:graphicFrame>
          <p:nvGraphicFramePr>
            <p:cNvPr id="2056" name="Object 33"/>
            <p:cNvGraphicFramePr>
              <a:graphicFrameLocks noChangeAspect="1"/>
            </p:cNvGraphicFramePr>
            <p:nvPr/>
          </p:nvGraphicFramePr>
          <p:xfrm>
            <a:off x="2928" y="3888"/>
            <a:ext cx="248" cy="248"/>
          </p:xfrm>
          <a:graphic>
            <a:graphicData uri="http://schemas.openxmlformats.org/presentationml/2006/ole">
              <mc:AlternateContent xmlns:mc="http://schemas.openxmlformats.org/markup-compatibility/2006">
                <mc:Choice xmlns:v="urn:schemas-microsoft-com:vml" Requires="v">
                  <p:oleObj spid="_x0000_s28692" name="Equation" r:id="rId7" imgW="177492" imgH="177492" progId="Equation.DSMT4">
                    <p:embed/>
                  </p:oleObj>
                </mc:Choice>
                <mc:Fallback>
                  <p:oleObj name="Equation" r:id="rId7" imgW="177492" imgH="17749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3888"/>
                          <a:ext cx="248"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7" name="Object 34"/>
            <p:cNvGraphicFramePr>
              <a:graphicFrameLocks noChangeAspect="1"/>
            </p:cNvGraphicFramePr>
            <p:nvPr/>
          </p:nvGraphicFramePr>
          <p:xfrm>
            <a:off x="3744" y="3888"/>
            <a:ext cx="248" cy="248"/>
          </p:xfrm>
          <a:graphic>
            <a:graphicData uri="http://schemas.openxmlformats.org/presentationml/2006/ole">
              <mc:AlternateContent xmlns:mc="http://schemas.openxmlformats.org/markup-compatibility/2006">
                <mc:Choice xmlns:v="urn:schemas-microsoft-com:vml" Requires="v">
                  <p:oleObj spid="_x0000_s28693" name="Equation" r:id="rId8" imgW="177492" imgH="177492" progId="Equation.DSMT4">
                    <p:embed/>
                  </p:oleObj>
                </mc:Choice>
                <mc:Fallback>
                  <p:oleObj name="Equation" r:id="rId8" imgW="177492" imgH="17749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3888"/>
                          <a:ext cx="248"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088596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3758"/>
                                        </p:tgtEl>
                                        <p:attrNameLst>
                                          <p:attrName>style.visibility</p:attrName>
                                        </p:attrNameLst>
                                      </p:cBhvr>
                                      <p:to>
                                        <p:strVal val="visible"/>
                                      </p:to>
                                    </p:set>
                                    <p:animEffect transition="in" filter="wipe(up)">
                                      <p:cBhvr>
                                        <p:cTn id="7" dur="500"/>
                                        <p:tgtEl>
                                          <p:spTgt spid="73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3763"/>
                                        </p:tgtEl>
                                        <p:attrNameLst>
                                          <p:attrName>style.visibility</p:attrName>
                                        </p:attrNameLst>
                                      </p:cBhvr>
                                      <p:to>
                                        <p:strVal val="visible"/>
                                      </p:to>
                                    </p:set>
                                    <p:animEffect transition="in" filter="wipe(up)">
                                      <p:cBhvr>
                                        <p:cTn id="12" dur="500"/>
                                        <p:tgtEl>
                                          <p:spTgt spid="737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3764"/>
                                        </p:tgtEl>
                                        <p:attrNameLst>
                                          <p:attrName>style.visibility</p:attrName>
                                        </p:attrNameLst>
                                      </p:cBhvr>
                                      <p:to>
                                        <p:strVal val="visible"/>
                                      </p:to>
                                    </p:set>
                                    <p:animEffect transition="in" filter="wipe(up)">
                                      <p:cBhvr>
                                        <p:cTn id="17" dur="500"/>
                                        <p:tgtEl>
                                          <p:spTgt spid="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026"/>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Рабочие тетради для </a:t>
            </a:r>
            <a:r>
              <a:rPr lang="ru-RU" dirty="0" smtClean="0"/>
              <a:t>7–9 </a:t>
            </a:r>
            <a:r>
              <a:rPr lang="ru-RU" dirty="0"/>
              <a:t>и </a:t>
            </a:r>
            <a:r>
              <a:rPr lang="ru-RU" dirty="0" smtClean="0"/>
              <a:t>10–11 </a:t>
            </a:r>
            <a:r>
              <a:rPr lang="ru-RU" dirty="0"/>
              <a:t>классов</a:t>
            </a:r>
            <a:endParaRPr lang="ru-RU" sz="1800" dirty="0"/>
          </a:p>
        </p:txBody>
      </p:sp>
      <p:graphicFrame>
        <p:nvGraphicFramePr>
          <p:cNvPr id="57348" name="Object 1028"/>
          <p:cNvGraphicFramePr>
            <a:graphicFrameLocks noChangeAspect="1"/>
          </p:cNvGraphicFramePr>
          <p:nvPr/>
        </p:nvGraphicFramePr>
        <p:xfrm>
          <a:off x="2438400" y="3733800"/>
          <a:ext cx="4419600" cy="2922588"/>
        </p:xfrm>
        <a:graphic>
          <a:graphicData uri="http://schemas.openxmlformats.org/presentationml/2006/ole">
            <mc:AlternateContent xmlns:mc="http://schemas.openxmlformats.org/markup-compatibility/2006">
              <mc:Choice xmlns:v="urn:schemas-microsoft-com:vml" Requires="v">
                <p:oleObj spid="_x0000_s30724" name="Точечный рисунок" r:id="rId3" imgW="4105848" imgH="2715004" progId="PBrush">
                  <p:embed/>
                </p:oleObj>
              </mc:Choice>
              <mc:Fallback>
                <p:oleObj name="Точечный рисунок" r:id="rId3" imgW="4105848" imgH="271500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733800"/>
                        <a:ext cx="4419600" cy="292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49" name="Object 1029"/>
          <p:cNvGraphicFramePr>
            <a:graphicFrameLocks noChangeAspect="1"/>
          </p:cNvGraphicFramePr>
          <p:nvPr/>
        </p:nvGraphicFramePr>
        <p:xfrm>
          <a:off x="152400" y="838200"/>
          <a:ext cx="2312988" cy="2708275"/>
        </p:xfrm>
        <a:graphic>
          <a:graphicData uri="http://schemas.openxmlformats.org/presentationml/2006/ole">
            <mc:AlternateContent xmlns:mc="http://schemas.openxmlformats.org/markup-compatibility/2006">
              <mc:Choice xmlns:v="urn:schemas-microsoft-com:vml" Requires="v">
                <p:oleObj spid="_x0000_s30725" name="Точечный рисунок" r:id="rId5" imgW="2114845" imgH="2476190" progId="PBrush">
                  <p:embed/>
                </p:oleObj>
              </mc:Choice>
              <mc:Fallback>
                <p:oleObj name="Точечный рисунок" r:id="rId5" imgW="2114845" imgH="2476190"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838200"/>
                        <a:ext cx="2312988"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350" name="Picture 1030" descr="C:\Documents and Settings\Администратор\Мои документы\PICTURE\jpg\Тетрадь8а.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838200"/>
            <a:ext cx="1951038" cy="2665413"/>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1031" descr="C:\Documents and Settings\Администратор\Мои документы\PICTURE\jpg\Тетрадь8б.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838200"/>
            <a:ext cx="1951038" cy="2665413"/>
          </a:xfrm>
          <a:prstGeom prst="rect">
            <a:avLst/>
          </a:prstGeom>
          <a:noFill/>
          <a:extLst>
            <a:ext uri="{909E8E84-426E-40DD-AFC4-6F175D3DCCD1}">
              <a14:hiddenFill xmlns:a14="http://schemas.microsoft.com/office/drawing/2010/main">
                <a:solidFill>
                  <a:srgbClr val="FFFFFF"/>
                </a:solidFill>
              </a14:hiddenFill>
            </a:ext>
          </a:extLst>
        </p:spPr>
      </p:pic>
      <p:pic>
        <p:nvPicPr>
          <p:cNvPr id="57355" name="Picture 1035" descr="C:\Documents and Settings\Администратор\Мои документы\PICTURE\jpg\Тетрадь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838200"/>
            <a:ext cx="2020888"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94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70" y="908721"/>
            <a:ext cx="7483774" cy="576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60648"/>
            <a:ext cx="9144000" cy="430887"/>
          </a:xfrm>
          <a:prstGeom prst="rect">
            <a:avLst/>
          </a:prstGeom>
          <a:noFill/>
        </p:spPr>
        <p:txBody>
          <a:bodyPr wrap="square" rtlCol="0">
            <a:spAutoFit/>
          </a:bodyPr>
          <a:lstStyle/>
          <a:p>
            <a:pPr algn="ctr"/>
            <a:r>
              <a:rPr lang="ru-RU" sz="2200" dirty="0" smtClean="0">
                <a:solidFill>
                  <a:srgbClr val="FF0000"/>
                </a:solidFill>
              </a:rPr>
              <a:t>Примеры отхода от научности из учебника геометрии Л.С. </a:t>
            </a:r>
            <a:r>
              <a:rPr lang="ru-RU" sz="2200" dirty="0" err="1" smtClean="0">
                <a:solidFill>
                  <a:srgbClr val="FF0000"/>
                </a:solidFill>
              </a:rPr>
              <a:t>Атанасяна</a:t>
            </a:r>
            <a:r>
              <a:rPr lang="ru-RU" sz="2200" dirty="0" smtClean="0">
                <a:solidFill>
                  <a:srgbClr val="FF0000"/>
                </a:solidFill>
              </a:rPr>
              <a:t> и др.</a:t>
            </a:r>
            <a:endParaRPr lang="ru-RU" sz="2200" dirty="0">
              <a:solidFill>
                <a:srgbClr val="FF0000"/>
              </a:solidFill>
            </a:endParaRPr>
          </a:p>
        </p:txBody>
      </p:sp>
    </p:spTree>
    <p:extLst>
      <p:ext uri="{BB962C8B-B14F-4D97-AF65-F5344CB8AC3E}">
        <p14:creationId xmlns:p14="http://schemas.microsoft.com/office/powerpoint/2010/main" val="19525800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60648"/>
            <a:ext cx="8928992" cy="461665"/>
          </a:xfrm>
          <a:prstGeom prst="rect">
            <a:avLst/>
          </a:prstGeom>
          <a:noFill/>
        </p:spPr>
        <p:txBody>
          <a:bodyPr wrap="square" rtlCol="0">
            <a:spAutoFit/>
          </a:bodyPr>
          <a:lstStyle/>
          <a:p>
            <a:pPr algn="ctr"/>
            <a:r>
              <a:rPr lang="ru-RU" dirty="0" smtClean="0">
                <a:solidFill>
                  <a:srgbClr val="FF0000"/>
                </a:solidFill>
              </a:rPr>
              <a:t>Аксиома параллельных </a:t>
            </a:r>
            <a:endParaRPr lang="ru-RU" dirty="0">
              <a:solidFill>
                <a:srgbClr val="FF0000"/>
              </a:solidFill>
            </a:endParaRPr>
          </a:p>
        </p:txBody>
      </p:sp>
      <p:sp>
        <p:nvSpPr>
          <p:cNvPr id="3" name="TextBox 2"/>
          <p:cNvSpPr txBox="1"/>
          <p:nvPr/>
        </p:nvSpPr>
        <p:spPr>
          <a:xfrm>
            <a:off x="0" y="4653136"/>
            <a:ext cx="9144000" cy="1631216"/>
          </a:xfrm>
          <a:prstGeom prst="rect">
            <a:avLst/>
          </a:prstGeom>
          <a:noFill/>
        </p:spPr>
        <p:txBody>
          <a:bodyPr wrap="square" rtlCol="0">
            <a:spAutoFit/>
          </a:bodyPr>
          <a:lstStyle/>
          <a:p>
            <a:pPr algn="just"/>
            <a:r>
              <a:rPr lang="ru-RU" sz="2000" dirty="0" smtClean="0"/>
              <a:t>	В этой формулировке аксиомы параллельных имеется два недочета.</a:t>
            </a:r>
          </a:p>
          <a:p>
            <a:pPr algn="just"/>
            <a:r>
              <a:rPr lang="ru-RU" sz="2000" dirty="0" smtClean="0"/>
              <a:t>	1. Неправильно писать «через точку, не лежащую на прямой». Нужно писать «через точку, не принадлежащую данной прямой».</a:t>
            </a:r>
          </a:p>
          <a:p>
            <a:pPr algn="just"/>
            <a:r>
              <a:rPr lang="ru-RU" sz="2000" dirty="0" smtClean="0"/>
              <a:t>	2. Условие существования прямой, параллельной данной, содержащееся в формулировке, лишнее. Оно доказывается.</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9" y="908720"/>
            <a:ext cx="6192688" cy="358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62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60648"/>
            <a:ext cx="8928992" cy="461665"/>
          </a:xfrm>
          <a:prstGeom prst="rect">
            <a:avLst/>
          </a:prstGeom>
          <a:noFill/>
        </p:spPr>
        <p:txBody>
          <a:bodyPr wrap="square" rtlCol="0">
            <a:spAutoFit/>
          </a:bodyPr>
          <a:lstStyle/>
          <a:p>
            <a:pPr algn="ctr"/>
            <a:r>
              <a:rPr lang="ru-RU" dirty="0" smtClean="0">
                <a:solidFill>
                  <a:srgbClr val="FF0000"/>
                </a:solidFill>
              </a:rPr>
              <a:t>Построение треугольника</a:t>
            </a:r>
            <a:endParaRPr lang="ru-RU" dirty="0">
              <a:solidFill>
                <a:srgbClr val="FF0000"/>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22313"/>
            <a:ext cx="45053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57" y="4842612"/>
            <a:ext cx="4766319" cy="203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0165" y="731528"/>
            <a:ext cx="43338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88024" y="3645024"/>
            <a:ext cx="4248472" cy="2554545"/>
          </a:xfrm>
          <a:prstGeom prst="rect">
            <a:avLst/>
          </a:prstGeom>
          <a:noFill/>
        </p:spPr>
        <p:txBody>
          <a:bodyPr wrap="square" rtlCol="0">
            <a:spAutoFit/>
          </a:bodyPr>
          <a:lstStyle/>
          <a:p>
            <a:pPr algn="just"/>
            <a:r>
              <a:rPr lang="ru-RU" sz="2000" dirty="0" smtClean="0"/>
              <a:t>	В задачах на построение главы </a:t>
            </a:r>
            <a:r>
              <a:rPr lang="en-US" sz="2000" dirty="0" smtClean="0"/>
              <a:t>IV </a:t>
            </a:r>
            <a:r>
              <a:rPr lang="ru-RU" sz="2000" dirty="0" smtClean="0"/>
              <a:t>нет обосновани</a:t>
            </a:r>
            <a:r>
              <a:rPr lang="ru-RU" sz="2000" dirty="0"/>
              <a:t>я</a:t>
            </a:r>
            <a:r>
              <a:rPr lang="ru-RU" sz="2000" dirty="0" smtClean="0"/>
              <a:t> существования решения. Этого и нельзя сделать, так как анализ взаимного расположения прямой и окружности расположен в главе </a:t>
            </a:r>
            <a:r>
              <a:rPr lang="en-US" sz="2000" dirty="0" smtClean="0"/>
              <a:t>VIII</a:t>
            </a:r>
            <a:r>
              <a:rPr lang="ru-RU" sz="2000" dirty="0" smtClean="0"/>
              <a:t>, а анализа взаимного расположения двух окружностей в учебнике нет.</a:t>
            </a:r>
            <a:endParaRPr lang="ru-RU" sz="2000" dirty="0"/>
          </a:p>
        </p:txBody>
      </p:sp>
    </p:spTree>
    <p:extLst>
      <p:ext uri="{BB962C8B-B14F-4D97-AF65-F5344CB8AC3E}">
        <p14:creationId xmlns:p14="http://schemas.microsoft.com/office/powerpoint/2010/main" val="340883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60648"/>
            <a:ext cx="8928992" cy="461665"/>
          </a:xfrm>
          <a:prstGeom prst="rect">
            <a:avLst/>
          </a:prstGeom>
          <a:noFill/>
        </p:spPr>
        <p:txBody>
          <a:bodyPr wrap="square" rtlCol="0">
            <a:spAutoFit/>
          </a:bodyPr>
          <a:lstStyle/>
          <a:p>
            <a:pPr algn="ctr"/>
            <a:r>
              <a:rPr lang="ru-RU" dirty="0" smtClean="0">
                <a:solidFill>
                  <a:srgbClr val="FF0000"/>
                </a:solidFill>
              </a:rPr>
              <a:t>Сумма углов выпуклого многоугольника</a:t>
            </a:r>
            <a:endParaRPr lang="ru-RU" dirty="0">
              <a:solidFill>
                <a:srgbClr val="FF000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 y="820861"/>
            <a:ext cx="5620603" cy="505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586093" y="843157"/>
            <a:ext cx="3557907" cy="3785652"/>
          </a:xfrm>
          <a:prstGeom prst="rect">
            <a:avLst/>
          </a:prstGeom>
          <a:noFill/>
        </p:spPr>
        <p:txBody>
          <a:bodyPr wrap="square" rtlCol="0">
            <a:spAutoFit/>
          </a:bodyPr>
          <a:lstStyle/>
          <a:p>
            <a:pPr algn="just"/>
            <a:r>
              <a:rPr lang="ru-RU" sz="2000" dirty="0" smtClean="0"/>
              <a:t>Доказательство формулы суммы углов содержит существенный пробел, так как не использует выпуклость многоугольника. </a:t>
            </a:r>
          </a:p>
          <a:p>
            <a:pPr algn="just"/>
            <a:r>
              <a:rPr lang="ru-RU" sz="2000" dirty="0" smtClean="0"/>
              <a:t>Нужно доказывать, что диагональ выпуклого многоугольника разбивает его на два многоугольника.</a:t>
            </a:r>
          </a:p>
          <a:p>
            <a:pPr algn="just"/>
            <a:r>
              <a:rPr lang="ru-RU" sz="2000" dirty="0" smtClean="0"/>
              <a:t>С приведённым определением выпуклости это сделать довольно трудно.</a:t>
            </a:r>
            <a:endParaRPr lang="ru-RU" sz="2000" dirty="0"/>
          </a:p>
        </p:txBody>
      </p:sp>
    </p:spTree>
    <p:extLst>
      <p:ext uri="{BB962C8B-B14F-4D97-AF65-F5344CB8AC3E}">
        <p14:creationId xmlns:p14="http://schemas.microsoft.com/office/powerpoint/2010/main" val="279049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53792"/>
            <a:ext cx="9108504" cy="461665"/>
          </a:xfrm>
          <a:prstGeom prst="rect">
            <a:avLst/>
          </a:prstGeom>
          <a:noFill/>
        </p:spPr>
        <p:txBody>
          <a:bodyPr wrap="square" rtlCol="0">
            <a:spAutoFit/>
          </a:bodyPr>
          <a:lstStyle/>
          <a:p>
            <a:pPr algn="ctr"/>
            <a:r>
              <a:rPr lang="ru-RU" dirty="0" smtClean="0">
                <a:solidFill>
                  <a:srgbClr val="FF0000"/>
                </a:solidFill>
              </a:rPr>
              <a:t>Теорема Фалеса</a:t>
            </a:r>
            <a:endParaRPr lang="ru-RU" dirty="0">
              <a:solidFill>
                <a:srgbClr val="FF00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7" y="620688"/>
            <a:ext cx="5400599" cy="202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484" y="2645913"/>
            <a:ext cx="3246511" cy="143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87" y="4150148"/>
            <a:ext cx="4841318" cy="26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36096" y="764704"/>
            <a:ext cx="3707904" cy="5324535"/>
          </a:xfrm>
          <a:prstGeom prst="rect">
            <a:avLst/>
          </a:prstGeom>
          <a:noFill/>
        </p:spPr>
        <p:txBody>
          <a:bodyPr wrap="square" rtlCol="0">
            <a:spAutoFit/>
          </a:bodyPr>
          <a:lstStyle/>
          <a:p>
            <a:pPr algn="just"/>
            <a:r>
              <a:rPr lang="ru-RU" sz="2000" dirty="0" smtClean="0"/>
              <a:t>	Теорема Фалеса – одна из основных в курсе геометрии. Странно помещать её в задачи и тут же давать весьма сложное её решение. </a:t>
            </a:r>
          </a:p>
          <a:p>
            <a:pPr algn="just"/>
            <a:r>
              <a:rPr lang="ru-RU" sz="2000" dirty="0" smtClean="0"/>
              <a:t>	Это обусловлено тем, что теорема о средней линии трапеции, которая обычно используется в доказательстве, расположена в этом учебнике значительно позже.</a:t>
            </a:r>
          </a:p>
          <a:p>
            <a:pPr algn="just"/>
            <a:r>
              <a:rPr lang="ru-RU" sz="2000" dirty="0"/>
              <a:t>	</a:t>
            </a:r>
            <a:r>
              <a:rPr lang="ru-RU" sz="2000" dirty="0" smtClean="0"/>
              <a:t>Заметим также, что в этом учебнике отсутствует теорема о пропорциональных отрезках, которая используется при решении многих задач ОГЭ и ЕГЭ.</a:t>
            </a:r>
          </a:p>
        </p:txBody>
      </p:sp>
    </p:spTree>
    <p:extLst>
      <p:ext uri="{BB962C8B-B14F-4D97-AF65-F5344CB8AC3E}">
        <p14:creationId xmlns:p14="http://schemas.microsoft.com/office/powerpoint/2010/main" val="570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 y="461664"/>
            <a:ext cx="6150203" cy="599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799" y="0"/>
            <a:ext cx="9144000" cy="461665"/>
          </a:xfrm>
          <a:prstGeom prst="rect">
            <a:avLst/>
          </a:prstGeom>
          <a:noFill/>
        </p:spPr>
        <p:txBody>
          <a:bodyPr wrap="square" rtlCol="0">
            <a:spAutoFit/>
          </a:bodyPr>
          <a:lstStyle/>
          <a:p>
            <a:pPr algn="ctr"/>
            <a:r>
              <a:rPr lang="ru-RU" dirty="0" smtClean="0">
                <a:solidFill>
                  <a:srgbClr val="FF0000"/>
                </a:solidFill>
              </a:rPr>
              <a:t>Средняя </a:t>
            </a:r>
            <a:r>
              <a:rPr lang="ru-RU" dirty="0">
                <a:solidFill>
                  <a:srgbClr val="FF0000"/>
                </a:solidFill>
              </a:rPr>
              <a:t>линия </a:t>
            </a:r>
            <a:r>
              <a:rPr lang="ru-RU" dirty="0" smtClean="0">
                <a:solidFill>
                  <a:srgbClr val="FF0000"/>
                </a:solidFill>
              </a:rPr>
              <a:t>треугольника</a:t>
            </a:r>
            <a:endParaRPr lang="ru-RU" dirty="0">
              <a:solidFill>
                <a:srgbClr val="FF0000"/>
              </a:solidFill>
            </a:endParaRPr>
          </a:p>
        </p:txBody>
      </p:sp>
      <p:sp>
        <p:nvSpPr>
          <p:cNvPr id="2" name="TextBox 1"/>
          <p:cNvSpPr txBox="1"/>
          <p:nvPr/>
        </p:nvSpPr>
        <p:spPr>
          <a:xfrm>
            <a:off x="5004048" y="1772816"/>
            <a:ext cx="4139952" cy="2862322"/>
          </a:xfrm>
          <a:prstGeom prst="rect">
            <a:avLst/>
          </a:prstGeom>
          <a:noFill/>
        </p:spPr>
        <p:txBody>
          <a:bodyPr wrap="square" rtlCol="0">
            <a:spAutoFit/>
          </a:bodyPr>
          <a:lstStyle/>
          <a:p>
            <a:pPr algn="just"/>
            <a:r>
              <a:rPr lang="ru-RU" sz="2000" dirty="0" smtClean="0"/>
              <a:t>Это доказательство использует признак подобия треугольников, который доказывается с использованием свойств площади, доказательство которых выходит за рамки школьного курса математики.</a:t>
            </a:r>
          </a:p>
          <a:p>
            <a:pPr algn="just"/>
            <a:r>
              <a:rPr lang="ru-RU" sz="2000" dirty="0" smtClean="0"/>
              <a:t>Таким образом, фактически, теорема о средней линии остаётся без доказательства.</a:t>
            </a:r>
            <a:endParaRPr lang="ru-RU" sz="2000" dirty="0"/>
          </a:p>
        </p:txBody>
      </p:sp>
    </p:spTree>
    <p:extLst>
      <p:ext uri="{BB962C8B-B14F-4D97-AF65-F5344CB8AC3E}">
        <p14:creationId xmlns:p14="http://schemas.microsoft.com/office/powerpoint/2010/main" val="180759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99" y="0"/>
            <a:ext cx="9144000" cy="461665"/>
          </a:xfrm>
          <a:prstGeom prst="rect">
            <a:avLst/>
          </a:prstGeom>
          <a:noFill/>
        </p:spPr>
        <p:txBody>
          <a:bodyPr wrap="square" rtlCol="0">
            <a:spAutoFit/>
          </a:bodyPr>
          <a:lstStyle/>
          <a:p>
            <a:pPr algn="ctr"/>
            <a:r>
              <a:rPr lang="ru-RU" dirty="0" smtClean="0">
                <a:solidFill>
                  <a:srgbClr val="FF0000"/>
                </a:solidFill>
              </a:rPr>
              <a:t>Средняя линия трапеции</a:t>
            </a:r>
            <a:endParaRPr lang="ru-RU" dirty="0">
              <a:solidFill>
                <a:srgbClr val="FF0000"/>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5886"/>
            <a:ext cx="6734244" cy="613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8947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 y="116632"/>
            <a:ext cx="9143999" cy="523220"/>
          </a:xfrm>
          <a:prstGeom prst="rect">
            <a:avLst/>
          </a:prstGeom>
        </p:spPr>
        <p:txBody>
          <a:bodyPr wrap="square">
            <a:spAutoFit/>
          </a:bodyPr>
          <a:lstStyle/>
          <a:p>
            <a:pPr algn="ctr"/>
            <a:r>
              <a:rPr lang="ru-RU" sz="2800" dirty="0" smtClean="0">
                <a:solidFill>
                  <a:srgbClr val="FF0000"/>
                </a:solidFill>
              </a:rPr>
              <a:t>	Средняя линия треугольника</a:t>
            </a:r>
            <a:endParaRPr lang="ru-RU" sz="2800"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038225"/>
            <a:ext cx="8593137"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8673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 y="116632"/>
            <a:ext cx="9143999" cy="523220"/>
          </a:xfrm>
          <a:prstGeom prst="rect">
            <a:avLst/>
          </a:prstGeom>
        </p:spPr>
        <p:txBody>
          <a:bodyPr wrap="square">
            <a:spAutoFit/>
          </a:bodyPr>
          <a:lstStyle/>
          <a:p>
            <a:pPr algn="ctr"/>
            <a:r>
              <a:rPr lang="ru-RU" sz="2800" dirty="0" smtClean="0">
                <a:solidFill>
                  <a:srgbClr val="FF0000"/>
                </a:solidFill>
              </a:rPr>
              <a:t>	Средняя линия трапеции</a:t>
            </a:r>
            <a:endParaRPr lang="ru-RU" sz="2800" dirty="0"/>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8037402" cy="32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32" y="4046612"/>
            <a:ext cx="8195830" cy="203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887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 y="116632"/>
            <a:ext cx="9143999" cy="523220"/>
          </a:xfrm>
          <a:prstGeom prst="rect">
            <a:avLst/>
          </a:prstGeom>
        </p:spPr>
        <p:txBody>
          <a:bodyPr wrap="square">
            <a:spAutoFit/>
          </a:bodyPr>
          <a:lstStyle/>
          <a:p>
            <a:pPr algn="ctr"/>
            <a:r>
              <a:rPr lang="ru-RU" sz="2800" dirty="0" smtClean="0">
                <a:solidFill>
                  <a:srgbClr val="FF0000"/>
                </a:solidFill>
              </a:rPr>
              <a:t>	Теорема Фалеса</a:t>
            </a:r>
            <a:endParaRPr lang="ru-RU" sz="2800" dirty="0"/>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52736"/>
            <a:ext cx="856265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724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a:t>Дополнительные сборники задач</a:t>
            </a:r>
            <a:endParaRPr lang="ru-RU" sz="1800"/>
          </a:p>
        </p:txBody>
      </p:sp>
      <p:pic>
        <p:nvPicPr>
          <p:cNvPr id="31764" name="Picture 20" descr="C:\Documents and Settings\Администратор\Мои документы\PICTURE\Учебники\УМК\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4850"/>
            <a:ext cx="9067800" cy="615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726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 y="116632"/>
            <a:ext cx="9143999" cy="523220"/>
          </a:xfrm>
          <a:prstGeom prst="rect">
            <a:avLst/>
          </a:prstGeom>
        </p:spPr>
        <p:txBody>
          <a:bodyPr wrap="square">
            <a:spAutoFit/>
          </a:bodyPr>
          <a:lstStyle/>
          <a:p>
            <a:pPr algn="ctr"/>
            <a:r>
              <a:rPr lang="ru-RU" sz="2800" dirty="0" smtClean="0">
                <a:solidFill>
                  <a:srgbClr val="FF0000"/>
                </a:solidFill>
              </a:rPr>
              <a:t>	Теорема о пропорциональных отрезках</a:t>
            </a:r>
            <a:endParaRPr lang="ru-RU" sz="2800" dirty="0"/>
          </a:p>
        </p:txBody>
      </p:sp>
      <p:sp>
        <p:nvSpPr>
          <p:cNvPr id="10" name="Прямоугольник 9"/>
          <p:cNvSpPr/>
          <p:nvPr/>
        </p:nvSpPr>
        <p:spPr>
          <a:xfrm>
            <a:off x="-1" y="618123"/>
            <a:ext cx="9143999" cy="769441"/>
          </a:xfrm>
          <a:prstGeom prst="rect">
            <a:avLst/>
          </a:prstGeom>
        </p:spPr>
        <p:txBody>
          <a:bodyPr wrap="square">
            <a:spAutoFit/>
          </a:bodyPr>
          <a:lstStyle/>
          <a:p>
            <a:pPr algn="just"/>
            <a:r>
              <a:rPr lang="ru-RU" i="1" dirty="0" smtClean="0">
                <a:solidFill>
                  <a:srgbClr val="FF0000"/>
                </a:solidFill>
              </a:rPr>
              <a:t>	</a:t>
            </a:r>
            <a:r>
              <a:rPr lang="ru-RU" sz="2000" dirty="0" smtClean="0">
                <a:solidFill>
                  <a:srgbClr val="FF0000"/>
                </a:solidFill>
              </a:rPr>
              <a:t>Отношением</a:t>
            </a:r>
            <a:r>
              <a:rPr lang="ru-RU" sz="2000" b="1" i="1" dirty="0" smtClean="0"/>
              <a:t>  </a:t>
            </a:r>
            <a:r>
              <a:rPr lang="ru-RU" sz="2000" dirty="0"/>
              <a:t>двух отрезков </a:t>
            </a:r>
            <a:r>
              <a:rPr lang="en-US" sz="2000" i="1" dirty="0"/>
              <a:t>AB</a:t>
            </a:r>
            <a:r>
              <a:rPr lang="ru-RU" sz="2000" dirty="0"/>
              <a:t> и </a:t>
            </a:r>
            <a:r>
              <a:rPr lang="en-US" sz="2000" i="1" dirty="0"/>
              <a:t>CD</a:t>
            </a:r>
            <a:r>
              <a:rPr lang="ru-RU" sz="2000" dirty="0"/>
              <a:t> называется число, показывающее, сколько раз отрезок </a:t>
            </a:r>
            <a:r>
              <a:rPr lang="en-US" sz="2000" i="1" dirty="0"/>
              <a:t>CD</a:t>
            </a:r>
            <a:r>
              <a:rPr lang="ru-RU" sz="2000" dirty="0"/>
              <a:t> и его части укладываются в отрезке </a:t>
            </a:r>
            <a:r>
              <a:rPr lang="ru-RU" sz="2000" i="1" dirty="0"/>
              <a:t>АВ</a:t>
            </a:r>
            <a:r>
              <a:rPr lang="ru-RU" sz="2000" dirty="0"/>
              <a:t>. </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9" y="1963711"/>
            <a:ext cx="9067857" cy="86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408" y="2996952"/>
            <a:ext cx="30861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1914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50305"/>
            <a:ext cx="4901449" cy="504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53792"/>
            <a:ext cx="3198599" cy="676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5971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101" y="461665"/>
            <a:ext cx="6245001" cy="397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296" y="4437112"/>
            <a:ext cx="4536505" cy="128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7244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050"/>
          <p:cNvSpPr txBox="1">
            <a:spLocks noChangeArrowheads="1"/>
          </p:cNvSpPr>
          <p:nvPr/>
        </p:nvSpPr>
        <p:spPr bwMode="auto">
          <a:xfrm>
            <a:off x="39570" y="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smtClean="0">
                <a:solidFill>
                  <a:srgbClr val="FF0000"/>
                </a:solidFill>
              </a:rPr>
              <a:t>АНАЛИТИЧЕСКОЕ ЗАДАНИЕ ФИГУР</a:t>
            </a:r>
            <a:endParaRPr lang="ru-RU" sz="1800" dirty="0">
              <a:solidFill>
                <a:srgbClr val="FF0000"/>
              </a:solidFill>
            </a:endParaRPr>
          </a:p>
        </p:txBody>
      </p:sp>
      <p:sp>
        <p:nvSpPr>
          <p:cNvPr id="3" name="TextBox 2"/>
          <p:cNvSpPr txBox="1"/>
          <p:nvPr/>
        </p:nvSpPr>
        <p:spPr>
          <a:xfrm>
            <a:off x="2729" y="332656"/>
            <a:ext cx="9141271" cy="6555641"/>
          </a:xfrm>
          <a:prstGeom prst="rect">
            <a:avLst/>
          </a:prstGeom>
          <a:noFill/>
        </p:spPr>
        <p:txBody>
          <a:bodyPr wrap="square" rtlCol="0">
            <a:spAutoFit/>
          </a:bodyPr>
          <a:lstStyle/>
          <a:p>
            <a:pPr algn="just"/>
            <a:r>
              <a:rPr lang="ru-RU" dirty="0" smtClean="0"/>
              <a:t>	</a:t>
            </a:r>
            <a:r>
              <a:rPr lang="ru-RU" sz="2200" dirty="0"/>
              <a:t>Обучение учащихся аналитическому заданию фигур на плоскости и в пространстве весьма актуально в связи с распространением компьютерных программ, позволяющих получать не только графики функций, но и изображения различных геометрических фигур, используя их аналитические задания, а также находить геометрические величины (длины, углы, площади, объёмы</a:t>
            </a:r>
            <a:r>
              <a:rPr lang="ru-RU" sz="2200" dirty="0" smtClean="0"/>
              <a:t>).</a:t>
            </a:r>
          </a:p>
          <a:p>
            <a:pPr algn="just"/>
            <a:r>
              <a:rPr lang="ru-RU" sz="2200" dirty="0" smtClean="0"/>
              <a:t>	</a:t>
            </a:r>
            <a:r>
              <a:rPr lang="ru-RU" sz="2200" dirty="0"/>
              <a:t>Среди результатов обучения, которых хотелось бы достичь после обучения учащихся аналитическому заданию прямой, отметим следующие умения:</a:t>
            </a:r>
          </a:p>
          <a:p>
            <a:pPr algn="just"/>
            <a:r>
              <a:rPr lang="ru-RU" sz="2200" dirty="0"/>
              <a:t>	 а) составлять уравнение прямой, проходящей через две точки; </a:t>
            </a:r>
          </a:p>
          <a:p>
            <a:pPr algn="just"/>
            <a:r>
              <a:rPr lang="ru-RU" sz="2200" dirty="0"/>
              <a:t>	б) составлять уравнение прямой, проходящей через данную точку, с данным вектором нормали;</a:t>
            </a:r>
          </a:p>
          <a:p>
            <a:pPr algn="just"/>
            <a:r>
              <a:rPr lang="ru-RU" sz="2200" dirty="0"/>
              <a:t>	в) распознавать взаимное расположение прямых по их уравнениям, устанавливать параллельность и перпендикулярность прямых;</a:t>
            </a:r>
          </a:p>
          <a:p>
            <a:pPr algn="just"/>
            <a:r>
              <a:rPr lang="ru-RU" sz="2200" dirty="0"/>
              <a:t>	г) находить точку пересечения двух данных пересекающихся прямых;</a:t>
            </a:r>
          </a:p>
          <a:p>
            <a:pPr algn="just"/>
            <a:r>
              <a:rPr lang="ru-RU" sz="2200" dirty="0"/>
              <a:t>	д) находить угол между двумя пересекающимися прямыми;</a:t>
            </a:r>
          </a:p>
          <a:p>
            <a:pPr algn="just"/>
            <a:r>
              <a:rPr lang="ru-RU" sz="2200" dirty="0"/>
              <a:t>	д) находить расстояние от точки до прямой;</a:t>
            </a:r>
          </a:p>
          <a:p>
            <a:pPr algn="just"/>
            <a:r>
              <a:rPr lang="ru-RU" sz="2200" dirty="0"/>
              <a:t>	е) находить расстояние между двумя параллельными прямыми.</a:t>
            </a:r>
          </a:p>
        </p:txBody>
      </p:sp>
    </p:spTree>
    <p:extLst>
      <p:ext uri="{BB962C8B-B14F-4D97-AF65-F5344CB8AC3E}">
        <p14:creationId xmlns:p14="http://schemas.microsoft.com/office/powerpoint/2010/main" val="42446642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191" y="116632"/>
            <a:ext cx="38671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191" y="1478707"/>
            <a:ext cx="549592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 y="0"/>
            <a:ext cx="3630191" cy="707886"/>
          </a:xfrm>
          <a:prstGeom prst="rect">
            <a:avLst/>
          </a:prstGeom>
          <a:noFill/>
        </p:spPr>
        <p:txBody>
          <a:bodyPr wrap="square" rtlCol="0">
            <a:spAutoFit/>
          </a:bodyPr>
          <a:lstStyle/>
          <a:p>
            <a:pPr algn="just"/>
            <a:r>
              <a:rPr lang="ru-RU" sz="2000" dirty="0" smtClean="0">
                <a:solidFill>
                  <a:srgbClr val="FF0000"/>
                </a:solidFill>
              </a:rPr>
              <a:t>Вывод уравнения прямой в учебнике Л.С. </a:t>
            </a:r>
            <a:r>
              <a:rPr lang="ru-RU" sz="2000" dirty="0" err="1" smtClean="0">
                <a:solidFill>
                  <a:srgbClr val="FF0000"/>
                </a:solidFill>
              </a:rPr>
              <a:t>Атанасяна</a:t>
            </a:r>
            <a:r>
              <a:rPr lang="ru-RU" sz="2000" dirty="0" smtClean="0">
                <a:solidFill>
                  <a:srgbClr val="FF0000"/>
                </a:solidFill>
              </a:rPr>
              <a:t> и др.</a:t>
            </a:r>
            <a:endParaRPr lang="ru-RU" sz="2000" dirty="0">
              <a:solidFill>
                <a:srgbClr val="FF0000"/>
              </a:solidFill>
            </a:endParaRPr>
          </a:p>
        </p:txBody>
      </p:sp>
    </p:spTree>
    <p:extLst>
      <p:ext uri="{BB962C8B-B14F-4D97-AF65-F5344CB8AC3E}">
        <p14:creationId xmlns:p14="http://schemas.microsoft.com/office/powerpoint/2010/main" val="30085606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658" y="116632"/>
            <a:ext cx="9008133" cy="6370975"/>
          </a:xfrm>
          <a:prstGeom prst="rect">
            <a:avLst/>
          </a:prstGeom>
          <a:noFill/>
        </p:spPr>
        <p:txBody>
          <a:bodyPr wrap="square" rtlCol="0">
            <a:spAutoFit/>
          </a:bodyPr>
          <a:lstStyle/>
          <a:p>
            <a:pPr algn="just"/>
            <a:r>
              <a:rPr lang="ru-RU" dirty="0" smtClean="0"/>
              <a:t>	</a:t>
            </a:r>
            <a:r>
              <a:rPr lang="ru-RU" dirty="0"/>
              <a:t> К сожалению, рассмотренный выше </a:t>
            </a:r>
            <a:r>
              <a:rPr lang="ru-RU" dirty="0" smtClean="0"/>
              <a:t>способ не </a:t>
            </a:r>
            <a:r>
              <a:rPr lang="ru-RU" dirty="0"/>
              <a:t>способствует достижению </a:t>
            </a:r>
            <a:r>
              <a:rPr lang="ru-RU" dirty="0" smtClean="0"/>
              <a:t>перечисленных выше </a:t>
            </a:r>
            <a:r>
              <a:rPr lang="ru-RU" dirty="0"/>
              <a:t>результатов.</a:t>
            </a:r>
          </a:p>
          <a:p>
            <a:pPr algn="just"/>
            <a:r>
              <a:rPr lang="ru-RU" dirty="0"/>
              <a:t>	1. Не приводится уравнение прямой, проходящей через две точки с заданными координатами. Каждый раз для нахождения уравнения прямой приходится решать систему из двух линейных уравнений.</a:t>
            </a:r>
          </a:p>
          <a:p>
            <a:pPr algn="just"/>
            <a:r>
              <a:rPr lang="ru-RU" dirty="0" smtClean="0"/>
              <a:t>	2</a:t>
            </a:r>
            <a:r>
              <a:rPr lang="ru-RU" dirty="0"/>
              <a:t>. Не раскрывается геометрический смысл коэффициентов </a:t>
            </a:r>
            <a:r>
              <a:rPr lang="en-US" i="1" dirty="0"/>
              <a:t>a</a:t>
            </a:r>
            <a:r>
              <a:rPr lang="ru-RU" dirty="0"/>
              <a:t>, </a:t>
            </a:r>
            <a:r>
              <a:rPr lang="en-US" i="1" dirty="0"/>
              <a:t>b</a:t>
            </a:r>
            <a:r>
              <a:rPr lang="ru-RU" dirty="0"/>
              <a:t> в уравнении прямой. Эти коэффициенты являются координатами вектора нормали к прямой, но об этом не говорится, так как к этому времени отсутствует понятие угла между векторами.</a:t>
            </a:r>
          </a:p>
          <a:p>
            <a:pPr algn="just"/>
            <a:r>
              <a:rPr lang="ru-RU" dirty="0" smtClean="0"/>
              <a:t>	3</a:t>
            </a:r>
            <a:r>
              <a:rPr lang="ru-RU" dirty="0"/>
              <a:t>. Не рассматривается вопрос о взаимном расположении двух прямых.</a:t>
            </a:r>
          </a:p>
          <a:p>
            <a:pPr algn="just"/>
            <a:r>
              <a:rPr lang="ru-RU" dirty="0" smtClean="0"/>
              <a:t>	4</a:t>
            </a:r>
            <a:r>
              <a:rPr lang="ru-RU" dirty="0"/>
              <a:t>. Не рассматривается вопрос о нахождении угла между двумя пересекающимися прямыми.</a:t>
            </a:r>
          </a:p>
          <a:p>
            <a:pPr algn="just"/>
            <a:r>
              <a:rPr lang="ru-RU" dirty="0" smtClean="0"/>
              <a:t>	5</a:t>
            </a:r>
            <a:r>
              <a:rPr lang="ru-RU" dirty="0"/>
              <a:t>. Не рассматривается вопрос о нахождении расстояния от точки до прямой.</a:t>
            </a:r>
          </a:p>
        </p:txBody>
      </p:sp>
    </p:spTree>
    <p:extLst>
      <p:ext uri="{BB962C8B-B14F-4D97-AF65-F5344CB8AC3E}">
        <p14:creationId xmlns:p14="http://schemas.microsoft.com/office/powerpoint/2010/main" val="921476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0" y="-6821"/>
                <a:ext cx="9089791" cy="2308324"/>
              </a:xfrm>
              <a:prstGeom prst="rect">
                <a:avLst/>
              </a:prstGeom>
              <a:noFill/>
            </p:spPr>
            <p:txBody>
              <a:bodyPr wrap="square" rtlCol="0">
                <a:spAutoFit/>
              </a:bodyPr>
              <a:lstStyle/>
              <a:p>
                <a:pPr algn="just"/>
                <a:r>
                  <a:rPr lang="ru-RU" dirty="0" smtClean="0"/>
                  <a:t>	</a:t>
                </a:r>
                <a:r>
                  <a:rPr lang="ru-RU" dirty="0"/>
                  <a:t> </a:t>
                </a:r>
                <a:r>
                  <a:rPr lang="ru-RU" dirty="0" smtClean="0"/>
                  <a:t>В нашем учебнике предлагается </a:t>
                </a:r>
                <a:r>
                  <a:rPr lang="ru-RU" dirty="0"/>
                  <a:t>способ вывода уравнения прямой, </a:t>
                </a:r>
                <a:r>
                  <a:rPr lang="ru-RU" dirty="0" smtClean="0"/>
                  <a:t>не имеющий этих недостатков, использующий </a:t>
                </a:r>
                <a:r>
                  <a:rPr lang="ru-RU" dirty="0"/>
                  <a:t>понятие вектора нормали.</a:t>
                </a:r>
              </a:p>
              <a:p>
                <a:pPr algn="just"/>
                <a:r>
                  <a:rPr lang="ru-RU" dirty="0" smtClean="0"/>
                  <a:t>	Рассмотрим </a:t>
                </a:r>
                <a:r>
                  <a:rPr lang="ru-RU" dirty="0"/>
                  <a:t>прямую на координатной плоскости. Вектор </a:t>
                </a:r>
                <a14:m>
                  <m:oMath xmlns:m="http://schemas.openxmlformats.org/officeDocument/2006/math">
                    <m:acc>
                      <m:accPr>
                        <m:chr m:val="⃗"/>
                        <m:ctrlPr>
                          <a:rPr lang="ru-RU" i="1">
                            <a:latin typeface="Cambria Math"/>
                          </a:rPr>
                        </m:ctrlPr>
                      </m:accPr>
                      <m:e>
                        <m:r>
                          <a:rPr lang="en-US" i="1">
                            <a:latin typeface="Cambria Math"/>
                          </a:rPr>
                          <m:t>𝑛</m:t>
                        </m:r>
                      </m:e>
                    </m:acc>
                    <m:r>
                      <a:rPr lang="ru-RU" b="0" i="1" smtClean="0">
                        <a:latin typeface="Cambria Math"/>
                      </a:rPr>
                      <m:t>(</m:t>
                    </m:r>
                    <m:r>
                      <a:rPr lang="en-US" b="0" i="1" smtClean="0">
                        <a:latin typeface="Cambria Math"/>
                      </a:rPr>
                      <m:t>𝑎</m:t>
                    </m:r>
                    <m:r>
                      <a:rPr lang="en-US" b="0" i="1" smtClean="0">
                        <a:latin typeface="Cambria Math"/>
                      </a:rPr>
                      <m:t>, </m:t>
                    </m:r>
                    <m:r>
                      <a:rPr lang="en-US" b="0" i="1" smtClean="0">
                        <a:latin typeface="Cambria Math"/>
                      </a:rPr>
                      <m:t>𝑏</m:t>
                    </m:r>
                    <m:r>
                      <a:rPr lang="en-US" b="0" i="1" smtClean="0">
                        <a:latin typeface="Cambria Math"/>
                      </a:rPr>
                      <m:t>)</m:t>
                    </m:r>
                  </m:oMath>
                </a14:m>
                <a:r>
                  <a:rPr lang="ru-RU" dirty="0"/>
                  <a:t>, перпендикулярный этой прямой, называется вектором </a:t>
                </a:r>
                <a:r>
                  <a:rPr lang="ru-RU" dirty="0" smtClean="0"/>
                  <a:t>нормали.	</a:t>
                </a:r>
                <a:endParaRPr lang="ru-RU" dirty="0"/>
              </a:p>
            </p:txBody>
          </p:sp>
        </mc:Choice>
        <mc:Fallback xmlns="">
          <p:sp>
            <p:nvSpPr>
              <p:cNvPr id="3" name="TextBox 2"/>
              <p:cNvSpPr txBox="1">
                <a:spLocks noRot="1" noChangeAspect="1" noMove="1" noResize="1" noEditPoints="1" noAdjustHandles="1" noChangeArrowheads="1" noChangeShapeType="1" noTextEdit="1"/>
              </p:cNvSpPr>
              <p:nvPr/>
            </p:nvSpPr>
            <p:spPr>
              <a:xfrm>
                <a:off x="0" y="-6821"/>
                <a:ext cx="9089791" cy="2308324"/>
              </a:xfrm>
              <a:prstGeom prst="rect">
                <a:avLst/>
              </a:prstGeom>
              <a:blipFill rotWithShape="1">
                <a:blip r:embed="rId2"/>
                <a:stretch>
                  <a:fillRect l="-1006" t="-2111" r="-1006" b="-501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771800" y="1772816"/>
                <a:ext cx="6317991" cy="2355517"/>
              </a:xfrm>
              <a:prstGeom prst="rect">
                <a:avLst/>
              </a:prstGeom>
              <a:noFill/>
            </p:spPr>
            <p:txBody>
              <a:bodyPr wrap="square" rtlCol="0">
                <a:spAutoFit/>
              </a:bodyPr>
              <a:lstStyle/>
              <a:p>
                <a:pPr algn="just"/>
                <a:r>
                  <a:rPr lang="ru-RU" dirty="0" smtClean="0"/>
                  <a:t>	Зафиксируем точку </a:t>
                </a:r>
                <a14:m>
                  <m:oMath xmlns:m="http://schemas.openxmlformats.org/officeDocument/2006/math">
                    <m:sSub>
                      <m:sSubPr>
                        <m:ctrlPr>
                          <a:rPr lang="ru-RU" i="1" smtClean="0">
                            <a:latin typeface="Cambria Math"/>
                          </a:rPr>
                        </m:ctrlPr>
                      </m:sSubPr>
                      <m:e>
                        <m:r>
                          <a:rPr lang="en-US" b="0" i="1" smtClean="0">
                            <a:latin typeface="Cambria Math"/>
                          </a:rPr>
                          <m:t>𝐴</m:t>
                        </m:r>
                      </m:e>
                      <m:sub>
                        <m:r>
                          <a:rPr lang="en-US" b="0" i="1" smtClean="0">
                            <a:latin typeface="Cambria Math"/>
                          </a:rPr>
                          <m:t>0</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0</m:t>
                        </m:r>
                      </m:sub>
                    </m:sSub>
                    <m:r>
                      <a:rPr lang="en-US" b="0" i="1" smtClean="0">
                        <a:latin typeface="Cambria Math"/>
                      </a:rPr>
                      <m:t>, </m:t>
                    </m:r>
                    <m:sSub>
                      <m:sSubPr>
                        <m:ctrlPr>
                          <a:rPr lang="en-US" b="0" i="1" smtClean="0">
                            <a:latin typeface="Cambria Math"/>
                          </a:rPr>
                        </m:ctrlPr>
                      </m:sSubPr>
                      <m:e>
                        <m:r>
                          <a:rPr lang="en-US" b="0" i="1" smtClean="0">
                            <a:latin typeface="Cambria Math"/>
                          </a:rPr>
                          <m:t>𝑦</m:t>
                        </m:r>
                      </m:e>
                      <m:sub>
                        <m:r>
                          <a:rPr lang="en-US" b="0" i="1" smtClean="0">
                            <a:latin typeface="Cambria Math"/>
                          </a:rPr>
                          <m:t>0</m:t>
                        </m:r>
                      </m:sub>
                    </m:sSub>
                    <m:r>
                      <a:rPr lang="ru-RU" b="0" i="1" smtClean="0">
                        <a:latin typeface="Cambria Math"/>
                      </a:rPr>
                      <m:t>)</m:t>
                    </m:r>
                  </m:oMath>
                </a14:m>
                <a:r>
                  <a:rPr lang="ru-RU" dirty="0" smtClean="0"/>
                  <a:t>, принадлежащую этой прямой. Точка </a:t>
                </a:r>
                <a:r>
                  <a:rPr lang="en-US" i="1" dirty="0"/>
                  <a:t>A</a:t>
                </a:r>
                <a:r>
                  <a:rPr lang="ru-RU" dirty="0"/>
                  <a:t>(</a:t>
                </a:r>
                <a:r>
                  <a:rPr lang="en-US" i="1" dirty="0"/>
                  <a:t>x</a:t>
                </a:r>
                <a:r>
                  <a:rPr lang="ru-RU" dirty="0"/>
                  <a:t>, </a:t>
                </a:r>
                <a:r>
                  <a:rPr lang="en-US" i="1" dirty="0"/>
                  <a:t>y</a:t>
                </a:r>
                <a:r>
                  <a:rPr lang="ru-RU" dirty="0"/>
                  <a:t>) будет принадлежать </a:t>
                </a:r>
                <a:r>
                  <a:rPr lang="ru-RU" dirty="0" smtClean="0"/>
                  <a:t>прямой</a:t>
                </a:r>
                <a:r>
                  <a:rPr lang="ru-RU" dirty="0"/>
                  <a:t>, если вектор </a:t>
                </a:r>
                <a14:m>
                  <m:oMath xmlns:m="http://schemas.openxmlformats.org/officeDocument/2006/math">
                    <m:acc>
                      <m:accPr>
                        <m:chr m:val="⃗"/>
                        <m:ctrlPr>
                          <a:rPr lang="ru-RU" i="1">
                            <a:latin typeface="Cambria Math"/>
                          </a:rPr>
                        </m:ctrlPr>
                      </m:accPr>
                      <m:e>
                        <m:sSub>
                          <m:sSubPr>
                            <m:ctrlPr>
                              <a:rPr lang="ru-RU" i="1">
                                <a:latin typeface="Cambria Math"/>
                              </a:rPr>
                            </m:ctrlPr>
                          </m:sSubPr>
                          <m:e>
                            <m:r>
                              <a:rPr lang="en-US" i="1">
                                <a:latin typeface="Cambria Math"/>
                              </a:rPr>
                              <m:t>𝐴</m:t>
                            </m:r>
                          </m:e>
                          <m:sub>
                            <m:r>
                              <a:rPr lang="ru-RU" i="1">
                                <a:latin typeface="Cambria Math"/>
                              </a:rPr>
                              <m:t>0</m:t>
                            </m:r>
                          </m:sub>
                        </m:sSub>
                        <m:r>
                          <a:rPr lang="en-US" i="1">
                            <a:latin typeface="Cambria Math"/>
                          </a:rPr>
                          <m:t>𝐴</m:t>
                        </m:r>
                      </m:e>
                    </m:acc>
                    <m:r>
                      <a:rPr lang="ru-RU" i="1">
                        <a:latin typeface="Cambria Math"/>
                      </a:rPr>
                      <m:t>(</m:t>
                    </m:r>
                    <m:r>
                      <a:rPr lang="en-US" i="1">
                        <a:latin typeface="Cambria Math"/>
                      </a:rPr>
                      <m:t>𝑥</m:t>
                    </m:r>
                    <m:r>
                      <a:rPr lang="ru-RU" i="1">
                        <a:latin typeface="Cambria Math"/>
                      </a:rPr>
                      <m:t>−</m:t>
                    </m:r>
                    <m:sSub>
                      <m:sSubPr>
                        <m:ctrlPr>
                          <a:rPr lang="ru-RU" i="1">
                            <a:latin typeface="Cambria Math"/>
                          </a:rPr>
                        </m:ctrlPr>
                      </m:sSubPr>
                      <m:e>
                        <m:r>
                          <a:rPr lang="en-US" i="1">
                            <a:latin typeface="Cambria Math"/>
                          </a:rPr>
                          <m:t>𝑥</m:t>
                        </m:r>
                      </m:e>
                      <m:sub>
                        <m:r>
                          <a:rPr lang="ru-RU" i="1">
                            <a:latin typeface="Cambria Math"/>
                          </a:rPr>
                          <m:t>0</m:t>
                        </m:r>
                      </m:sub>
                    </m:sSub>
                    <m:r>
                      <a:rPr lang="ru-RU" i="1">
                        <a:latin typeface="Cambria Math"/>
                      </a:rPr>
                      <m:t>, </m:t>
                    </m:r>
                    <m:r>
                      <a:rPr lang="en-US" i="1">
                        <a:latin typeface="Cambria Math"/>
                      </a:rPr>
                      <m:t>𝑦</m:t>
                    </m:r>
                    <m:r>
                      <a:rPr lang="ru-RU" i="1">
                        <a:latin typeface="Cambria Math"/>
                      </a:rPr>
                      <m:t>− </m:t>
                    </m:r>
                    <m:sSub>
                      <m:sSubPr>
                        <m:ctrlPr>
                          <a:rPr lang="ru-RU" i="1">
                            <a:latin typeface="Cambria Math"/>
                          </a:rPr>
                        </m:ctrlPr>
                      </m:sSubPr>
                      <m:e>
                        <m:r>
                          <a:rPr lang="en-US" i="1">
                            <a:latin typeface="Cambria Math"/>
                          </a:rPr>
                          <m:t>𝑦</m:t>
                        </m:r>
                      </m:e>
                      <m:sub>
                        <m:r>
                          <a:rPr lang="ru-RU" i="1">
                            <a:latin typeface="Cambria Math"/>
                          </a:rPr>
                          <m:t>0</m:t>
                        </m:r>
                      </m:sub>
                    </m:sSub>
                    <m:r>
                      <a:rPr lang="ru-RU" i="1">
                        <a:latin typeface="Cambria Math"/>
                      </a:rPr>
                      <m:t>)</m:t>
                    </m:r>
                  </m:oMath>
                </a14:m>
                <a:r>
                  <a:rPr lang="ru-RU" b="1" dirty="0"/>
                  <a:t> </a:t>
                </a:r>
                <a:r>
                  <a:rPr lang="ru-RU" dirty="0"/>
                  <a:t>будет перпендикулярен вектору нормали </a:t>
                </a:r>
                <a14:m>
                  <m:oMath xmlns:m="http://schemas.openxmlformats.org/officeDocument/2006/math">
                    <m:acc>
                      <m:accPr>
                        <m:chr m:val="⃗"/>
                        <m:ctrlPr>
                          <a:rPr lang="ru-RU" i="1">
                            <a:latin typeface="Cambria Math"/>
                          </a:rPr>
                        </m:ctrlPr>
                      </m:accPr>
                      <m:e>
                        <m:r>
                          <a:rPr lang="en-US" i="1">
                            <a:latin typeface="Cambria Math"/>
                          </a:rPr>
                          <m:t>𝑛</m:t>
                        </m:r>
                      </m:e>
                    </m:acc>
                    <m:r>
                      <a:rPr lang="ru-RU" i="1">
                        <a:latin typeface="Cambria Math"/>
                      </a:rPr>
                      <m:t>(</m:t>
                    </m:r>
                    <m:r>
                      <a:rPr lang="en-US" i="1">
                        <a:latin typeface="Cambria Math"/>
                      </a:rPr>
                      <m:t>𝑎</m:t>
                    </m:r>
                    <m:r>
                      <a:rPr lang="ru-RU" i="1">
                        <a:latin typeface="Cambria Math"/>
                      </a:rPr>
                      <m:t>, </m:t>
                    </m:r>
                    <m:r>
                      <a:rPr lang="en-US" i="1">
                        <a:latin typeface="Cambria Math"/>
                      </a:rPr>
                      <m:t>𝑏</m:t>
                    </m:r>
                    <m:r>
                      <a:rPr lang="ru-RU" i="1">
                        <a:latin typeface="Cambria Math"/>
                      </a:rPr>
                      <m:t>)</m:t>
                    </m:r>
                  </m:oMath>
                </a14:m>
                <a:r>
                  <a:rPr lang="ru-RU" dirty="0"/>
                  <a:t>, т. е. если скалярное произведение этих векторов будет равно нулю.</a:t>
                </a:r>
              </a:p>
            </p:txBody>
          </p:sp>
        </mc:Choice>
        <mc:Fallback xmlns="">
          <p:sp>
            <p:nvSpPr>
              <p:cNvPr id="4" name="TextBox 3"/>
              <p:cNvSpPr txBox="1">
                <a:spLocks noRot="1" noChangeAspect="1" noMove="1" noResize="1" noEditPoints="1" noAdjustHandles="1" noChangeArrowheads="1" noChangeShapeType="1" noTextEdit="1"/>
              </p:cNvSpPr>
              <p:nvPr/>
            </p:nvSpPr>
            <p:spPr>
              <a:xfrm>
                <a:off x="2771800" y="1772816"/>
                <a:ext cx="6317991" cy="2355517"/>
              </a:xfrm>
              <a:prstGeom prst="rect">
                <a:avLst/>
              </a:prstGeom>
              <a:blipFill rotWithShape="1">
                <a:blip r:embed="rId3"/>
                <a:stretch>
                  <a:fillRect l="-1544" t="-2073" r="-1448" b="-5181"/>
                </a:stretch>
              </a:blipFill>
            </p:spPr>
            <p:txBody>
              <a:bodyPr/>
              <a:lstStyle/>
              <a:p>
                <a:r>
                  <a:rPr lang="ru-RU">
                    <a:noFill/>
                  </a:rPr>
                  <a:t> </a:t>
                </a:r>
              </a:p>
            </p:txBody>
          </p:sp>
        </mc:Fallback>
      </mc:AlternateContent>
      <p:pic>
        <p:nvPicPr>
          <p:cNvPr id="5" name="Рисунок 4"/>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44824"/>
            <a:ext cx="2347682" cy="2460899"/>
          </a:xfrm>
          <a:prstGeom prst="rect">
            <a:avLst/>
          </a:prstGeom>
          <a:noFill/>
          <a:ln>
            <a:noFill/>
          </a:ln>
        </p:spPr>
      </p:pic>
      <p:sp>
        <p:nvSpPr>
          <p:cNvPr id="2" name="TextBox 1"/>
          <p:cNvSpPr txBox="1"/>
          <p:nvPr/>
        </p:nvSpPr>
        <p:spPr>
          <a:xfrm>
            <a:off x="0" y="4303416"/>
            <a:ext cx="9144000" cy="1938992"/>
          </a:xfrm>
          <a:prstGeom prst="rect">
            <a:avLst/>
          </a:prstGeom>
          <a:noFill/>
        </p:spPr>
        <p:txBody>
          <a:bodyPr wrap="square" rtlCol="0">
            <a:spAutoFit/>
          </a:bodyPr>
          <a:lstStyle/>
          <a:p>
            <a:pPr algn="just"/>
            <a:r>
              <a:rPr lang="ru-RU" dirty="0" smtClean="0"/>
              <a:t>	Расписывая </a:t>
            </a:r>
            <a:r>
              <a:rPr lang="ru-RU" dirty="0"/>
              <a:t>скалярное произведение через координаты данных векторов, получим уравнение </a:t>
            </a:r>
            <a:endParaRPr lang="ru-RU" dirty="0" smtClean="0"/>
          </a:p>
          <a:p>
            <a:pPr algn="ctr"/>
            <a:r>
              <a:rPr lang="en-US" i="1" dirty="0" smtClean="0"/>
              <a:t>a</a:t>
            </a:r>
            <a:r>
              <a:rPr lang="ru-RU" dirty="0"/>
              <a:t>(</a:t>
            </a:r>
            <a:r>
              <a:rPr lang="en-US" i="1" dirty="0"/>
              <a:t>x </a:t>
            </a:r>
            <a:r>
              <a:rPr lang="ru-RU" dirty="0"/>
              <a:t>– </a:t>
            </a:r>
            <a:r>
              <a:rPr lang="en-US" i="1" dirty="0"/>
              <a:t>x</a:t>
            </a:r>
            <a:r>
              <a:rPr lang="ru-RU" baseline="-25000" dirty="0"/>
              <a:t>0</a:t>
            </a:r>
            <a:r>
              <a:rPr lang="ru-RU" dirty="0"/>
              <a:t>) + </a:t>
            </a:r>
            <a:r>
              <a:rPr lang="en-US" i="1" dirty="0"/>
              <a:t>b</a:t>
            </a:r>
            <a:r>
              <a:rPr lang="ru-RU" dirty="0"/>
              <a:t>(</a:t>
            </a:r>
            <a:r>
              <a:rPr lang="en-US" i="1" dirty="0"/>
              <a:t>y </a:t>
            </a:r>
            <a:r>
              <a:rPr lang="ru-RU" dirty="0"/>
              <a:t>– </a:t>
            </a:r>
            <a:r>
              <a:rPr lang="en-US" i="1" dirty="0"/>
              <a:t>y</a:t>
            </a:r>
            <a:r>
              <a:rPr lang="ru-RU" baseline="-25000" dirty="0"/>
              <a:t>0</a:t>
            </a:r>
            <a:r>
              <a:rPr lang="ru-RU" dirty="0"/>
              <a:t>) = 0.</a:t>
            </a:r>
          </a:p>
          <a:p>
            <a:pPr algn="just"/>
            <a:r>
              <a:rPr lang="ru-RU" dirty="0"/>
              <a:t>	</a:t>
            </a:r>
            <a:r>
              <a:rPr lang="ru-RU" dirty="0" smtClean="0"/>
              <a:t>Обозначая </a:t>
            </a:r>
            <a:r>
              <a:rPr lang="ru-RU" dirty="0"/>
              <a:t>–</a:t>
            </a:r>
            <a:r>
              <a:rPr lang="en-US" i="1" dirty="0"/>
              <a:t>ax</a:t>
            </a:r>
            <a:r>
              <a:rPr lang="ru-RU" baseline="-25000" dirty="0"/>
              <a:t>0 </a:t>
            </a:r>
            <a:r>
              <a:rPr lang="ru-RU" dirty="0"/>
              <a:t>– </a:t>
            </a:r>
            <a:r>
              <a:rPr lang="en-US" i="1" dirty="0"/>
              <a:t>by</a:t>
            </a:r>
            <a:r>
              <a:rPr lang="ru-RU" baseline="-25000" dirty="0"/>
              <a:t>0 </a:t>
            </a:r>
            <a:r>
              <a:rPr lang="ru-RU" dirty="0"/>
              <a:t>= </a:t>
            </a:r>
            <a:r>
              <a:rPr lang="en-US" i="1" dirty="0"/>
              <a:t>c</a:t>
            </a:r>
            <a:r>
              <a:rPr lang="ru-RU" dirty="0"/>
              <a:t>, данное уравнение можно переписать в </a:t>
            </a:r>
            <a:r>
              <a:rPr lang="ru-RU" dirty="0" smtClean="0"/>
              <a:t>виде </a:t>
            </a:r>
            <a:r>
              <a:rPr lang="en-US" i="1" dirty="0" smtClean="0"/>
              <a:t>ax</a:t>
            </a:r>
            <a:r>
              <a:rPr lang="ru-RU" dirty="0" smtClean="0"/>
              <a:t> </a:t>
            </a:r>
            <a:r>
              <a:rPr lang="ru-RU" dirty="0"/>
              <a:t>+ </a:t>
            </a:r>
            <a:r>
              <a:rPr lang="en-US" i="1" dirty="0"/>
              <a:t>by</a:t>
            </a:r>
            <a:r>
              <a:rPr lang="ru-RU" dirty="0"/>
              <a:t> + </a:t>
            </a:r>
            <a:r>
              <a:rPr lang="en-US" i="1" dirty="0"/>
              <a:t>c</a:t>
            </a:r>
            <a:r>
              <a:rPr lang="ru-RU" dirty="0"/>
              <a:t> = 0</a:t>
            </a:r>
            <a:r>
              <a:rPr lang="ru-RU" dirty="0" smtClean="0"/>
              <a:t>.</a:t>
            </a:r>
            <a:endParaRPr lang="ru-RU" dirty="0"/>
          </a:p>
        </p:txBody>
      </p:sp>
    </p:spTree>
    <p:extLst>
      <p:ext uri="{BB962C8B-B14F-4D97-AF65-F5344CB8AC3E}">
        <p14:creationId xmlns:p14="http://schemas.microsoft.com/office/powerpoint/2010/main" val="15038846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p:cNvSpPr txBox="1"/>
              <p:nvPr/>
            </p:nvSpPr>
            <p:spPr>
              <a:xfrm>
                <a:off x="29833" y="-19422"/>
                <a:ext cx="9008133" cy="3785652"/>
              </a:xfrm>
              <a:prstGeom prst="rect">
                <a:avLst/>
              </a:prstGeom>
              <a:noFill/>
            </p:spPr>
            <p:txBody>
              <a:bodyPr wrap="square" rtlCol="0">
                <a:spAutoFit/>
              </a:bodyPr>
              <a:lstStyle/>
              <a:p>
                <a:pPr algn="just"/>
                <a:r>
                  <a:rPr lang="ru-RU" dirty="0" smtClean="0"/>
                  <a:t>	</a:t>
                </a:r>
                <a:r>
                  <a:rPr lang="ru-RU" dirty="0"/>
                  <a:t> Таким образом, имеет место следующая теорема.</a:t>
                </a:r>
              </a:p>
              <a:p>
                <a:pPr algn="just"/>
                <a:r>
                  <a:rPr lang="ru-RU" b="1" dirty="0"/>
                  <a:t>	</a:t>
                </a:r>
                <a:r>
                  <a:rPr lang="ru-RU" dirty="0">
                    <a:solidFill>
                      <a:srgbClr val="FF0000"/>
                    </a:solidFill>
                  </a:rPr>
                  <a:t>Теорема.</a:t>
                </a:r>
                <a:r>
                  <a:rPr lang="ru-RU" dirty="0"/>
                  <a:t> Прямая на плоскости задаётся уравнением </a:t>
                </a:r>
              </a:p>
              <a:p>
                <a:pPr algn="ctr"/>
                <a:r>
                  <a:rPr lang="en-US" i="1" dirty="0"/>
                  <a:t>ax</a:t>
                </a:r>
                <a:r>
                  <a:rPr lang="ru-RU" dirty="0"/>
                  <a:t> + </a:t>
                </a:r>
                <a:r>
                  <a:rPr lang="en-US" i="1" dirty="0"/>
                  <a:t>by</a:t>
                </a:r>
                <a:r>
                  <a:rPr lang="ru-RU" dirty="0"/>
                  <a:t> + </a:t>
                </a:r>
                <a:r>
                  <a:rPr lang="en-US" i="1" dirty="0"/>
                  <a:t>c</a:t>
                </a:r>
                <a:r>
                  <a:rPr lang="ru-RU" dirty="0"/>
                  <a:t> = 0,</a:t>
                </a:r>
              </a:p>
              <a:p>
                <a:pPr algn="just"/>
                <a:r>
                  <a:rPr lang="ru-RU" dirty="0"/>
                  <a:t>где </a:t>
                </a:r>
                <a:r>
                  <a:rPr lang="en-US" i="1" dirty="0"/>
                  <a:t>a</a:t>
                </a:r>
                <a:r>
                  <a:rPr lang="ru-RU" dirty="0"/>
                  <a:t>,  </a:t>
                </a:r>
                <a:r>
                  <a:rPr lang="en-US" i="1" dirty="0"/>
                  <a:t>b</a:t>
                </a:r>
                <a:r>
                  <a:rPr lang="ru-RU" dirty="0"/>
                  <a:t>, </a:t>
                </a:r>
                <a:r>
                  <a:rPr lang="en-US" i="1" dirty="0"/>
                  <a:t>c</a:t>
                </a:r>
                <a:r>
                  <a:rPr lang="ru-RU" dirty="0"/>
                  <a:t> – некоторые числа, причём </a:t>
                </a:r>
                <a:r>
                  <a:rPr lang="en-US" i="1" dirty="0"/>
                  <a:t>a</a:t>
                </a:r>
                <a:r>
                  <a:rPr lang="ru-RU" dirty="0"/>
                  <a:t>,</a:t>
                </a:r>
                <a:r>
                  <a:rPr lang="ru-RU" i="1" dirty="0"/>
                  <a:t> </a:t>
                </a:r>
                <a:r>
                  <a:rPr lang="en-US" i="1" dirty="0"/>
                  <a:t>b</a:t>
                </a:r>
                <a:r>
                  <a:rPr lang="ru-RU" dirty="0"/>
                  <a:t> одновременно не равны нулю и составляют координаты вектора нормали</a:t>
                </a:r>
                <a:r>
                  <a:rPr lang="en-US" dirty="0"/>
                  <a:t> </a:t>
                </a:r>
                <a14:m>
                  <m:oMath xmlns:m="http://schemas.openxmlformats.org/officeDocument/2006/math">
                    <m:acc>
                      <m:accPr>
                        <m:chr m:val="⃗"/>
                        <m:ctrlPr>
                          <a:rPr lang="ru-RU" i="1">
                            <a:latin typeface="Cambria Math"/>
                          </a:rPr>
                        </m:ctrlPr>
                      </m:accPr>
                      <m:e>
                        <m:r>
                          <a:rPr lang="en-US" i="1">
                            <a:latin typeface="Cambria Math"/>
                          </a:rPr>
                          <m:t>𝑛</m:t>
                        </m:r>
                      </m:e>
                    </m:acc>
                  </m:oMath>
                </a14:m>
                <a:r>
                  <a:rPr lang="ru-RU" dirty="0"/>
                  <a:t>.</a:t>
                </a:r>
              </a:p>
              <a:p>
                <a:pPr algn="just"/>
                <a:r>
                  <a:rPr lang="ru-RU" dirty="0" smtClean="0"/>
                  <a:t>	В случае, если прямая задаётся точкой </a:t>
                </a:r>
                <a:r>
                  <a:rPr lang="en-US" i="1" dirty="0" smtClean="0"/>
                  <a:t>A</a:t>
                </a:r>
                <a:r>
                  <a:rPr lang="en-US" baseline="-25000" dirty="0" smtClean="0"/>
                  <a:t>0</a:t>
                </a:r>
                <a:r>
                  <a:rPr lang="en-US" dirty="0" smtClean="0"/>
                  <a:t>(</a:t>
                </a:r>
                <a:r>
                  <a:rPr lang="en-US" i="1" dirty="0" smtClean="0"/>
                  <a:t>x</a:t>
                </a:r>
                <a:r>
                  <a:rPr lang="en-US" baseline="-25000" dirty="0" smtClean="0"/>
                  <a:t>0</a:t>
                </a:r>
                <a:r>
                  <a:rPr lang="en-US" dirty="0" smtClean="0"/>
                  <a:t>, </a:t>
                </a:r>
                <a:r>
                  <a:rPr lang="en-US" i="1" dirty="0" smtClean="0"/>
                  <a:t>y</a:t>
                </a:r>
                <a:r>
                  <a:rPr lang="en-US" baseline="-25000" dirty="0" smtClean="0"/>
                  <a:t>0</a:t>
                </a:r>
                <a:r>
                  <a:rPr lang="en-US" dirty="0" smtClean="0"/>
                  <a:t>) </a:t>
                </a:r>
                <a:r>
                  <a:rPr lang="ru-RU" dirty="0" smtClean="0"/>
                  <a:t>и направляющим вектором </a:t>
                </a:r>
                <a14:m>
                  <m:oMath xmlns:m="http://schemas.openxmlformats.org/officeDocument/2006/math">
                    <m:acc>
                      <m:accPr>
                        <m:chr m:val="⃗"/>
                        <m:ctrlPr>
                          <a:rPr lang="ru-RU" i="1" smtClean="0">
                            <a:latin typeface="Cambria Math"/>
                          </a:rPr>
                        </m:ctrlPr>
                      </m:accPr>
                      <m:e>
                        <m:r>
                          <a:rPr lang="en-US" b="0" i="1" smtClean="0">
                            <a:latin typeface="Cambria Math"/>
                          </a:rPr>
                          <m:t>𝑚</m:t>
                        </m:r>
                      </m:e>
                    </m:acc>
                    <m:r>
                      <a:rPr lang="en-US" b="0" i="1" smtClean="0">
                        <a:latin typeface="Cambria Math"/>
                      </a:rPr>
                      <m:t>(</m:t>
                    </m:r>
                    <m:r>
                      <a:rPr lang="en-US" b="0" i="1" smtClean="0">
                        <a:latin typeface="Cambria Math"/>
                      </a:rPr>
                      <m:t>𝑎</m:t>
                    </m:r>
                    <m:r>
                      <a:rPr lang="en-US" b="0" i="1" smtClean="0">
                        <a:latin typeface="Cambria Math"/>
                      </a:rPr>
                      <m:t>, </m:t>
                    </m:r>
                    <m:r>
                      <a:rPr lang="en-US" b="0" i="1" smtClean="0">
                        <a:latin typeface="Cambria Math"/>
                      </a:rPr>
                      <m:t>𝑏</m:t>
                    </m:r>
                    <m:r>
                      <a:rPr lang="en-US" b="0" i="1" smtClean="0">
                        <a:latin typeface="Cambria Math"/>
                      </a:rPr>
                      <m:t>)</m:t>
                    </m:r>
                  </m:oMath>
                </a14:m>
                <a:r>
                  <a:rPr lang="en-US" dirty="0" smtClean="0"/>
                  <a:t>, </a:t>
                </a:r>
                <a:r>
                  <a:rPr lang="ru-RU" dirty="0" smtClean="0"/>
                  <a:t>её уравнение имеет вид</a:t>
                </a:r>
              </a:p>
              <a:p>
                <a:pPr algn="ctr"/>
                <a14:m>
                  <m:oMathPara xmlns:m="http://schemas.openxmlformats.org/officeDocument/2006/math">
                    <m:oMathParaPr>
                      <m:jc m:val="centerGroup"/>
                    </m:oMathParaPr>
                    <m:oMath xmlns:m="http://schemas.openxmlformats.org/officeDocument/2006/math">
                      <m:r>
                        <a:rPr lang="en-US" b="0" i="1" smtClean="0">
                          <a:latin typeface="Cambria Math"/>
                        </a:rPr>
                        <m:t>𝑏</m:t>
                      </m:r>
                      <m:d>
                        <m:dPr>
                          <m:ctrlPr>
                            <a:rPr lang="en-US" b="0" i="1" smtClean="0">
                              <a:latin typeface="Cambria Math"/>
                            </a:rPr>
                          </m:ctrlPr>
                        </m:dPr>
                        <m:e>
                          <m:r>
                            <a:rPr lang="en-US" b="0" i="1" smtClean="0">
                              <a:latin typeface="Cambria Math"/>
                            </a:rPr>
                            <m:t>𝑥</m:t>
                          </m:r>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0</m:t>
                              </m:r>
                            </m:sub>
                          </m:sSub>
                        </m:e>
                      </m:d>
                      <m:r>
                        <a:rPr lang="ru-RU" b="0" i="1" smtClean="0">
                          <a:latin typeface="Cambria Math"/>
                        </a:rPr>
                        <m:t>−</m:t>
                      </m:r>
                      <m:r>
                        <a:rPr lang="en-US" b="0" i="1" smtClean="0">
                          <a:latin typeface="Cambria Math"/>
                        </a:rPr>
                        <m:t>𝑎</m:t>
                      </m:r>
                      <m:d>
                        <m:dPr>
                          <m:ctrlPr>
                            <a:rPr lang="en-US" b="0" i="1" smtClean="0">
                              <a:latin typeface="Cambria Math"/>
                            </a:rPr>
                          </m:ctrlPr>
                        </m:dPr>
                        <m:e>
                          <m:r>
                            <a:rPr lang="en-US" b="0" i="1" smtClean="0">
                              <a:latin typeface="Cambria Math"/>
                            </a:rPr>
                            <m:t>𝑦</m:t>
                          </m:r>
                          <m:r>
                            <a:rPr lang="en-US" b="0" i="1" smtClean="0">
                              <a:latin typeface="Cambria Math"/>
                            </a:rPr>
                            <m:t>−</m:t>
                          </m:r>
                          <m:sSub>
                            <m:sSubPr>
                              <m:ctrlPr>
                                <a:rPr lang="en-US" b="0" i="1" smtClean="0">
                                  <a:latin typeface="Cambria Math"/>
                                </a:rPr>
                              </m:ctrlPr>
                            </m:sSubPr>
                            <m:e>
                              <m:r>
                                <a:rPr lang="en-US" b="0" i="1" smtClean="0">
                                  <a:latin typeface="Cambria Math"/>
                                </a:rPr>
                                <m:t>𝑦</m:t>
                              </m:r>
                            </m:e>
                            <m:sub>
                              <m:r>
                                <a:rPr lang="en-US" b="0" i="1" smtClean="0">
                                  <a:latin typeface="Cambria Math"/>
                                </a:rPr>
                                <m:t>0</m:t>
                              </m:r>
                            </m:sub>
                          </m:sSub>
                        </m:e>
                      </m:d>
                      <m:r>
                        <a:rPr lang="en-US" b="0" i="1" smtClean="0">
                          <a:latin typeface="Cambria Math"/>
                        </a:rPr>
                        <m:t>=0.</m:t>
                      </m:r>
                    </m:oMath>
                  </m:oMathPara>
                </a14:m>
                <a:endParaRPr lang="ru-RU" dirty="0"/>
              </a:p>
              <a:p>
                <a:pPr algn="just"/>
                <a:r>
                  <a:rPr lang="ru-RU" b="1" dirty="0" smtClean="0"/>
                  <a:t>	</a:t>
                </a:r>
                <a:r>
                  <a:rPr lang="ru-RU" dirty="0" smtClean="0"/>
                  <a:t>Действительно, в этом случае вектор нормали </a:t>
                </a:r>
                <a14:m>
                  <m:oMath xmlns:m="http://schemas.openxmlformats.org/officeDocument/2006/math">
                    <m:acc>
                      <m:accPr>
                        <m:chr m:val="⃗"/>
                        <m:ctrlPr>
                          <a:rPr lang="ru-RU" i="1">
                            <a:latin typeface="Cambria Math"/>
                          </a:rPr>
                        </m:ctrlPr>
                      </m:accPr>
                      <m:e>
                        <m:r>
                          <a:rPr lang="en-US" i="1">
                            <a:latin typeface="Cambria Math"/>
                          </a:rPr>
                          <m:t>𝑛</m:t>
                        </m:r>
                      </m:e>
                    </m:acc>
                  </m:oMath>
                </a14:m>
                <a:r>
                  <a:rPr lang="ru-RU" dirty="0" smtClean="0"/>
                  <a:t> имеет координаты </a:t>
                </a:r>
                <a14:m>
                  <m:oMath xmlns:m="http://schemas.openxmlformats.org/officeDocument/2006/math">
                    <m:d>
                      <m:dPr>
                        <m:ctrlPr>
                          <a:rPr lang="en-US" b="0" i="1" smtClean="0">
                            <a:latin typeface="Cambria Math"/>
                          </a:rPr>
                        </m:ctrlPr>
                      </m:dPr>
                      <m:e>
                        <m:r>
                          <a:rPr lang="en-US" i="1">
                            <a:latin typeface="Cambria Math"/>
                          </a:rPr>
                          <m:t>𝑏</m:t>
                        </m:r>
                        <m:r>
                          <a:rPr lang="en-US" b="0" i="1" smtClean="0">
                            <a:latin typeface="Cambria Math"/>
                          </a:rPr>
                          <m:t>, </m:t>
                        </m:r>
                        <m:r>
                          <a:rPr lang="ru-RU" b="0" i="1" smtClean="0">
                            <a:latin typeface="Cambria Math"/>
                          </a:rPr>
                          <m:t>−</m:t>
                        </m:r>
                        <m:r>
                          <a:rPr lang="en-US" b="0" i="1" smtClean="0">
                            <a:latin typeface="Cambria Math"/>
                          </a:rPr>
                          <m:t>𝑎</m:t>
                        </m:r>
                      </m:e>
                    </m:d>
                    <m:r>
                      <a:rPr lang="en-US" b="0" i="1" smtClean="0">
                        <a:latin typeface="Cambria Math"/>
                      </a:rPr>
                      <m:t>.</m:t>
                    </m:r>
                  </m:oMath>
                </a14:m>
                <a:endParaRPr lang="ru-RU" dirty="0"/>
              </a:p>
            </p:txBody>
          </p:sp>
        </mc:Choice>
        <mc:Fallback xmlns="">
          <p:sp>
            <p:nvSpPr>
              <p:cNvPr id="11" name="TextBox 10"/>
              <p:cNvSpPr txBox="1">
                <a:spLocks noRot="1" noChangeAspect="1" noMove="1" noResize="1" noEditPoints="1" noAdjustHandles="1" noChangeArrowheads="1" noChangeShapeType="1" noTextEdit="1"/>
              </p:cNvSpPr>
              <p:nvPr/>
            </p:nvSpPr>
            <p:spPr>
              <a:xfrm>
                <a:off x="29833" y="-19422"/>
                <a:ext cx="9008133" cy="3785652"/>
              </a:xfrm>
              <a:prstGeom prst="rect">
                <a:avLst/>
              </a:prstGeom>
              <a:blipFill rotWithShape="1">
                <a:blip r:embed="rId2"/>
                <a:stretch>
                  <a:fillRect l="-1083" t="-1288" r="-1015" b="-2738"/>
                </a:stretch>
              </a:blipFill>
            </p:spPr>
            <p:txBody>
              <a:bodyPr/>
              <a:lstStyle/>
              <a:p>
                <a:r>
                  <a:rPr lang="ru-RU">
                    <a:noFill/>
                  </a:rPr>
                  <a:t> </a:t>
                </a:r>
              </a:p>
            </p:txBody>
          </p:sp>
        </mc:Fallback>
      </mc:AlternateContent>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463" y="3645024"/>
            <a:ext cx="24384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3197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81658" y="116632"/>
                <a:ext cx="9008133" cy="2355517"/>
              </a:xfrm>
              <a:prstGeom prst="rect">
                <a:avLst/>
              </a:prstGeom>
              <a:noFill/>
            </p:spPr>
            <p:txBody>
              <a:bodyPr wrap="square" rtlCol="0">
                <a:spAutoFit/>
              </a:bodyPr>
              <a:lstStyle/>
              <a:p>
                <a:pPr algn="just"/>
                <a:r>
                  <a:rPr lang="ru-RU" dirty="0" smtClean="0"/>
                  <a:t>	</a:t>
                </a:r>
                <a:r>
                  <a:rPr lang="ru-RU" dirty="0"/>
                  <a:t> Найдём уравнение прямой, проходящей через две точки </a:t>
                </a:r>
                <a:r>
                  <a:rPr lang="ru-RU" i="1" dirty="0"/>
                  <a:t>А</a:t>
                </a:r>
                <a:r>
                  <a:rPr lang="ru-RU" baseline="-25000" dirty="0"/>
                  <a:t>1</a:t>
                </a:r>
                <a:r>
                  <a:rPr lang="ru-RU" dirty="0"/>
                  <a:t>(</a:t>
                </a:r>
                <a:r>
                  <a:rPr lang="en-US" i="1" dirty="0"/>
                  <a:t>x</a:t>
                </a:r>
                <a:r>
                  <a:rPr lang="ru-RU" baseline="-25000" dirty="0"/>
                  <a:t>1</a:t>
                </a:r>
                <a:r>
                  <a:rPr lang="ru-RU" dirty="0"/>
                  <a:t>, </a:t>
                </a:r>
                <a:r>
                  <a:rPr lang="en-US" i="1" dirty="0"/>
                  <a:t>y</a:t>
                </a:r>
                <a:r>
                  <a:rPr lang="ru-RU" baseline="-25000" dirty="0"/>
                  <a:t>1</a:t>
                </a:r>
                <a:r>
                  <a:rPr lang="ru-RU" dirty="0"/>
                  <a:t>), </a:t>
                </a:r>
                <a:r>
                  <a:rPr lang="en-US" i="1" dirty="0"/>
                  <a:t>A</a:t>
                </a:r>
                <a:r>
                  <a:rPr lang="ru-RU" baseline="-25000" dirty="0"/>
                  <a:t>2</a:t>
                </a:r>
                <a:r>
                  <a:rPr lang="ru-RU" dirty="0"/>
                  <a:t>(</a:t>
                </a:r>
                <a:r>
                  <a:rPr lang="en-US" i="1" dirty="0"/>
                  <a:t>x</a:t>
                </a:r>
                <a:r>
                  <a:rPr lang="ru-RU" baseline="-25000" dirty="0"/>
                  <a:t>2</a:t>
                </a:r>
                <a:r>
                  <a:rPr lang="ru-RU" dirty="0"/>
                  <a:t>, </a:t>
                </a:r>
                <a:r>
                  <a:rPr lang="en-US" i="1" dirty="0"/>
                  <a:t>y</a:t>
                </a:r>
                <a:r>
                  <a:rPr lang="ru-RU" baseline="-25000" dirty="0"/>
                  <a:t>2</a:t>
                </a:r>
                <a:r>
                  <a:rPr lang="ru-RU" dirty="0"/>
                  <a:t>). В этом случае </a:t>
                </a:r>
                <a:r>
                  <a:rPr lang="ru-RU" dirty="0" smtClean="0"/>
                  <a:t>в </a:t>
                </a:r>
                <a:r>
                  <a:rPr lang="ru-RU" dirty="0"/>
                  <a:t>качестве точки </a:t>
                </a:r>
                <a:r>
                  <a:rPr lang="en-US" i="1" dirty="0"/>
                  <a:t>A</a:t>
                </a:r>
                <a:r>
                  <a:rPr lang="ru-RU" baseline="-25000" dirty="0"/>
                  <a:t>0</a:t>
                </a:r>
                <a:r>
                  <a:rPr lang="ru-RU" dirty="0"/>
                  <a:t>, принадлежащей данной прямой, возьмём точку </a:t>
                </a:r>
                <a:r>
                  <a:rPr lang="ru-RU" i="1" dirty="0"/>
                  <a:t>А</a:t>
                </a:r>
                <a:r>
                  <a:rPr lang="ru-RU" baseline="-25000" dirty="0"/>
                  <a:t>1</a:t>
                </a:r>
                <a:r>
                  <a:rPr lang="ru-RU" dirty="0"/>
                  <a:t>(</a:t>
                </a:r>
                <a:r>
                  <a:rPr lang="en-US" i="1" dirty="0"/>
                  <a:t>x</a:t>
                </a:r>
                <a:r>
                  <a:rPr lang="ru-RU" baseline="-25000" dirty="0"/>
                  <a:t>1</a:t>
                </a:r>
                <a:r>
                  <a:rPr lang="ru-RU" dirty="0"/>
                  <a:t>, </a:t>
                </a:r>
                <a:r>
                  <a:rPr lang="en-US" i="1" dirty="0"/>
                  <a:t>y</a:t>
                </a:r>
                <a:r>
                  <a:rPr lang="ru-RU" baseline="-25000" dirty="0"/>
                  <a:t>1</a:t>
                </a:r>
                <a:r>
                  <a:rPr lang="ru-RU" dirty="0"/>
                  <a:t>). </a:t>
                </a:r>
                <a:r>
                  <a:rPr lang="ru-RU" dirty="0" smtClean="0"/>
                  <a:t>В </a:t>
                </a:r>
                <a:r>
                  <a:rPr lang="ru-RU" dirty="0"/>
                  <a:t>качестве </a:t>
                </a:r>
                <a:r>
                  <a:rPr lang="ru-RU" dirty="0" smtClean="0"/>
                  <a:t>направляющего вектора можно взять вектор </a:t>
                </a:r>
                <a14:m>
                  <m:oMath xmlns:m="http://schemas.openxmlformats.org/officeDocument/2006/math">
                    <m:acc>
                      <m:accPr>
                        <m:chr m:val="⃗"/>
                        <m:ctrlPr>
                          <a:rPr lang="ru-RU" i="1">
                            <a:latin typeface="Cambria Math"/>
                          </a:rPr>
                        </m:ctrlPr>
                      </m:accPr>
                      <m:e>
                        <m:sSub>
                          <m:sSubPr>
                            <m:ctrlPr>
                              <a:rPr lang="ru-RU" i="1">
                                <a:latin typeface="Cambria Math"/>
                              </a:rPr>
                            </m:ctrlPr>
                          </m:sSubPr>
                          <m:e>
                            <m:r>
                              <a:rPr lang="en-US" i="1">
                                <a:latin typeface="Cambria Math"/>
                              </a:rPr>
                              <m:t>𝐴</m:t>
                            </m:r>
                          </m:e>
                          <m:sub>
                            <m:r>
                              <a:rPr lang="ru-RU" i="1">
                                <a:latin typeface="Cambria Math"/>
                              </a:rPr>
                              <m:t>1</m:t>
                            </m:r>
                          </m:sub>
                        </m:sSub>
                        <m:sSub>
                          <m:sSubPr>
                            <m:ctrlPr>
                              <a:rPr lang="ru-RU" i="1">
                                <a:latin typeface="Cambria Math"/>
                              </a:rPr>
                            </m:ctrlPr>
                          </m:sSubPr>
                          <m:e>
                            <m:r>
                              <a:rPr lang="en-US" i="1">
                                <a:latin typeface="Cambria Math"/>
                              </a:rPr>
                              <m:t>𝐴</m:t>
                            </m:r>
                          </m:e>
                          <m:sub>
                            <m:r>
                              <a:rPr lang="ru-RU" i="1">
                                <a:latin typeface="Cambria Math"/>
                              </a:rPr>
                              <m:t>2</m:t>
                            </m:r>
                          </m:sub>
                        </m:sSub>
                      </m:e>
                    </m:acc>
                    <m:d>
                      <m:dPr>
                        <m:ctrlPr>
                          <a:rPr lang="ru-RU" i="1">
                            <a:latin typeface="Cambria Math"/>
                          </a:rPr>
                        </m:ctrlPr>
                      </m:dPr>
                      <m:e>
                        <m:sSub>
                          <m:sSubPr>
                            <m:ctrlPr>
                              <a:rPr lang="ru-RU" i="1">
                                <a:latin typeface="Cambria Math"/>
                              </a:rPr>
                            </m:ctrlPr>
                          </m:sSubPr>
                          <m:e>
                            <m:r>
                              <a:rPr lang="en-US" i="1">
                                <a:latin typeface="Cambria Math"/>
                              </a:rPr>
                              <m:t>𝑥</m:t>
                            </m:r>
                          </m:e>
                          <m:sub>
                            <m:r>
                              <a:rPr lang="ru-RU" i="1">
                                <a:latin typeface="Cambria Math"/>
                              </a:rPr>
                              <m:t>2</m:t>
                            </m:r>
                          </m:sub>
                        </m:sSub>
                        <m:r>
                          <a:rPr lang="ru-RU" i="1">
                            <a:latin typeface="Cambria Math"/>
                          </a:rPr>
                          <m:t>−</m:t>
                        </m:r>
                        <m:sSub>
                          <m:sSubPr>
                            <m:ctrlPr>
                              <a:rPr lang="ru-RU" i="1">
                                <a:latin typeface="Cambria Math"/>
                              </a:rPr>
                            </m:ctrlPr>
                          </m:sSubPr>
                          <m:e>
                            <m:r>
                              <a:rPr lang="en-US" i="1">
                                <a:latin typeface="Cambria Math"/>
                              </a:rPr>
                              <m:t>𝑥</m:t>
                            </m:r>
                          </m:e>
                          <m:sub>
                            <m:r>
                              <a:rPr lang="ru-RU" i="1">
                                <a:latin typeface="Cambria Math"/>
                              </a:rPr>
                              <m:t>1</m:t>
                            </m:r>
                          </m:sub>
                        </m:sSub>
                        <m:r>
                          <a:rPr lang="ru-RU">
                            <a:latin typeface="Cambria Math"/>
                          </a:rPr>
                          <m:t>,</m:t>
                        </m:r>
                        <m:r>
                          <a:rPr lang="ru-RU" baseline="-25000">
                            <a:latin typeface="Cambria Math"/>
                          </a:rPr>
                          <m:t>  </m:t>
                        </m:r>
                        <m:sSub>
                          <m:sSubPr>
                            <m:ctrlPr>
                              <a:rPr lang="ru-RU" i="1">
                                <a:latin typeface="Cambria Math"/>
                              </a:rPr>
                            </m:ctrlPr>
                          </m:sSubPr>
                          <m:e>
                            <m:r>
                              <a:rPr lang="en-US" i="1">
                                <a:latin typeface="Cambria Math"/>
                              </a:rPr>
                              <m:t>𝑦</m:t>
                            </m:r>
                          </m:e>
                          <m:sub>
                            <m:r>
                              <a:rPr lang="ru-RU" i="1">
                                <a:latin typeface="Cambria Math"/>
                              </a:rPr>
                              <m:t>2</m:t>
                            </m:r>
                          </m:sub>
                        </m:sSub>
                        <m:r>
                          <a:rPr lang="ru-RU" i="1">
                            <a:latin typeface="Cambria Math"/>
                          </a:rPr>
                          <m:t>−</m:t>
                        </m:r>
                        <m:sSub>
                          <m:sSubPr>
                            <m:ctrlPr>
                              <a:rPr lang="ru-RU" i="1">
                                <a:latin typeface="Cambria Math"/>
                              </a:rPr>
                            </m:ctrlPr>
                          </m:sSubPr>
                          <m:e>
                            <m:r>
                              <a:rPr lang="en-US" i="1">
                                <a:latin typeface="Cambria Math"/>
                              </a:rPr>
                              <m:t>𝑦</m:t>
                            </m:r>
                          </m:e>
                          <m:sub>
                            <m:r>
                              <a:rPr lang="ru-RU" i="1">
                                <a:latin typeface="Cambria Math"/>
                              </a:rPr>
                              <m:t>1</m:t>
                            </m:r>
                          </m:sub>
                        </m:sSub>
                      </m:e>
                    </m:d>
                    <m:r>
                      <a:rPr lang="ru-RU" b="0" i="0" smtClean="0">
                        <a:latin typeface="Cambria Math"/>
                      </a:rPr>
                      <m:t>.</m:t>
                    </m:r>
                  </m:oMath>
                </a14:m>
                <a:r>
                  <a:rPr lang="ru-RU" dirty="0" smtClean="0"/>
                  <a:t>Вектор </a:t>
                </a:r>
                <a:r>
                  <a:rPr lang="ru-RU" dirty="0"/>
                  <a:t>нормали можно </a:t>
                </a:r>
                <a14:m>
                  <m:oMath xmlns:m="http://schemas.openxmlformats.org/officeDocument/2006/math">
                    <m:acc>
                      <m:accPr>
                        <m:chr m:val="⃗"/>
                        <m:ctrlPr>
                          <a:rPr lang="ru-RU" i="1">
                            <a:latin typeface="Cambria Math"/>
                          </a:rPr>
                        </m:ctrlPr>
                      </m:accPr>
                      <m:e>
                        <m:r>
                          <a:rPr lang="en-US" i="1">
                            <a:latin typeface="Cambria Math"/>
                          </a:rPr>
                          <m:t>𝑛</m:t>
                        </m:r>
                      </m:e>
                    </m:acc>
                    <m:r>
                      <a:rPr lang="en-US" i="1">
                        <a:latin typeface="Cambria Math"/>
                      </a:rPr>
                      <m:t> </m:t>
                    </m:r>
                  </m:oMath>
                </a14:m>
                <a:r>
                  <a:rPr lang="ru-RU" dirty="0" smtClean="0"/>
                  <a:t>будет иметь координаты </a:t>
                </a:r>
                <a14:m>
                  <m:oMath xmlns:m="http://schemas.openxmlformats.org/officeDocument/2006/math">
                    <m:r>
                      <a:rPr lang="ru-RU" i="1">
                        <a:latin typeface="Cambria Math"/>
                      </a:rPr>
                      <m:t>(</m:t>
                    </m:r>
                    <m:sSub>
                      <m:sSubPr>
                        <m:ctrlPr>
                          <a:rPr lang="ru-RU" i="1">
                            <a:latin typeface="Cambria Math"/>
                          </a:rPr>
                        </m:ctrlPr>
                      </m:sSubPr>
                      <m:e>
                        <m:r>
                          <a:rPr lang="en-US" i="1">
                            <a:latin typeface="Cambria Math"/>
                          </a:rPr>
                          <m:t>𝑦</m:t>
                        </m:r>
                      </m:e>
                      <m:sub>
                        <m:r>
                          <a:rPr lang="ru-RU" i="1">
                            <a:latin typeface="Cambria Math"/>
                          </a:rPr>
                          <m:t>2</m:t>
                        </m:r>
                      </m:sub>
                    </m:sSub>
                    <m:r>
                      <a:rPr lang="ru-RU" i="1">
                        <a:latin typeface="Cambria Math"/>
                      </a:rPr>
                      <m:t>−</m:t>
                    </m:r>
                    <m:sSub>
                      <m:sSubPr>
                        <m:ctrlPr>
                          <a:rPr lang="ru-RU" i="1">
                            <a:latin typeface="Cambria Math"/>
                          </a:rPr>
                        </m:ctrlPr>
                      </m:sSubPr>
                      <m:e>
                        <m:r>
                          <a:rPr lang="en-US" i="1">
                            <a:latin typeface="Cambria Math"/>
                          </a:rPr>
                          <m:t>𝑦</m:t>
                        </m:r>
                      </m:e>
                      <m:sub>
                        <m:r>
                          <a:rPr lang="ru-RU" i="1">
                            <a:latin typeface="Cambria Math"/>
                          </a:rPr>
                          <m:t>1</m:t>
                        </m:r>
                      </m:sub>
                    </m:sSub>
                    <m:r>
                      <a:rPr lang="ru-RU" i="1">
                        <a:latin typeface="Cambria Math"/>
                      </a:rPr>
                      <m:t>, </m:t>
                    </m:r>
                    <m:sSub>
                      <m:sSubPr>
                        <m:ctrlPr>
                          <a:rPr lang="ru-RU" i="1">
                            <a:latin typeface="Cambria Math"/>
                          </a:rPr>
                        </m:ctrlPr>
                      </m:sSubPr>
                      <m:e>
                        <m:r>
                          <a:rPr lang="en-US" i="1">
                            <a:latin typeface="Cambria Math"/>
                          </a:rPr>
                          <m:t>𝑥</m:t>
                        </m:r>
                      </m:e>
                      <m:sub>
                        <m:r>
                          <a:rPr lang="ru-RU" i="1">
                            <a:latin typeface="Cambria Math"/>
                          </a:rPr>
                          <m:t>1</m:t>
                        </m:r>
                      </m:sub>
                    </m:sSub>
                    <m:r>
                      <a:rPr lang="ru-RU" i="1">
                        <a:latin typeface="Cambria Math"/>
                      </a:rPr>
                      <m:t>−</m:t>
                    </m:r>
                    <m:sSub>
                      <m:sSubPr>
                        <m:ctrlPr>
                          <a:rPr lang="ru-RU" i="1">
                            <a:latin typeface="Cambria Math"/>
                          </a:rPr>
                        </m:ctrlPr>
                      </m:sSubPr>
                      <m:e>
                        <m:r>
                          <a:rPr lang="en-US" i="1">
                            <a:latin typeface="Cambria Math"/>
                          </a:rPr>
                          <m:t>𝑥</m:t>
                        </m:r>
                      </m:e>
                      <m:sub>
                        <m:r>
                          <a:rPr lang="ru-RU" i="1">
                            <a:latin typeface="Cambria Math"/>
                          </a:rPr>
                          <m:t>2</m:t>
                        </m:r>
                      </m:sub>
                    </m:sSub>
                    <m:r>
                      <a:rPr lang="ru-RU" i="1">
                        <a:latin typeface="Cambria Math"/>
                      </a:rPr>
                      <m:t>)</m:t>
                    </m:r>
                  </m:oMath>
                </a14:m>
                <a:r>
                  <a:rPr lang="ru-RU" dirty="0"/>
                  <a:t>. </a:t>
                </a:r>
              </a:p>
            </p:txBody>
          </p:sp>
        </mc:Choice>
        <mc:Fallback xmlns="">
          <p:sp>
            <p:nvSpPr>
              <p:cNvPr id="3" name="TextBox 2"/>
              <p:cNvSpPr txBox="1">
                <a:spLocks noRot="1" noChangeAspect="1" noMove="1" noResize="1" noEditPoints="1" noAdjustHandles="1" noChangeArrowheads="1" noChangeShapeType="1" noTextEdit="1"/>
              </p:cNvSpPr>
              <p:nvPr/>
            </p:nvSpPr>
            <p:spPr>
              <a:xfrm>
                <a:off x="81658" y="116632"/>
                <a:ext cx="9008133" cy="2355517"/>
              </a:xfrm>
              <a:prstGeom prst="rect">
                <a:avLst/>
              </a:prstGeom>
              <a:blipFill rotWithShape="1">
                <a:blip r:embed="rId2"/>
                <a:stretch>
                  <a:fillRect l="-1015" t="-2067" r="-1083" b="-491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9050" y="4919008"/>
                <a:ext cx="9144000" cy="1938992"/>
              </a:xfrm>
              <a:prstGeom prst="rect">
                <a:avLst/>
              </a:prstGeom>
              <a:noFill/>
            </p:spPr>
            <p:txBody>
              <a:bodyPr wrap="square" rtlCol="0">
                <a:spAutoFit/>
              </a:bodyPr>
              <a:lstStyle/>
              <a:p>
                <a:pPr algn="just"/>
                <a:r>
                  <a:rPr lang="ru-RU" dirty="0" smtClean="0"/>
                  <a:t>	</a:t>
                </a:r>
                <a:r>
                  <a:rPr lang="ru-RU" dirty="0"/>
                  <a:t> </a:t>
                </a:r>
                <a:r>
                  <a:rPr lang="ru-RU" dirty="0" smtClean="0"/>
                  <a:t>Подставляя </a:t>
                </a:r>
                <a:r>
                  <a:rPr lang="ru-RU" dirty="0"/>
                  <a:t>координаты вектора нормали и точки </a:t>
                </a:r>
                <a:r>
                  <a:rPr lang="en-US" i="1" dirty="0"/>
                  <a:t>A</a:t>
                </a:r>
                <a:r>
                  <a:rPr lang="ru-RU" baseline="-25000" dirty="0"/>
                  <a:t>1</a:t>
                </a:r>
                <a:r>
                  <a:rPr lang="ru-RU" dirty="0"/>
                  <a:t> в уравнение прямой, получим уравнение</a:t>
                </a:r>
              </a:p>
              <a:p>
                <a:pPr algn="just"/>
                <a14:m>
                  <m:oMathPara xmlns:m="http://schemas.openxmlformats.org/officeDocument/2006/math">
                    <m:oMathParaPr>
                      <m:jc m:val="centerGroup"/>
                    </m:oMathParaPr>
                    <m:oMath xmlns:m="http://schemas.openxmlformats.org/officeDocument/2006/math">
                      <m:d>
                        <m:dPr>
                          <m:ctrlPr>
                            <a:rPr lang="ru-RU" i="1">
                              <a:latin typeface="Cambria Math"/>
                            </a:rPr>
                          </m:ctrlPr>
                        </m:dPr>
                        <m:e>
                          <m:sSub>
                            <m:sSubPr>
                              <m:ctrlPr>
                                <a:rPr lang="ru-RU" i="1">
                                  <a:latin typeface="Cambria Math"/>
                                </a:rPr>
                              </m:ctrlPr>
                            </m:sSubPr>
                            <m:e>
                              <m:r>
                                <a:rPr lang="en-US" i="1">
                                  <a:latin typeface="Cambria Math"/>
                                </a:rPr>
                                <m:t>𝑦</m:t>
                              </m:r>
                            </m:e>
                            <m:sub>
                              <m:r>
                                <a:rPr lang="ru-RU" i="1">
                                  <a:latin typeface="Cambria Math"/>
                                </a:rPr>
                                <m:t>2</m:t>
                              </m:r>
                            </m:sub>
                          </m:sSub>
                          <m:r>
                            <a:rPr lang="ru-RU" i="1">
                              <a:latin typeface="Cambria Math"/>
                            </a:rPr>
                            <m:t>−</m:t>
                          </m:r>
                          <m:sSub>
                            <m:sSubPr>
                              <m:ctrlPr>
                                <a:rPr lang="ru-RU" i="1">
                                  <a:latin typeface="Cambria Math"/>
                                </a:rPr>
                              </m:ctrlPr>
                            </m:sSubPr>
                            <m:e>
                              <m:r>
                                <a:rPr lang="en-US" i="1">
                                  <a:latin typeface="Cambria Math"/>
                                </a:rPr>
                                <m:t>𝑦</m:t>
                              </m:r>
                            </m:e>
                            <m:sub>
                              <m:r>
                                <a:rPr lang="ru-RU" i="1">
                                  <a:latin typeface="Cambria Math"/>
                                </a:rPr>
                                <m:t>1</m:t>
                              </m:r>
                            </m:sub>
                          </m:sSub>
                        </m:e>
                      </m:d>
                      <m:d>
                        <m:dPr>
                          <m:ctrlPr>
                            <a:rPr lang="ru-RU" i="1">
                              <a:latin typeface="Cambria Math"/>
                            </a:rPr>
                          </m:ctrlPr>
                        </m:dPr>
                        <m:e>
                          <m:r>
                            <a:rPr lang="en-US" i="1">
                              <a:latin typeface="Cambria Math"/>
                            </a:rPr>
                            <m:t>𝑥</m:t>
                          </m:r>
                          <m:r>
                            <a:rPr lang="en-US" i="1">
                              <a:latin typeface="Cambria Math"/>
                            </a:rPr>
                            <m:t>− </m:t>
                          </m:r>
                          <m:sSub>
                            <m:sSubPr>
                              <m:ctrlPr>
                                <a:rPr lang="ru-RU" i="1">
                                  <a:latin typeface="Cambria Math"/>
                                </a:rPr>
                              </m:ctrlPr>
                            </m:sSubPr>
                            <m:e>
                              <m:r>
                                <a:rPr lang="en-US" i="1">
                                  <a:latin typeface="Cambria Math"/>
                                </a:rPr>
                                <m:t>𝑥</m:t>
                              </m:r>
                            </m:e>
                            <m:sub>
                              <m:r>
                                <a:rPr lang="ru-RU" i="1">
                                  <a:latin typeface="Cambria Math"/>
                                </a:rPr>
                                <m:t>1</m:t>
                              </m:r>
                            </m:sub>
                          </m:sSub>
                        </m:e>
                      </m:d>
                      <m:r>
                        <a:rPr lang="en-US" i="1">
                          <a:latin typeface="Cambria Math"/>
                        </a:rPr>
                        <m:t>+</m:t>
                      </m:r>
                      <m:d>
                        <m:dPr>
                          <m:ctrlPr>
                            <a:rPr lang="ru-RU" i="1">
                              <a:latin typeface="Cambria Math"/>
                            </a:rPr>
                          </m:ctrlPr>
                        </m:dPr>
                        <m:e>
                          <m:sSub>
                            <m:sSubPr>
                              <m:ctrlPr>
                                <a:rPr lang="ru-RU" i="1">
                                  <a:latin typeface="Cambria Math"/>
                                </a:rPr>
                              </m:ctrlPr>
                            </m:sSubPr>
                            <m:e>
                              <m:r>
                                <a:rPr lang="en-US" i="1">
                                  <a:latin typeface="Cambria Math"/>
                                </a:rPr>
                                <m:t>𝑥</m:t>
                              </m:r>
                            </m:e>
                            <m:sub>
                              <m:r>
                                <a:rPr lang="ru-RU" i="1">
                                  <a:latin typeface="Cambria Math"/>
                                </a:rPr>
                                <m:t>1</m:t>
                              </m:r>
                            </m:sub>
                          </m:sSub>
                          <m:r>
                            <a:rPr lang="ru-RU" i="1">
                              <a:latin typeface="Cambria Math"/>
                            </a:rPr>
                            <m:t>−</m:t>
                          </m:r>
                          <m:sSub>
                            <m:sSubPr>
                              <m:ctrlPr>
                                <a:rPr lang="ru-RU" i="1">
                                  <a:latin typeface="Cambria Math"/>
                                </a:rPr>
                              </m:ctrlPr>
                            </m:sSubPr>
                            <m:e>
                              <m:r>
                                <a:rPr lang="en-US" i="1">
                                  <a:latin typeface="Cambria Math"/>
                                </a:rPr>
                                <m:t>𝑥</m:t>
                              </m:r>
                            </m:e>
                            <m:sub>
                              <m:r>
                                <a:rPr lang="ru-RU" i="1">
                                  <a:latin typeface="Cambria Math"/>
                                </a:rPr>
                                <m:t>2</m:t>
                              </m:r>
                            </m:sub>
                          </m:sSub>
                        </m:e>
                      </m:d>
                      <m:d>
                        <m:dPr>
                          <m:ctrlPr>
                            <a:rPr lang="ru-RU" i="1">
                              <a:latin typeface="Cambria Math"/>
                            </a:rPr>
                          </m:ctrlPr>
                        </m:dPr>
                        <m:e>
                          <m:r>
                            <a:rPr lang="en-US" i="1">
                              <a:latin typeface="Cambria Math"/>
                            </a:rPr>
                            <m:t>𝑦</m:t>
                          </m:r>
                          <m:r>
                            <a:rPr lang="en-US" i="1">
                              <a:latin typeface="Cambria Math"/>
                            </a:rPr>
                            <m:t>− </m:t>
                          </m:r>
                          <m:sSub>
                            <m:sSubPr>
                              <m:ctrlPr>
                                <a:rPr lang="ru-RU" i="1">
                                  <a:latin typeface="Cambria Math"/>
                                </a:rPr>
                              </m:ctrlPr>
                            </m:sSubPr>
                            <m:e>
                              <m:r>
                                <a:rPr lang="en-US" i="1">
                                  <a:latin typeface="Cambria Math"/>
                                </a:rPr>
                                <m:t>𝑦</m:t>
                              </m:r>
                            </m:e>
                            <m:sub>
                              <m:r>
                                <a:rPr lang="ru-RU" i="1">
                                  <a:latin typeface="Cambria Math"/>
                                </a:rPr>
                                <m:t>1</m:t>
                              </m:r>
                            </m:sub>
                          </m:sSub>
                        </m:e>
                      </m:d>
                      <m:r>
                        <a:rPr lang="en-US" i="1">
                          <a:latin typeface="Cambria Math"/>
                        </a:rPr>
                        <m:t>=0,</m:t>
                      </m:r>
                    </m:oMath>
                  </m:oMathPara>
                </a14:m>
                <a:endParaRPr lang="ru-RU" dirty="0"/>
              </a:p>
              <a:p>
                <a:pPr algn="just"/>
                <a:r>
                  <a:rPr lang="ru-RU" dirty="0"/>
                  <a:t>которое можно переписать в виде</a:t>
                </a:r>
              </a:p>
              <a:p>
                <a:pPr algn="ctr"/>
                <a:r>
                  <a:rPr lang="ru-RU" dirty="0"/>
                  <a:t>(</a:t>
                </a:r>
                <a:r>
                  <a:rPr lang="en-US" i="1" dirty="0"/>
                  <a:t>y</a:t>
                </a:r>
                <a:r>
                  <a:rPr lang="ru-RU" baseline="-25000" dirty="0"/>
                  <a:t>2</a:t>
                </a:r>
                <a:r>
                  <a:rPr lang="ru-RU" dirty="0"/>
                  <a:t> – </a:t>
                </a:r>
                <a:r>
                  <a:rPr lang="en-US" i="1" dirty="0"/>
                  <a:t>y</a:t>
                </a:r>
                <a:r>
                  <a:rPr lang="ru-RU" baseline="-25000" dirty="0"/>
                  <a:t>1</a:t>
                </a:r>
                <a:r>
                  <a:rPr lang="ru-RU" dirty="0"/>
                  <a:t>)</a:t>
                </a:r>
                <a:r>
                  <a:rPr lang="en-US" i="1" dirty="0"/>
                  <a:t>x</a:t>
                </a:r>
                <a:r>
                  <a:rPr lang="ru-RU" dirty="0"/>
                  <a:t> + (</a:t>
                </a:r>
                <a:r>
                  <a:rPr lang="en-US" i="1" dirty="0"/>
                  <a:t>x</a:t>
                </a:r>
                <a:r>
                  <a:rPr lang="ru-RU" baseline="-25000" dirty="0"/>
                  <a:t>1</a:t>
                </a:r>
                <a:r>
                  <a:rPr lang="ru-RU" dirty="0"/>
                  <a:t> – </a:t>
                </a:r>
                <a:r>
                  <a:rPr lang="en-US" i="1" dirty="0"/>
                  <a:t>x</a:t>
                </a:r>
                <a:r>
                  <a:rPr lang="ru-RU" baseline="-25000" dirty="0"/>
                  <a:t>2</a:t>
                </a:r>
                <a:r>
                  <a:rPr lang="ru-RU" dirty="0"/>
                  <a:t>)</a:t>
                </a:r>
                <a:r>
                  <a:rPr lang="en-US" i="1" dirty="0"/>
                  <a:t>y </a:t>
                </a:r>
                <a:r>
                  <a:rPr lang="ru-RU" dirty="0"/>
                  <a:t>+ </a:t>
                </a:r>
                <a:r>
                  <a:rPr lang="en-US" i="1" dirty="0"/>
                  <a:t>x</a:t>
                </a:r>
                <a:r>
                  <a:rPr lang="ru-RU" baseline="-25000" dirty="0"/>
                  <a:t>2</a:t>
                </a:r>
                <a:r>
                  <a:rPr lang="en-US" i="1" dirty="0"/>
                  <a:t>y</a:t>
                </a:r>
                <a:r>
                  <a:rPr lang="ru-RU" baseline="-25000" dirty="0"/>
                  <a:t>1</a:t>
                </a:r>
                <a:r>
                  <a:rPr lang="ru-RU" dirty="0"/>
                  <a:t> – </a:t>
                </a:r>
                <a:r>
                  <a:rPr lang="en-US" i="1" dirty="0"/>
                  <a:t>y</a:t>
                </a:r>
                <a:r>
                  <a:rPr lang="ru-RU" baseline="-25000" dirty="0"/>
                  <a:t>2</a:t>
                </a:r>
                <a:r>
                  <a:rPr lang="en-US" i="1" dirty="0"/>
                  <a:t>x</a:t>
                </a:r>
                <a:r>
                  <a:rPr lang="ru-RU" baseline="-25000" dirty="0"/>
                  <a:t>1</a:t>
                </a:r>
                <a:r>
                  <a:rPr lang="ru-RU" dirty="0"/>
                  <a:t> = 0</a:t>
                </a:r>
                <a:r>
                  <a:rPr lang="ru-RU" dirty="0" smtClean="0"/>
                  <a:t>.</a:t>
                </a:r>
                <a:endParaRPr lang="ru-RU" dirty="0"/>
              </a:p>
            </p:txBody>
          </p:sp>
        </mc:Choice>
        <mc:Fallback xmlns="">
          <p:sp>
            <p:nvSpPr>
              <p:cNvPr id="4" name="TextBox 3"/>
              <p:cNvSpPr txBox="1">
                <a:spLocks noRot="1" noChangeAspect="1" noMove="1" noResize="1" noEditPoints="1" noAdjustHandles="1" noChangeArrowheads="1" noChangeShapeType="1" noTextEdit="1"/>
              </p:cNvSpPr>
              <p:nvPr/>
            </p:nvSpPr>
            <p:spPr>
              <a:xfrm>
                <a:off x="19050" y="4919008"/>
                <a:ext cx="9144000" cy="1938992"/>
              </a:xfrm>
              <a:prstGeom prst="rect">
                <a:avLst/>
              </a:prstGeom>
              <a:blipFill rotWithShape="1">
                <a:blip r:embed="rId3"/>
                <a:stretch>
                  <a:fillRect l="-1000" t="-2516" r="-1067" b="-6289"/>
                </a:stretch>
              </a:blipFill>
            </p:spPr>
            <p:txBody>
              <a:bodyPr/>
              <a:lstStyle/>
              <a:p>
                <a:r>
                  <a:rPr lang="ru-RU">
                    <a:noFill/>
                  </a:rPr>
                  <a:t> </a:t>
                </a:r>
              </a:p>
            </p:txBody>
          </p:sp>
        </mc:Fallback>
      </mc:AlternateContent>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420888"/>
            <a:ext cx="2843808" cy="264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2384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81658" y="116632"/>
                <a:ext cx="9008133" cy="5632311"/>
              </a:xfrm>
              <a:prstGeom prst="rect">
                <a:avLst/>
              </a:prstGeom>
              <a:noFill/>
            </p:spPr>
            <p:txBody>
              <a:bodyPr wrap="square" rtlCol="0">
                <a:spAutoFit/>
              </a:bodyPr>
              <a:lstStyle/>
              <a:p>
                <a:pPr algn="just"/>
                <a:r>
                  <a:rPr lang="ru-RU" dirty="0" smtClean="0"/>
                  <a:t>	</a:t>
                </a:r>
                <a:r>
                  <a:rPr lang="ru-RU" dirty="0"/>
                  <a:t> Выясним взаимное расположение прямых на плоскости, в зависимости от их уравнений.</a:t>
                </a:r>
              </a:p>
              <a:p>
                <a:pPr algn="just"/>
                <a:r>
                  <a:rPr lang="ru-RU" dirty="0" smtClean="0"/>
                  <a:t>	Для </a:t>
                </a:r>
                <a:r>
                  <a:rPr lang="ru-RU" dirty="0"/>
                  <a:t>двух прямых, заданных уравнениями</a:t>
                </a:r>
              </a:p>
              <a:p>
                <a:pPr algn="ctr"/>
                <a:r>
                  <a:rPr lang="en-US" i="1" dirty="0"/>
                  <a:t>a</a:t>
                </a:r>
                <a:r>
                  <a:rPr lang="en-US" baseline="-25000" dirty="0"/>
                  <a:t>1</a:t>
                </a:r>
                <a:r>
                  <a:rPr lang="en-US" i="1" dirty="0"/>
                  <a:t>x</a:t>
                </a:r>
                <a:r>
                  <a:rPr lang="en-US" dirty="0"/>
                  <a:t> + </a:t>
                </a:r>
                <a:r>
                  <a:rPr lang="en-US" i="1" dirty="0"/>
                  <a:t>b</a:t>
                </a:r>
                <a:r>
                  <a:rPr lang="en-US" baseline="-25000" dirty="0"/>
                  <a:t>1</a:t>
                </a:r>
                <a:r>
                  <a:rPr lang="en-US" i="1" dirty="0"/>
                  <a:t>y</a:t>
                </a:r>
                <a:r>
                  <a:rPr lang="en-US" dirty="0"/>
                  <a:t> + </a:t>
                </a:r>
                <a:r>
                  <a:rPr lang="en-US" i="1" dirty="0"/>
                  <a:t>c</a:t>
                </a:r>
                <a:r>
                  <a:rPr lang="en-US" baseline="-25000" dirty="0"/>
                  <a:t>1</a:t>
                </a:r>
                <a:r>
                  <a:rPr lang="en-US" dirty="0"/>
                  <a:t> = 0,  </a:t>
                </a:r>
                <a:r>
                  <a:rPr lang="en-US" i="1" dirty="0"/>
                  <a:t>a</a:t>
                </a:r>
                <a:r>
                  <a:rPr lang="en-US" baseline="-25000" dirty="0"/>
                  <a:t>2</a:t>
                </a:r>
                <a:r>
                  <a:rPr lang="en-US" i="1" dirty="0"/>
                  <a:t>x</a:t>
                </a:r>
                <a:r>
                  <a:rPr lang="en-US" dirty="0"/>
                  <a:t> + </a:t>
                </a:r>
                <a:r>
                  <a:rPr lang="en-US" i="1" dirty="0"/>
                  <a:t>b</a:t>
                </a:r>
                <a:r>
                  <a:rPr lang="en-US" baseline="-25000" dirty="0"/>
                  <a:t>2</a:t>
                </a:r>
                <a:r>
                  <a:rPr lang="en-US" i="1" dirty="0"/>
                  <a:t>y</a:t>
                </a:r>
                <a:r>
                  <a:rPr lang="en-US" dirty="0"/>
                  <a:t> + </a:t>
                </a:r>
                <a:r>
                  <a:rPr lang="en-US" i="1" dirty="0"/>
                  <a:t>c</a:t>
                </a:r>
                <a:r>
                  <a:rPr lang="en-US" baseline="-25000" dirty="0"/>
                  <a:t>2</a:t>
                </a:r>
                <a:r>
                  <a:rPr lang="en-US" dirty="0"/>
                  <a:t> = 0,</a:t>
                </a:r>
                <a:endParaRPr lang="ru-RU" dirty="0"/>
              </a:p>
              <a:p>
                <a:pPr algn="just"/>
                <a:r>
                  <a:rPr lang="ru-RU" dirty="0"/>
                  <a:t>векторы нормалей </a:t>
                </a:r>
                <a14:m>
                  <m:oMath xmlns:m="http://schemas.openxmlformats.org/officeDocument/2006/math">
                    <m:acc>
                      <m:accPr>
                        <m:chr m:val="⃗"/>
                        <m:ctrlPr>
                          <a:rPr lang="ru-RU" i="1">
                            <a:latin typeface="Cambria Math"/>
                          </a:rPr>
                        </m:ctrlPr>
                      </m:accPr>
                      <m:e>
                        <m:sSub>
                          <m:sSubPr>
                            <m:ctrlPr>
                              <a:rPr lang="ru-RU" i="1">
                                <a:latin typeface="Cambria Math"/>
                              </a:rPr>
                            </m:ctrlPr>
                          </m:sSubPr>
                          <m:e>
                            <m:r>
                              <a:rPr lang="en-US" i="1">
                                <a:latin typeface="Cambria Math"/>
                              </a:rPr>
                              <m:t>𝑛</m:t>
                            </m:r>
                          </m:e>
                          <m:sub>
                            <m:r>
                              <a:rPr lang="ru-RU" i="1">
                                <a:latin typeface="Cambria Math"/>
                              </a:rPr>
                              <m:t>1</m:t>
                            </m:r>
                          </m:sub>
                        </m:sSub>
                      </m:e>
                    </m:acc>
                  </m:oMath>
                </a14:m>
                <a:r>
                  <a:rPr lang="ru-RU" dirty="0"/>
                  <a:t>, </a:t>
                </a:r>
                <a14:m>
                  <m:oMath xmlns:m="http://schemas.openxmlformats.org/officeDocument/2006/math">
                    <m:acc>
                      <m:accPr>
                        <m:chr m:val="⃗"/>
                        <m:ctrlPr>
                          <a:rPr lang="ru-RU" i="1">
                            <a:latin typeface="Cambria Math"/>
                          </a:rPr>
                        </m:ctrlPr>
                      </m:accPr>
                      <m:e>
                        <m:sSub>
                          <m:sSubPr>
                            <m:ctrlPr>
                              <a:rPr lang="ru-RU" i="1">
                                <a:latin typeface="Cambria Math"/>
                              </a:rPr>
                            </m:ctrlPr>
                          </m:sSubPr>
                          <m:e>
                            <m:r>
                              <a:rPr lang="en-US" i="1">
                                <a:latin typeface="Cambria Math"/>
                              </a:rPr>
                              <m:t>𝑛</m:t>
                            </m:r>
                          </m:e>
                          <m:sub>
                            <m:r>
                              <a:rPr lang="ru-RU" i="1">
                                <a:latin typeface="Cambria Math"/>
                              </a:rPr>
                              <m:t>2</m:t>
                            </m:r>
                          </m:sub>
                        </m:sSub>
                      </m:e>
                    </m:acc>
                  </m:oMath>
                </a14:m>
                <a:r>
                  <a:rPr lang="ru-RU" dirty="0"/>
                  <a:t> соответственно имеют координаты </a:t>
                </a:r>
                <a:r>
                  <a:rPr lang="ru-RU" dirty="0" smtClean="0"/>
                  <a:t>        (</a:t>
                </a:r>
                <a:r>
                  <a:rPr lang="en-US" i="1" dirty="0"/>
                  <a:t>a</a:t>
                </a:r>
                <a:r>
                  <a:rPr lang="ru-RU" baseline="-25000" dirty="0"/>
                  <a:t>1</a:t>
                </a:r>
                <a:r>
                  <a:rPr lang="ru-RU" dirty="0"/>
                  <a:t>, </a:t>
                </a:r>
                <a:r>
                  <a:rPr lang="en-US" i="1" dirty="0"/>
                  <a:t>b</a:t>
                </a:r>
                <a:r>
                  <a:rPr lang="ru-RU" baseline="-25000" dirty="0"/>
                  <a:t>1</a:t>
                </a:r>
                <a:r>
                  <a:rPr lang="ru-RU" dirty="0"/>
                  <a:t>), (</a:t>
                </a:r>
                <a:r>
                  <a:rPr lang="en-US" i="1" dirty="0"/>
                  <a:t>a</a:t>
                </a:r>
                <a:r>
                  <a:rPr lang="ru-RU" baseline="-25000" dirty="0"/>
                  <a:t>2</a:t>
                </a:r>
                <a:r>
                  <a:rPr lang="ru-RU" dirty="0"/>
                  <a:t>, </a:t>
                </a:r>
                <a:r>
                  <a:rPr lang="en-US" i="1" dirty="0"/>
                  <a:t>b</a:t>
                </a:r>
                <a:r>
                  <a:rPr lang="ru-RU" baseline="-25000" dirty="0"/>
                  <a:t>2</a:t>
                </a:r>
                <a:r>
                  <a:rPr lang="ru-RU" dirty="0"/>
                  <a:t>). Эти прямые будут параллельны, если их векторы норма­ли </a:t>
                </a:r>
                <a:r>
                  <a:rPr lang="ru-RU" dirty="0" err="1"/>
                  <a:t>коллинеарны</a:t>
                </a:r>
                <a:r>
                  <a:rPr lang="ru-RU" dirty="0"/>
                  <a:t>, т. е. для некоторого числа </a:t>
                </a:r>
                <a:r>
                  <a:rPr lang="en-US" i="1" dirty="0"/>
                  <a:t>t</a:t>
                </a:r>
                <a:r>
                  <a:rPr lang="ru-RU" dirty="0"/>
                  <a:t> выполняется равенство </a:t>
                </a:r>
                <a14:m>
                  <m:oMath xmlns:m="http://schemas.openxmlformats.org/officeDocument/2006/math">
                    <m:acc>
                      <m:accPr>
                        <m:chr m:val="⃗"/>
                        <m:ctrlPr>
                          <a:rPr lang="ru-RU" i="1">
                            <a:latin typeface="Cambria Math"/>
                          </a:rPr>
                        </m:ctrlPr>
                      </m:accPr>
                      <m:e>
                        <m:sSub>
                          <m:sSubPr>
                            <m:ctrlPr>
                              <a:rPr lang="ru-RU" i="1">
                                <a:latin typeface="Cambria Math"/>
                              </a:rPr>
                            </m:ctrlPr>
                          </m:sSubPr>
                          <m:e>
                            <m:r>
                              <a:rPr lang="en-US" i="1">
                                <a:latin typeface="Cambria Math"/>
                              </a:rPr>
                              <m:t>𝑛</m:t>
                            </m:r>
                          </m:e>
                          <m:sub>
                            <m:r>
                              <a:rPr lang="ru-RU" i="1">
                                <a:latin typeface="Cambria Math"/>
                              </a:rPr>
                              <m:t>1</m:t>
                            </m:r>
                          </m:sub>
                        </m:sSub>
                      </m:e>
                    </m:acc>
                  </m:oMath>
                </a14:m>
                <a:r>
                  <a:rPr lang="ru-RU" dirty="0"/>
                  <a:t> = </a:t>
                </a:r>
                <a:r>
                  <a:rPr lang="en-US" i="1" dirty="0"/>
                  <a:t>t</a:t>
                </a:r>
                <a14:m>
                  <m:oMath xmlns:m="http://schemas.openxmlformats.org/officeDocument/2006/math">
                    <m:r>
                      <a:rPr lang="ru-RU" i="1">
                        <a:latin typeface="Cambria Math"/>
                      </a:rPr>
                      <m:t>∙</m:t>
                    </m:r>
                    <m:acc>
                      <m:accPr>
                        <m:chr m:val="⃗"/>
                        <m:ctrlPr>
                          <a:rPr lang="ru-RU" i="1">
                            <a:latin typeface="Cambria Math"/>
                          </a:rPr>
                        </m:ctrlPr>
                      </m:accPr>
                      <m:e>
                        <m:sSub>
                          <m:sSubPr>
                            <m:ctrlPr>
                              <a:rPr lang="ru-RU" i="1">
                                <a:latin typeface="Cambria Math"/>
                              </a:rPr>
                            </m:ctrlPr>
                          </m:sSubPr>
                          <m:e>
                            <m:r>
                              <a:rPr lang="en-US" i="1">
                                <a:latin typeface="Cambria Math"/>
                              </a:rPr>
                              <m:t>𝑛</m:t>
                            </m:r>
                          </m:e>
                          <m:sub>
                            <m:r>
                              <a:rPr lang="ru-RU" i="1">
                                <a:latin typeface="Cambria Math"/>
                              </a:rPr>
                              <m:t>2</m:t>
                            </m:r>
                          </m:sub>
                        </m:sSub>
                      </m:e>
                    </m:acc>
                  </m:oMath>
                </a14:m>
                <a:r>
                  <a:rPr lang="ru-RU" dirty="0"/>
                  <a:t>, значит, выполняются равенства </a:t>
                </a:r>
                <a:r>
                  <a:rPr lang="en-US" i="1" dirty="0"/>
                  <a:t>a</a:t>
                </a:r>
                <a:r>
                  <a:rPr lang="ru-RU" baseline="-25000" dirty="0"/>
                  <a:t>2 </a:t>
                </a:r>
                <a:r>
                  <a:rPr lang="ru-RU" i="1" dirty="0"/>
                  <a:t>= </a:t>
                </a:r>
                <a:r>
                  <a:rPr lang="en-US" i="1" dirty="0"/>
                  <a:t>ta</a:t>
                </a:r>
                <a:r>
                  <a:rPr lang="ru-RU" baseline="-25000" dirty="0"/>
                  <a:t>1</a:t>
                </a:r>
                <a:r>
                  <a:rPr lang="ru-RU" dirty="0"/>
                  <a:t>,</a:t>
                </a:r>
                <a:r>
                  <a:rPr lang="ru-RU" i="1" dirty="0"/>
                  <a:t> </a:t>
                </a:r>
                <a:r>
                  <a:rPr lang="en-US" i="1" dirty="0"/>
                  <a:t>b</a:t>
                </a:r>
                <a:r>
                  <a:rPr lang="ru-RU" baseline="-25000" dirty="0"/>
                  <a:t>2 </a:t>
                </a:r>
                <a:r>
                  <a:rPr lang="ru-RU" i="1" dirty="0"/>
                  <a:t>= </a:t>
                </a:r>
                <a:r>
                  <a:rPr lang="en-US" i="1" dirty="0" err="1"/>
                  <a:t>tb</a:t>
                </a:r>
                <a:r>
                  <a:rPr lang="ru-RU" baseline="-25000" dirty="0"/>
                  <a:t>1</a:t>
                </a:r>
                <a:r>
                  <a:rPr lang="ru-RU" dirty="0"/>
                  <a:t>. </a:t>
                </a:r>
              </a:p>
              <a:p>
                <a:pPr algn="just"/>
                <a:r>
                  <a:rPr lang="ru-RU" dirty="0" smtClean="0"/>
                  <a:t>	Если </a:t>
                </a:r>
                <a:r>
                  <a:rPr lang="ru-RU" dirty="0"/>
                  <a:t>две прямые пересекаются, то угол </a:t>
                </a:r>
                <a14:m>
                  <m:oMath xmlns:m="http://schemas.openxmlformats.org/officeDocument/2006/math">
                    <m:r>
                      <m:rPr>
                        <m:sty m:val="p"/>
                      </m:rPr>
                      <a:rPr lang="ru-RU">
                        <a:latin typeface="Cambria Math"/>
                      </a:rPr>
                      <m:t>φ</m:t>
                    </m:r>
                  </m:oMath>
                </a14:m>
                <a:r>
                  <a:rPr lang="ru-RU" dirty="0"/>
                  <a:t> между ними можно вычислить </a:t>
                </a:r>
                <a:r>
                  <a:rPr lang="ru-RU" dirty="0" smtClean="0"/>
                  <a:t>через формулу </a:t>
                </a:r>
                <a:r>
                  <a:rPr lang="ru-RU" dirty="0"/>
                  <a:t>скалярного произве­дения их векторов нормали. </a:t>
                </a:r>
              </a:p>
              <a:p>
                <a:pPr algn="just"/>
                <a:r>
                  <a:rPr lang="ru-RU" dirty="0" smtClean="0"/>
                  <a:t>	Так </a:t>
                </a:r>
                <a:r>
                  <a:rPr lang="ru-RU" dirty="0"/>
                  <a:t>как векторы нормали перпендикулярны соответствующим прямым, то угол </a:t>
                </a:r>
                <a14:m>
                  <m:oMath xmlns:m="http://schemas.openxmlformats.org/officeDocument/2006/math">
                    <m:r>
                      <m:rPr>
                        <m:sty m:val="p"/>
                      </m:rPr>
                      <a:rPr lang="ru-RU">
                        <a:latin typeface="Cambria Math"/>
                      </a:rPr>
                      <m:t>φ</m:t>
                    </m:r>
                  </m:oMath>
                </a14:m>
                <a:r>
                  <a:rPr lang="ru-RU" dirty="0"/>
                  <a:t> между прямыми или равен углу между их векторами нормали, или дополняет его до 180</a:t>
                </a:r>
                <a:r>
                  <a:rPr lang="ru-RU" baseline="30000" dirty="0"/>
                  <a:t>о</a:t>
                </a:r>
                <a:r>
                  <a:rPr lang="ru-RU" dirty="0"/>
                  <a:t>. </a:t>
                </a:r>
              </a:p>
            </p:txBody>
          </p:sp>
        </mc:Choice>
        <mc:Fallback xmlns="">
          <p:sp>
            <p:nvSpPr>
              <p:cNvPr id="3" name="TextBox 2"/>
              <p:cNvSpPr txBox="1">
                <a:spLocks noRot="1" noChangeAspect="1" noMove="1" noResize="1" noEditPoints="1" noAdjustHandles="1" noChangeArrowheads="1" noChangeShapeType="1" noTextEdit="1"/>
              </p:cNvSpPr>
              <p:nvPr/>
            </p:nvSpPr>
            <p:spPr>
              <a:xfrm>
                <a:off x="81658" y="116632"/>
                <a:ext cx="9008133" cy="5632311"/>
              </a:xfrm>
              <a:prstGeom prst="rect">
                <a:avLst/>
              </a:prstGeom>
              <a:blipFill rotWithShape="1">
                <a:blip r:embed="rId2"/>
                <a:stretch>
                  <a:fillRect l="-1015" t="-866" r="-1083" b="-1515"/>
                </a:stretch>
              </a:blipFill>
            </p:spPr>
            <p:txBody>
              <a:bodyPr/>
              <a:lstStyle/>
              <a:p>
                <a:r>
                  <a:rPr lang="ru-RU">
                    <a:noFill/>
                  </a:rPr>
                  <a:t> </a:t>
                </a:r>
              </a:p>
            </p:txBody>
          </p:sp>
        </mc:Fallback>
      </mc:AlternateContent>
    </p:spTree>
    <p:extLst>
      <p:ext uri="{BB962C8B-B14F-4D97-AF65-F5344CB8AC3E}">
        <p14:creationId xmlns:p14="http://schemas.microsoft.com/office/powerpoint/2010/main" val="767236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a:t>Курсы по выбору и элективные курсы</a:t>
            </a:r>
            <a:endParaRPr lang="ru-RU" sz="1800"/>
          </a:p>
        </p:txBody>
      </p:sp>
      <p:pic>
        <p:nvPicPr>
          <p:cNvPr id="32780" name="Picture 12" descr="C:\Documents and Settings\Администратор\Мои документы\PICTURE\Учебники\УМК\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8067675" cy="615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721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853"/>
            <a:ext cx="9144000" cy="461665"/>
          </a:xfrm>
          <a:prstGeom prst="rect">
            <a:avLst/>
          </a:prstGeom>
          <a:noFill/>
        </p:spPr>
        <p:txBody>
          <a:bodyPr wrap="square" rtlCol="0">
            <a:spAutoFit/>
          </a:bodyPr>
          <a:lstStyle/>
          <a:p>
            <a:pPr algn="ctr"/>
            <a:r>
              <a:rPr lang="ru-RU" dirty="0" smtClean="0">
                <a:solidFill>
                  <a:srgbClr val="FF0000"/>
                </a:solidFill>
              </a:rPr>
              <a:t>Определение призмы в учебнике Л.С. </a:t>
            </a:r>
            <a:r>
              <a:rPr lang="ru-RU" dirty="0" err="1" smtClean="0">
                <a:solidFill>
                  <a:srgbClr val="FF0000"/>
                </a:solidFill>
              </a:rPr>
              <a:t>Атанасяна</a:t>
            </a:r>
            <a:r>
              <a:rPr lang="ru-RU" dirty="0" smtClean="0">
                <a:solidFill>
                  <a:srgbClr val="FF0000"/>
                </a:solidFill>
              </a:rPr>
              <a:t> и др.</a:t>
            </a:r>
            <a:endParaRPr lang="ru-RU" dirty="0">
              <a:solidFill>
                <a:srgbClr val="FF000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2" y="626013"/>
            <a:ext cx="4514850" cy="619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505" y="1064405"/>
            <a:ext cx="42291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5166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9144000" cy="5386090"/>
          </a:xfrm>
          <a:prstGeom prst="rect">
            <a:avLst/>
          </a:prstGeom>
          <a:noFill/>
        </p:spPr>
        <p:txBody>
          <a:bodyPr wrap="square" rtlCol="0">
            <a:spAutoFit/>
          </a:bodyPr>
          <a:lstStyle/>
          <a:p>
            <a:r>
              <a:rPr lang="ru-RU" sz="2400" dirty="0" smtClean="0">
                <a:latin typeface="Times New Roman" pitchFamily="18" charset="0"/>
                <a:cs typeface="Times New Roman" pitchFamily="18" charset="0"/>
              </a:rPr>
              <a:t>	</a:t>
            </a:r>
          </a:p>
          <a:p>
            <a:pPr algn="ctr"/>
            <a:r>
              <a:rPr lang="ru-RU" sz="2800" dirty="0" smtClean="0">
                <a:solidFill>
                  <a:srgbClr val="FF0000"/>
                </a:solidFill>
                <a:latin typeface="Times New Roman" pitchFamily="18" charset="0"/>
                <a:cs typeface="Times New Roman" pitchFamily="18" charset="0"/>
              </a:rPr>
              <a:t>Определения куба и параллелепипеда в наших учебниках</a:t>
            </a:r>
          </a:p>
          <a:p>
            <a:pPr algn="just"/>
            <a:r>
              <a:rPr lang="ru-RU" sz="2800" i="1" dirty="0" smtClean="0">
                <a:solidFill>
                  <a:srgbClr val="FF0000"/>
                </a:solidFill>
                <a:latin typeface="Times New Roman" pitchFamily="18" charset="0"/>
                <a:cs typeface="Times New Roman" pitchFamily="18" charset="0"/>
              </a:rPr>
              <a:t>	</a:t>
            </a:r>
          </a:p>
          <a:p>
            <a:pPr algn="just"/>
            <a:r>
              <a:rPr lang="ru-RU" sz="2400" b="1" i="1" dirty="0">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Кубом</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называется многогранник, поверхность которого состоит из шести </a:t>
            </a:r>
            <a:r>
              <a:rPr lang="ru-RU" sz="2400" dirty="0" smtClean="0">
                <a:latin typeface="Times New Roman" pitchFamily="18" charset="0"/>
                <a:cs typeface="Times New Roman" pitchFamily="18" charset="0"/>
              </a:rPr>
              <a:t>квадра­тов.</a:t>
            </a:r>
            <a:endParaRPr lang="ru-RU"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 </a:t>
            </a:r>
          </a:p>
          <a:p>
            <a:r>
              <a:rPr lang="ru-RU" sz="2400" dirty="0">
                <a:latin typeface="Times New Roman" pitchFamily="18" charset="0"/>
                <a:cs typeface="Times New Roman" pitchFamily="18" charset="0"/>
              </a:rPr>
              <a:t>                  </a:t>
            </a:r>
          </a:p>
          <a:p>
            <a:r>
              <a:rPr lang="ru-RU" sz="2400" b="1"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endParaRPr lang="ru-RU" sz="2400" b="1" dirty="0" smtClean="0">
              <a:latin typeface="Times New Roman" pitchFamily="18" charset="0"/>
              <a:cs typeface="Times New Roman" pitchFamily="18" charset="0"/>
            </a:endParaRPr>
          </a:p>
          <a:p>
            <a:endParaRPr lang="ru-RU" sz="2400" b="1" dirty="0">
              <a:latin typeface="Times New Roman" pitchFamily="18" charset="0"/>
              <a:cs typeface="Times New Roman" pitchFamily="18" charset="0"/>
            </a:endParaRPr>
          </a:p>
          <a:p>
            <a:pPr algn="just"/>
            <a:r>
              <a:rPr lang="ru-RU" sz="2400" b="1" dirty="0" smtClean="0">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Параллелепипед</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 многогранник, поверхность которого состоит из шести </a:t>
            </a:r>
            <a:r>
              <a:rPr lang="ru-RU" sz="2400" dirty="0" smtClean="0">
                <a:latin typeface="Times New Roman" pitchFamily="18" charset="0"/>
                <a:cs typeface="Times New Roman" pitchFamily="18" charset="0"/>
              </a:rPr>
              <a:t>параллелограммов.</a:t>
            </a:r>
            <a:endParaRPr lang="ru-RU" sz="2400" dirty="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Параллелепипед</a:t>
            </a:r>
            <a:r>
              <a:rPr lang="ru-RU" sz="2400" dirty="0">
                <a:latin typeface="Times New Roman" pitchFamily="18" charset="0"/>
                <a:cs typeface="Times New Roman" pitchFamily="18" charset="0"/>
              </a:rPr>
              <a:t>, у которого все грани – прямоугольники, называется </a:t>
            </a:r>
            <a:r>
              <a:rPr lang="ru-RU" sz="2400" dirty="0" smtClean="0">
                <a:solidFill>
                  <a:srgbClr val="FF0000"/>
                </a:solidFill>
                <a:latin typeface="Times New Roman" pitchFamily="18" charset="0"/>
                <a:cs typeface="Times New Roman" pitchFamily="18" charset="0"/>
              </a:rPr>
              <a:t>прямоугольным</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111722"/>
            <a:ext cx="16668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143" y="2111722"/>
            <a:ext cx="177165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6199" y="2111722"/>
            <a:ext cx="17335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130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9144000" cy="6740307"/>
          </a:xfrm>
          <a:prstGeom prst="rect">
            <a:avLst/>
          </a:prstGeom>
          <a:noFill/>
        </p:spPr>
        <p:txBody>
          <a:bodyPr wrap="square" rtlCol="0">
            <a:spAutoFit/>
          </a:bodyPr>
          <a:lstStyle/>
          <a:p>
            <a:r>
              <a:rPr lang="ru-RU" sz="2400" dirty="0" smtClean="0">
                <a:latin typeface="Times New Roman" pitchFamily="18" charset="0"/>
                <a:cs typeface="Times New Roman" pitchFamily="18" charset="0"/>
              </a:rPr>
              <a:t>	</a:t>
            </a:r>
          </a:p>
          <a:p>
            <a:pPr algn="ctr"/>
            <a:r>
              <a:rPr lang="ru-RU" sz="2800" dirty="0" smtClean="0">
                <a:solidFill>
                  <a:srgbClr val="FF0000"/>
                </a:solidFill>
                <a:latin typeface="Times New Roman" pitchFamily="18" charset="0"/>
                <a:cs typeface="Times New Roman" pitchFamily="18" charset="0"/>
              </a:rPr>
              <a:t>Определение призмы в наших учебниках</a:t>
            </a:r>
          </a:p>
          <a:p>
            <a:pPr algn="just"/>
            <a:r>
              <a:rPr lang="ru-RU" sz="2400" b="1" i="1" dirty="0" smtClean="0">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Призмой</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называется многогранник, поверхность которого состоит из двух рав­ных многоугольников, называемых </a:t>
            </a:r>
            <a:r>
              <a:rPr lang="ru-RU" sz="2400" dirty="0">
                <a:solidFill>
                  <a:srgbClr val="FF0000"/>
                </a:solidFill>
                <a:latin typeface="Times New Roman" pitchFamily="18" charset="0"/>
                <a:cs typeface="Times New Roman" pitchFamily="18" charset="0"/>
              </a:rPr>
              <a:t>основаниями</a:t>
            </a:r>
            <a:r>
              <a:rPr lang="ru-RU" sz="2400" dirty="0">
                <a:latin typeface="Times New Roman" pitchFamily="18" charset="0"/>
                <a:cs typeface="Times New Roman" pitchFamily="18" charset="0"/>
              </a:rPr>
              <a:t> призмы, и параллелограм­мов, имеющих общие стороны с каждым из оснований и называемых </a:t>
            </a:r>
            <a:r>
              <a:rPr lang="ru-RU" sz="2400" dirty="0">
                <a:solidFill>
                  <a:srgbClr val="FF0000"/>
                </a:solidFill>
                <a:latin typeface="Times New Roman" pitchFamily="18" charset="0"/>
                <a:cs typeface="Times New Roman" pitchFamily="18" charset="0"/>
              </a:rPr>
              <a:t>боковыми гранями </a:t>
            </a:r>
            <a:r>
              <a:rPr lang="ru-RU" sz="2400" dirty="0">
                <a:latin typeface="Times New Roman" pitchFamily="18" charset="0"/>
                <a:cs typeface="Times New Roman" pitchFamily="18" charset="0"/>
              </a:rPr>
              <a:t>призмы. Стороны боковых граней, не лежащие в основаниях, называются </a:t>
            </a:r>
            <a:r>
              <a:rPr lang="ru-RU" sz="2400" dirty="0">
                <a:solidFill>
                  <a:srgbClr val="FF0000"/>
                </a:solidFill>
                <a:latin typeface="Times New Roman" pitchFamily="18" charset="0"/>
                <a:cs typeface="Times New Roman" pitchFamily="18" charset="0"/>
              </a:rPr>
              <a:t>боковыми рёбрами</a:t>
            </a:r>
            <a:r>
              <a:rPr lang="ru-RU" sz="2400" i="1"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призмы. </a:t>
            </a:r>
          </a:p>
          <a:p>
            <a:pPr algn="just"/>
            <a:endParaRPr lang="ru-RU" sz="2400" dirty="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a:t>
            </a:r>
          </a:p>
          <a:p>
            <a:pPr algn="just"/>
            <a:endParaRPr lang="ru-RU" sz="2400" dirty="0">
              <a:latin typeface="Times New Roman" pitchFamily="18" charset="0"/>
              <a:cs typeface="Times New Roman" pitchFamily="18" charset="0"/>
            </a:endParaRPr>
          </a:p>
          <a:p>
            <a:pPr algn="just"/>
            <a:endParaRPr lang="ru-RU" sz="2400" dirty="0" smtClean="0">
              <a:latin typeface="Times New Roman" pitchFamily="18" charset="0"/>
              <a:cs typeface="Times New Roman" pitchFamily="18" charset="0"/>
            </a:endParaRPr>
          </a:p>
          <a:p>
            <a:pPr algn="just"/>
            <a:endParaRPr lang="ru-RU" sz="2400" dirty="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Призма</a:t>
            </a:r>
            <a:r>
              <a:rPr lang="ru-RU" sz="2400" dirty="0">
                <a:latin typeface="Times New Roman" pitchFamily="18" charset="0"/>
                <a:cs typeface="Times New Roman" pitchFamily="18" charset="0"/>
              </a:rPr>
              <a:t>, боковыми гранями которой являются </a:t>
            </a:r>
            <a:r>
              <a:rPr lang="ru-RU" sz="2400" dirty="0" smtClean="0">
                <a:latin typeface="Times New Roman" pitchFamily="18" charset="0"/>
                <a:cs typeface="Times New Roman" pitchFamily="18" charset="0"/>
              </a:rPr>
              <a:t>прямоугольники, </a:t>
            </a:r>
            <a:r>
              <a:rPr lang="ru-RU" sz="2400" dirty="0">
                <a:latin typeface="Times New Roman" pitchFamily="18" charset="0"/>
                <a:cs typeface="Times New Roman" pitchFamily="18" charset="0"/>
              </a:rPr>
              <a:t>называется </a:t>
            </a:r>
            <a:r>
              <a:rPr lang="ru-RU" sz="2400" dirty="0">
                <a:solidFill>
                  <a:srgbClr val="FF0000"/>
                </a:solidFill>
                <a:latin typeface="Times New Roman" pitchFamily="18" charset="0"/>
                <a:cs typeface="Times New Roman" pitchFamily="18" charset="0"/>
              </a:rPr>
              <a:t>прямой</a:t>
            </a:r>
            <a:r>
              <a:rPr lang="ru-RU" sz="2400" dirty="0">
                <a:latin typeface="Times New Roman" pitchFamily="18" charset="0"/>
                <a:cs typeface="Times New Roman" pitchFamily="18" charset="0"/>
              </a:rPr>
              <a:t>. В противном случае призма называется </a:t>
            </a:r>
            <a:r>
              <a:rPr lang="ru-RU" sz="2400" dirty="0" smtClean="0">
                <a:solidFill>
                  <a:srgbClr val="FF0000"/>
                </a:solidFill>
                <a:latin typeface="Times New Roman" pitchFamily="18" charset="0"/>
                <a:cs typeface="Times New Roman" pitchFamily="18" charset="0"/>
              </a:rPr>
              <a:t>наклонной</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Прямая </a:t>
            </a:r>
            <a:r>
              <a:rPr lang="ru-RU" sz="2400" dirty="0">
                <a:latin typeface="Times New Roman" pitchFamily="18" charset="0"/>
                <a:cs typeface="Times New Roman" pitchFamily="18" charset="0"/>
              </a:rPr>
              <a:t>призма, основаниями которой являются правильные многоугольники, называется </a:t>
            </a:r>
            <a:r>
              <a:rPr lang="ru-RU" sz="2400" dirty="0" smtClean="0">
                <a:solidFill>
                  <a:srgbClr val="FF0000"/>
                </a:solidFill>
                <a:latin typeface="Times New Roman" pitchFamily="18" charset="0"/>
                <a:cs typeface="Times New Roman" pitchFamily="18" charset="0"/>
              </a:rPr>
              <a:t>правильной</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96952"/>
            <a:ext cx="189547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140968"/>
            <a:ext cx="18097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996952"/>
            <a:ext cx="16287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824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9144000" cy="6124754"/>
          </a:xfrm>
          <a:prstGeom prst="rect">
            <a:avLst/>
          </a:prstGeom>
          <a:noFill/>
        </p:spPr>
        <p:txBody>
          <a:bodyPr wrap="square" rtlCol="0">
            <a:spAutoFit/>
          </a:bodyPr>
          <a:lstStyle/>
          <a:p>
            <a:r>
              <a:rPr lang="ru-RU" sz="2400" dirty="0" smtClean="0">
                <a:latin typeface="Times New Roman" pitchFamily="18" charset="0"/>
                <a:cs typeface="Times New Roman" pitchFamily="18" charset="0"/>
              </a:rPr>
              <a:t>	</a:t>
            </a:r>
          </a:p>
          <a:p>
            <a:pPr algn="ctr"/>
            <a:r>
              <a:rPr lang="ru-RU" sz="2800" dirty="0" smtClean="0">
                <a:solidFill>
                  <a:srgbClr val="FF0000"/>
                </a:solidFill>
                <a:latin typeface="Times New Roman" pitchFamily="18" charset="0"/>
                <a:cs typeface="Times New Roman" pitchFamily="18" charset="0"/>
              </a:rPr>
              <a:t>Определение пирамиды в наших учебниках</a:t>
            </a:r>
          </a:p>
          <a:p>
            <a:r>
              <a:rPr lang="ru-RU" sz="2800" i="1" dirty="0" smtClean="0">
                <a:solidFill>
                  <a:srgbClr val="FF0000"/>
                </a:solidFill>
                <a:latin typeface="Times New Roman" pitchFamily="18" charset="0"/>
                <a:cs typeface="Times New Roman" pitchFamily="18" charset="0"/>
              </a:rPr>
              <a:t>	</a:t>
            </a:r>
          </a:p>
          <a:p>
            <a:pPr algn="just"/>
            <a:r>
              <a:rPr lang="ru-RU" sz="2400" b="1" i="1" dirty="0">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Пирамидой</a:t>
            </a:r>
            <a:r>
              <a:rPr lang="ru-RU" sz="2400" i="1"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называется многогранник, поверхность которого состоит из многоу­гольника, называемого </a:t>
            </a:r>
            <a:r>
              <a:rPr lang="ru-RU" sz="2400" dirty="0">
                <a:solidFill>
                  <a:srgbClr val="FF0000"/>
                </a:solidFill>
                <a:latin typeface="Times New Roman" pitchFamily="18" charset="0"/>
                <a:cs typeface="Times New Roman" pitchFamily="18" charset="0"/>
              </a:rPr>
              <a:t>основанием</a:t>
            </a:r>
            <a:r>
              <a:rPr lang="ru-RU" sz="2400" dirty="0">
                <a:latin typeface="Times New Roman" pitchFamily="18" charset="0"/>
                <a:cs typeface="Times New Roman" pitchFamily="18" charset="0"/>
              </a:rPr>
              <a:t> пирамиды, и треугольников, имеющих общую вершину, называемых </a:t>
            </a:r>
            <a:r>
              <a:rPr lang="ru-RU" sz="2400" dirty="0">
                <a:solidFill>
                  <a:srgbClr val="FF0000"/>
                </a:solidFill>
                <a:latin typeface="Times New Roman" pitchFamily="18" charset="0"/>
                <a:cs typeface="Times New Roman" pitchFamily="18" charset="0"/>
              </a:rPr>
              <a:t>боковыми гранями</a:t>
            </a:r>
            <a:r>
              <a:rPr lang="ru-RU" sz="2400" dirty="0">
                <a:latin typeface="Times New Roman" pitchFamily="18" charset="0"/>
                <a:cs typeface="Times New Roman" pitchFamily="18" charset="0"/>
              </a:rPr>
              <a:t> пирамиды. Общая вершина боковых граней называется </a:t>
            </a:r>
            <a:r>
              <a:rPr lang="ru-RU" sz="2400" dirty="0">
                <a:solidFill>
                  <a:srgbClr val="FF0000"/>
                </a:solidFill>
                <a:latin typeface="Times New Roman" pitchFamily="18" charset="0"/>
                <a:cs typeface="Times New Roman" pitchFamily="18" charset="0"/>
              </a:rPr>
              <a:t>вершиной</a:t>
            </a:r>
            <a:r>
              <a:rPr lang="ru-RU" sz="2400" dirty="0">
                <a:latin typeface="Times New Roman" pitchFamily="18" charset="0"/>
                <a:cs typeface="Times New Roman" pitchFamily="18" charset="0"/>
              </a:rPr>
              <a:t> пирамиды. Рёбра, сходящиеся в вер­шине пирамиды, называются </a:t>
            </a:r>
            <a:r>
              <a:rPr lang="ru-RU" sz="2400" dirty="0">
                <a:solidFill>
                  <a:srgbClr val="FF0000"/>
                </a:solidFill>
                <a:latin typeface="Times New Roman" pitchFamily="18" charset="0"/>
                <a:cs typeface="Times New Roman" pitchFamily="18" charset="0"/>
              </a:rPr>
              <a:t>боковыми </a:t>
            </a:r>
            <a:r>
              <a:rPr lang="ru-RU" sz="2400" dirty="0" smtClean="0">
                <a:solidFill>
                  <a:srgbClr val="FF0000"/>
                </a:solidFill>
                <a:latin typeface="Times New Roman" pitchFamily="18" charset="0"/>
                <a:cs typeface="Times New Roman" pitchFamily="18" charset="0"/>
              </a:rPr>
              <a:t>рёбрами</a:t>
            </a:r>
            <a:r>
              <a:rPr lang="ru-RU" sz="2400" dirty="0" smtClean="0">
                <a:latin typeface="Times New Roman" pitchFamily="18" charset="0"/>
                <a:cs typeface="Times New Roman" pitchFamily="18" charset="0"/>
              </a:rPr>
              <a:t>. </a:t>
            </a:r>
          </a:p>
          <a:p>
            <a:endParaRPr lang="ru-RU" sz="2400" dirty="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endParaRPr lang="ru-RU" sz="2400" dirty="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endParaRPr lang="ru-RU" sz="2400" dirty="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Пирамида</a:t>
            </a:r>
            <a:r>
              <a:rPr lang="ru-RU" sz="2400" dirty="0">
                <a:latin typeface="Times New Roman" pitchFamily="18" charset="0"/>
                <a:cs typeface="Times New Roman" pitchFamily="18" charset="0"/>
              </a:rPr>
              <a:t>, в основании которой правильный многоугольник, и все боковые рёбра которой равны, называется </a:t>
            </a:r>
            <a:r>
              <a:rPr lang="ru-RU" sz="2400" dirty="0" smtClean="0">
                <a:solidFill>
                  <a:srgbClr val="FF0000"/>
                </a:solidFill>
                <a:latin typeface="Times New Roman" pitchFamily="18" charset="0"/>
                <a:cs typeface="Times New Roman" pitchFamily="18" charset="0"/>
              </a:rPr>
              <a:t>правильной</a:t>
            </a:r>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8" y="3429000"/>
            <a:ext cx="162877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481387"/>
            <a:ext cx="187642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7644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 y="420936"/>
            <a:ext cx="6745287" cy="618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6346"/>
            <a:ext cx="9144000" cy="461665"/>
          </a:xfrm>
          <a:prstGeom prst="rect">
            <a:avLst/>
          </a:prstGeom>
          <a:noFill/>
        </p:spPr>
        <p:txBody>
          <a:bodyPr wrap="square" rtlCol="0">
            <a:spAutoFit/>
          </a:bodyPr>
          <a:lstStyle/>
          <a:p>
            <a:pPr algn="ctr"/>
            <a:r>
              <a:rPr lang="ru-RU" dirty="0" smtClean="0">
                <a:solidFill>
                  <a:srgbClr val="FF0000"/>
                </a:solidFill>
              </a:rPr>
              <a:t>Наличие научно-популярного материала (со звёздочкой)</a:t>
            </a:r>
            <a:endParaRPr lang="ru-RU" sz="18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176" y="4823789"/>
            <a:ext cx="2736028" cy="159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0240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88640"/>
            <a:ext cx="570706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262" y="1052736"/>
            <a:ext cx="56578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74" y="5229200"/>
            <a:ext cx="545782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5477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88640"/>
            <a:ext cx="5735637"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027" y="3763541"/>
            <a:ext cx="22098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0827" y="3731940"/>
            <a:ext cx="340042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13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48680"/>
            <a:ext cx="7346700" cy="570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2456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32656"/>
            <a:ext cx="8035099"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5210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2225"/>
            <a:ext cx="6478587" cy="681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235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52400" y="0"/>
            <a:ext cx="883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dirty="0">
                <a:solidFill>
                  <a:srgbClr val="FF0000"/>
                </a:solidFill>
              </a:rPr>
              <a:t>Рабочие тетради для подготовки к </a:t>
            </a:r>
            <a:r>
              <a:rPr lang="ru-RU" dirty="0" smtClean="0">
                <a:solidFill>
                  <a:srgbClr val="FF0000"/>
                </a:solidFill>
              </a:rPr>
              <a:t>ОГЭ</a:t>
            </a:r>
            <a:endParaRPr lang="ru-RU" dirty="0">
              <a:solidFill>
                <a:srgbClr val="FF0000"/>
              </a:solidFill>
            </a:endParaRPr>
          </a:p>
        </p:txBody>
      </p:sp>
      <p:pic>
        <p:nvPicPr>
          <p:cNvPr id="63491" name="Picture 3" descr="C:\Documents and Settings\Администратор\Мои документы\PICTURE\jpg\Тетради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17550"/>
            <a:ext cx="7010400" cy="603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49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60648"/>
            <a:ext cx="9144000" cy="523220"/>
          </a:xfrm>
          <a:prstGeom prst="rect">
            <a:avLst/>
          </a:prstGeom>
          <a:noFill/>
        </p:spPr>
        <p:txBody>
          <a:bodyPr wrap="square" rtlCol="0">
            <a:spAutoFit/>
          </a:bodyPr>
          <a:lstStyle/>
          <a:p>
            <a:pPr algn="ctr"/>
            <a:r>
              <a:rPr lang="ru-RU" sz="2800" dirty="0" smtClean="0">
                <a:solidFill>
                  <a:srgbClr val="FF0000"/>
                </a:solidFill>
              </a:rPr>
              <a:t>Паркеты</a:t>
            </a:r>
            <a:r>
              <a:rPr lang="ru-RU" sz="2800" dirty="0"/>
              <a:t>	</a:t>
            </a:r>
          </a:p>
        </p:txBody>
      </p:sp>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80728"/>
            <a:ext cx="193754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9760" y="980728"/>
            <a:ext cx="1933248"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968921"/>
            <a:ext cx="1971824" cy="257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3861048"/>
            <a:ext cx="2029166" cy="26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9760" y="3861048"/>
            <a:ext cx="2021526" cy="26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056" y="3698957"/>
            <a:ext cx="2891408" cy="283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1400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525" y="-962"/>
            <a:ext cx="9144000" cy="523220"/>
          </a:xfrm>
          <a:prstGeom prst="rect">
            <a:avLst/>
          </a:prstGeom>
          <a:noFill/>
        </p:spPr>
        <p:txBody>
          <a:bodyPr wrap="square" rtlCol="0">
            <a:spAutoFit/>
          </a:bodyPr>
          <a:lstStyle/>
          <a:p>
            <a:pPr algn="ctr"/>
            <a:r>
              <a:rPr lang="ru-RU" sz="2800" dirty="0" smtClean="0">
                <a:solidFill>
                  <a:srgbClr val="FF0000"/>
                </a:solidFill>
              </a:rPr>
              <a:t>Паркеты</a:t>
            </a:r>
            <a:r>
              <a:rPr lang="ru-RU" sz="2800" dirty="0"/>
              <a:t>	</a:t>
            </a:r>
          </a:p>
        </p:txBody>
      </p:sp>
      <p:pic>
        <p:nvPicPr>
          <p:cNvPr id="11" name="Picture 7" descr="C:\Documents and Settings\Администратор\Мои документы\PICTURE\jpg\HORSEM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517488"/>
            <a:ext cx="3215763" cy="317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Documents and Settings\Администратор\Мои документы\PICTURE\Учебники\Птицы.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5084" y="3933056"/>
            <a:ext cx="4172882"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Documents and Settings\Администратор\Мои документы\PICTURE\Учебники\Ящерицы.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718" y="501695"/>
            <a:ext cx="3462147" cy="314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4032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479" y="18678"/>
            <a:ext cx="5516785" cy="3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479" y="3742732"/>
            <a:ext cx="5426595" cy="311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2943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25" y="4005064"/>
            <a:ext cx="6554787"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41" y="548680"/>
            <a:ext cx="696946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9751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52400"/>
            <a:ext cx="9144000" cy="457200"/>
          </a:xfrm>
        </p:spPr>
        <p:txBody>
          <a:bodyPr/>
          <a:lstStyle/>
          <a:p>
            <a:pPr eaLnBrk="1" hangingPunct="1"/>
            <a:r>
              <a:rPr lang="en-US" sz="2800" dirty="0" smtClean="0">
                <a:solidFill>
                  <a:srgbClr val="FF3300"/>
                </a:solidFill>
              </a:rPr>
              <a:t>VI. </a:t>
            </a:r>
            <a:r>
              <a:rPr lang="ru-RU" sz="2800" dirty="0" smtClean="0">
                <a:solidFill>
                  <a:srgbClr val="FF3300"/>
                </a:solidFill>
              </a:rPr>
              <a:t>КРИВЫЕ, КАК ТРАЕКТОРИИ ДВИЖЕНИЯ ТОЧЕК</a:t>
            </a:r>
          </a:p>
        </p:txBody>
      </p:sp>
      <p:sp>
        <p:nvSpPr>
          <p:cNvPr id="2051" name="Text Box 3"/>
          <p:cNvSpPr txBox="1">
            <a:spLocks noChangeArrowheads="1"/>
          </p:cNvSpPr>
          <p:nvPr/>
        </p:nvSpPr>
        <p:spPr bwMode="auto">
          <a:xfrm>
            <a:off x="152400" y="533400"/>
            <a:ext cx="8991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cs typeface="Times New Roman" pitchFamily="18" charset="0"/>
              </a:rPr>
              <a:t>Кривая, которую описывает точка, закрепленная на окружности, катящейся по прямой, называется</a:t>
            </a:r>
            <a:r>
              <a:rPr lang="ru-RU" sz="2800" dirty="0">
                <a:solidFill>
                  <a:schemeClr val="accent1"/>
                </a:solidFill>
                <a:cs typeface="Times New Roman" pitchFamily="18" charset="0"/>
              </a:rPr>
              <a:t> </a:t>
            </a:r>
            <a:r>
              <a:rPr lang="ru-RU" sz="2800" dirty="0">
                <a:solidFill>
                  <a:srgbClr val="FF3300"/>
                </a:solidFill>
                <a:cs typeface="Times New Roman" pitchFamily="18" charset="0"/>
              </a:rPr>
              <a:t>циклоидой</a:t>
            </a:r>
            <a:r>
              <a:rPr lang="ru-RU" sz="2800" dirty="0">
                <a:cs typeface="Times New Roman" pitchFamily="18" charset="0"/>
              </a:rPr>
              <a:t>.</a:t>
            </a:r>
          </a:p>
        </p:txBody>
      </p:sp>
      <p:pic>
        <p:nvPicPr>
          <p:cNvPr id="151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34016"/>
            <a:ext cx="8918681"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152400" y="4437112"/>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dirty="0">
                <a:cs typeface="Times New Roman" pitchFamily="18" charset="0"/>
              </a:rPr>
              <a:t>e</a:t>
            </a:r>
            <a:r>
              <a:rPr lang="en-US" sz="2800" dirty="0" smtClean="0">
                <a:cs typeface="Times New Roman" pitchFamily="18" charset="0"/>
              </a:rPr>
              <a:t>tudes.ru</a:t>
            </a:r>
            <a:endParaRPr lang="ru-RU" sz="2800" dirty="0">
              <a:cs typeface="Times New Roman" pitchFamily="18" charset="0"/>
            </a:endParaRPr>
          </a:p>
        </p:txBody>
      </p:sp>
    </p:spTree>
    <p:extLst>
      <p:ext uri="{BB962C8B-B14F-4D97-AF65-F5344CB8AC3E}">
        <p14:creationId xmlns:p14="http://schemas.microsoft.com/office/powerpoint/2010/main" val="37728897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835" y="564335"/>
            <a:ext cx="2863655" cy="267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15" y="506622"/>
            <a:ext cx="3050425" cy="276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578908"/>
            <a:ext cx="2640971"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653" y="3645024"/>
            <a:ext cx="2626340" cy="257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0167" y="3458436"/>
            <a:ext cx="2808312" cy="274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2546" y="3534217"/>
            <a:ext cx="2692633" cy="263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6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25" y="60325"/>
            <a:ext cx="5821363" cy="673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05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6632"/>
            <a:ext cx="712235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2930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731" y="3645024"/>
            <a:ext cx="2625935" cy="2794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Объект 1"/>
          <p:cNvGraphicFramePr>
            <a:graphicFrameLocks noChangeAspect="1"/>
          </p:cNvGraphicFramePr>
          <p:nvPr>
            <p:extLst>
              <p:ext uri="{D42A27DB-BD31-4B8C-83A1-F6EECF244321}">
                <p14:modId xmlns:p14="http://schemas.microsoft.com/office/powerpoint/2010/main" val="934305457"/>
              </p:ext>
            </p:extLst>
          </p:nvPr>
        </p:nvGraphicFramePr>
        <p:xfrm>
          <a:off x="6415994" y="3763114"/>
          <a:ext cx="2534300" cy="2651348"/>
        </p:xfrm>
        <a:graphic>
          <a:graphicData uri="http://schemas.openxmlformats.org/presentationml/2006/ole">
            <mc:AlternateContent xmlns:mc="http://schemas.openxmlformats.org/markup-compatibility/2006">
              <mc:Choice xmlns:v="urn:schemas-microsoft-com:vml" Requires="v">
                <p:oleObj spid="_x0000_s27661" name="Точечный рисунок" r:id="rId5" imgW="3057143" imgH="3200000" progId="PBrush">
                  <p:embed/>
                </p:oleObj>
              </mc:Choice>
              <mc:Fallback>
                <p:oleObj name="Точечный рисунок" r:id="rId5" imgW="3057143" imgH="3200000" progId="PBrush">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5994" y="3763114"/>
                        <a:ext cx="2534300" cy="2651348"/>
                      </a:xfrm>
                      <a:prstGeom prst="rect">
                        <a:avLst/>
                      </a:prstGeom>
                      <a:noFill/>
                      <a:ln>
                        <a:noFill/>
                      </a:ln>
                      <a:effectLst/>
                    </p:spPr>
                  </p:pic>
                </p:oleObj>
              </mc:Fallback>
            </mc:AlternateContent>
          </a:graphicData>
        </a:graphic>
      </p:graphicFrame>
      <p:pic>
        <p:nvPicPr>
          <p:cNvPr id="7"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404664"/>
            <a:ext cx="2572802" cy="2497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6731" y="144463"/>
            <a:ext cx="2880320" cy="290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Sin5tPol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1157" y="340975"/>
            <a:ext cx="2683974" cy="25612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3763114"/>
            <a:ext cx="2644810" cy="274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863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ru-RU" dirty="0" smtClean="0">
                <a:solidFill>
                  <a:srgbClr val="FF0000"/>
                </a:solidFill>
              </a:rPr>
              <a:t>Некоторые наши статьи о преподавании геометрии</a:t>
            </a:r>
          </a:p>
          <a:p>
            <a:pPr algn="ctr"/>
            <a:r>
              <a:rPr lang="ru-RU" dirty="0">
                <a:solidFill>
                  <a:srgbClr val="FF0000"/>
                </a:solidFill>
              </a:rPr>
              <a:t>(на сайте </a:t>
            </a:r>
            <a:r>
              <a:rPr lang="en-US" dirty="0" smtClean="0">
                <a:solidFill>
                  <a:srgbClr val="FF0000"/>
                </a:solidFill>
              </a:rPr>
              <a:t>vasmirnov.ru </a:t>
            </a:r>
            <a:r>
              <a:rPr lang="ru-RU" dirty="0" smtClean="0">
                <a:solidFill>
                  <a:srgbClr val="FF0000"/>
                </a:solidFill>
              </a:rPr>
              <a:t>имеются </a:t>
            </a:r>
            <a:r>
              <a:rPr lang="en-US" dirty="0" err="1">
                <a:solidFill>
                  <a:srgbClr val="FF0000"/>
                </a:solidFill>
              </a:rPr>
              <a:t>pdf</a:t>
            </a:r>
            <a:r>
              <a:rPr lang="en-US" dirty="0">
                <a:solidFill>
                  <a:srgbClr val="FF0000"/>
                </a:solidFill>
              </a:rPr>
              <a:t>-</a:t>
            </a:r>
            <a:r>
              <a:rPr lang="ru-RU" dirty="0" smtClean="0">
                <a:solidFill>
                  <a:srgbClr val="FF0000"/>
                </a:solidFill>
              </a:rPr>
              <a:t>файлы</a:t>
            </a:r>
            <a:r>
              <a:rPr lang="en-US" dirty="0" smtClean="0">
                <a:solidFill>
                  <a:srgbClr val="FF0000"/>
                </a:solidFill>
              </a:rPr>
              <a:t> </a:t>
            </a:r>
            <a:r>
              <a:rPr lang="ru-RU" dirty="0" smtClean="0">
                <a:solidFill>
                  <a:srgbClr val="FF0000"/>
                </a:solidFill>
              </a:rPr>
              <a:t>этих статей)</a:t>
            </a:r>
            <a:endParaRPr lang="ru-RU" dirty="0"/>
          </a:p>
        </p:txBody>
      </p:sp>
      <p:sp>
        <p:nvSpPr>
          <p:cNvPr id="6" name="TextBox 5"/>
          <p:cNvSpPr txBox="1"/>
          <p:nvPr/>
        </p:nvSpPr>
        <p:spPr>
          <a:xfrm>
            <a:off x="287668" y="823502"/>
            <a:ext cx="8100756" cy="5632311"/>
          </a:xfrm>
          <a:prstGeom prst="rect">
            <a:avLst/>
          </a:prstGeom>
          <a:noFill/>
        </p:spPr>
        <p:txBody>
          <a:bodyPr wrap="square" rtlCol="0">
            <a:spAutoFit/>
          </a:bodyPr>
          <a:lstStyle/>
          <a:p>
            <a:r>
              <a:rPr lang="ru-RU" sz="1800" dirty="0" smtClean="0"/>
              <a:t>1. Абсолютная геометрия.</a:t>
            </a:r>
          </a:p>
          <a:p>
            <a:r>
              <a:rPr lang="ru-RU" sz="1800" dirty="0" smtClean="0"/>
              <a:t>2. </a:t>
            </a:r>
            <a:r>
              <a:rPr lang="ru-RU" sz="1800" dirty="0" err="1" smtClean="0"/>
              <a:t>Автоподобные</a:t>
            </a:r>
            <a:r>
              <a:rPr lang="ru-RU" sz="1800" dirty="0" smtClean="0"/>
              <a:t> фигуры.</a:t>
            </a:r>
          </a:p>
          <a:p>
            <a:r>
              <a:rPr lang="ru-RU" sz="1800" dirty="0" smtClean="0"/>
              <a:t>3. Аксиоматика элементарной геометрии.</a:t>
            </a:r>
          </a:p>
          <a:p>
            <a:r>
              <a:rPr lang="ru-RU" sz="1800" dirty="0" smtClean="0"/>
              <a:t>4. Алгебраические операции над отрезками и углами.</a:t>
            </a:r>
          </a:p>
          <a:p>
            <a:r>
              <a:rPr lang="ru-RU" sz="1800" dirty="0" smtClean="0"/>
              <a:t>5. Вписанные и описанные многоугольники.</a:t>
            </a:r>
          </a:p>
          <a:p>
            <a:r>
              <a:rPr lang="ru-RU" sz="1800" dirty="0" smtClean="0"/>
              <a:t>6. </a:t>
            </a:r>
            <a:r>
              <a:rPr lang="ru-RU" sz="1800" dirty="0"/>
              <a:t>Еще одно доказательство теоремы Пифагора.</a:t>
            </a:r>
          </a:p>
          <a:p>
            <a:r>
              <a:rPr lang="ru-RU" sz="1800" dirty="0" smtClean="0"/>
              <a:t>7. </a:t>
            </a:r>
            <a:r>
              <a:rPr lang="ru-RU" sz="1800" dirty="0"/>
              <a:t>Задачи с практическим содержанием, как средство развития геометрических представлений учащихся.</a:t>
            </a:r>
          </a:p>
          <a:p>
            <a:r>
              <a:rPr lang="ru-RU" sz="1800" dirty="0" smtClean="0"/>
              <a:t>8. Измерение длин отрезков.</a:t>
            </a:r>
          </a:p>
          <a:p>
            <a:r>
              <a:rPr lang="ru-RU" sz="1800" dirty="0" smtClean="0"/>
              <a:t>9. Как научить школьников решать задачи по геометрии.</a:t>
            </a:r>
          </a:p>
          <a:p>
            <a:r>
              <a:rPr lang="ru-RU" sz="1800" dirty="0" smtClean="0"/>
              <a:t>10. </a:t>
            </a:r>
            <a:r>
              <a:rPr lang="ru-RU" sz="1800" dirty="0"/>
              <a:t>Какой быть геометрии в ГИА и ЕГЭ по математике?</a:t>
            </a:r>
          </a:p>
          <a:p>
            <a:r>
              <a:rPr lang="ru-RU" sz="1800" dirty="0"/>
              <a:t>1</a:t>
            </a:r>
            <a:r>
              <a:rPr lang="ru-RU" sz="1800" dirty="0" smtClean="0"/>
              <a:t>1. Кривые, как геометрические места точек.</a:t>
            </a:r>
          </a:p>
          <a:p>
            <a:r>
              <a:rPr lang="ru-RU" sz="1800" dirty="0"/>
              <a:t>1</a:t>
            </a:r>
            <a:r>
              <a:rPr lang="ru-RU" sz="1800" dirty="0" smtClean="0"/>
              <a:t>2. Кривые, как траектории движения точек.</a:t>
            </a:r>
          </a:p>
          <a:p>
            <a:r>
              <a:rPr lang="ru-RU" sz="1800" dirty="0"/>
              <a:t>1</a:t>
            </a:r>
            <a:r>
              <a:rPr lang="ru-RU" sz="1800" dirty="0" smtClean="0"/>
              <a:t>3. О развитии критического мышления учащихся при обучении геометрии.</a:t>
            </a:r>
          </a:p>
          <a:p>
            <a:r>
              <a:rPr lang="ru-RU" sz="1800" dirty="0" smtClean="0"/>
              <a:t>14. О новой концепции обучения геометрии в школе. </a:t>
            </a:r>
          </a:p>
          <a:p>
            <a:r>
              <a:rPr lang="ru-RU" sz="1800" dirty="0"/>
              <a:t>1</a:t>
            </a:r>
            <a:r>
              <a:rPr lang="ru-RU" sz="1800" dirty="0" smtClean="0"/>
              <a:t>5. </a:t>
            </a:r>
            <a:r>
              <a:rPr lang="ru-RU" sz="1800" dirty="0"/>
              <a:t>О сумме углов звёздчатых многоугольников.</a:t>
            </a:r>
          </a:p>
          <a:p>
            <a:r>
              <a:rPr lang="ru-RU" sz="1800" dirty="0"/>
              <a:t>1</a:t>
            </a:r>
            <a:r>
              <a:rPr lang="ru-RU" sz="1800" dirty="0" smtClean="0"/>
              <a:t>6. </a:t>
            </a:r>
            <a:r>
              <a:rPr lang="ru-RU" sz="1800" dirty="0"/>
              <a:t>Построения на клетчатой бумаге.</a:t>
            </a:r>
          </a:p>
          <a:p>
            <a:r>
              <a:rPr lang="ru-RU" sz="1800" dirty="0"/>
              <a:t>1</a:t>
            </a:r>
            <a:r>
              <a:rPr lang="ru-RU" sz="1800" dirty="0" smtClean="0"/>
              <a:t>7. Проектное обучение математике на примере темы «Окружность Эйлера».</a:t>
            </a:r>
          </a:p>
          <a:p>
            <a:r>
              <a:rPr lang="ru-RU" sz="1800" dirty="0"/>
              <a:t>1</a:t>
            </a:r>
            <a:r>
              <a:rPr lang="ru-RU" sz="1800" dirty="0" smtClean="0"/>
              <a:t>8. </a:t>
            </a:r>
            <a:r>
              <a:rPr lang="ru-RU" sz="1800" dirty="0"/>
              <a:t>Теорема о пропорциональных отрезках.</a:t>
            </a:r>
          </a:p>
          <a:p>
            <a:r>
              <a:rPr lang="ru-RU" sz="1800" dirty="0"/>
              <a:t>1</a:t>
            </a:r>
            <a:r>
              <a:rPr lang="ru-RU" sz="1800" dirty="0" smtClean="0"/>
              <a:t>9. </a:t>
            </a:r>
            <a:r>
              <a:rPr lang="ru-RU" sz="1800" dirty="0"/>
              <a:t>Учебник, или результаты обучения</a:t>
            </a:r>
            <a:r>
              <a:rPr lang="ru-RU" sz="1800" dirty="0" smtClean="0"/>
              <a:t>.</a:t>
            </a:r>
            <a:endParaRPr lang="ru-RU" sz="1800" dirty="0"/>
          </a:p>
        </p:txBody>
      </p:sp>
    </p:spTree>
    <p:extLst>
      <p:ext uri="{BB962C8B-B14F-4D97-AF65-F5344CB8AC3E}">
        <p14:creationId xmlns:p14="http://schemas.microsoft.com/office/powerpoint/2010/main" val="36692384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ru-RU" dirty="0" smtClean="0">
                <a:solidFill>
                  <a:srgbClr val="FF0000"/>
                </a:solidFill>
              </a:rPr>
              <a:t>Пособия для подготовки к ОГЭ и ЕГЭ</a:t>
            </a:r>
            <a:r>
              <a:rPr lang="ru-RU" dirty="0" smtClean="0"/>
              <a:t>	</a:t>
            </a:r>
            <a:endParaRPr lang="ru-RU" dirty="0"/>
          </a:p>
        </p:txBody>
      </p:sp>
      <p:pic>
        <p:nvPicPr>
          <p:cNvPr id="5" name="Рисунок 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80" y="908720"/>
            <a:ext cx="3769770" cy="5445224"/>
          </a:xfrm>
          <a:prstGeom prst="rect">
            <a:avLst/>
          </a:prstGeom>
        </p:spPr>
      </p:pic>
      <p:pic>
        <p:nvPicPr>
          <p:cNvPr id="6" name="Рисунок 5">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927279"/>
            <a:ext cx="3823631" cy="5426665"/>
          </a:xfrm>
          <a:prstGeom prst="rect">
            <a:avLst/>
          </a:prstGeom>
        </p:spPr>
      </p:pic>
    </p:spTree>
    <p:extLst>
      <p:ext uri="{BB962C8B-B14F-4D97-AF65-F5344CB8AC3E}">
        <p14:creationId xmlns:p14="http://schemas.microsoft.com/office/powerpoint/2010/main" val="25304738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7668" y="823502"/>
            <a:ext cx="8856332" cy="4801314"/>
          </a:xfrm>
          <a:prstGeom prst="rect">
            <a:avLst/>
          </a:prstGeom>
          <a:noFill/>
        </p:spPr>
        <p:txBody>
          <a:bodyPr wrap="square" rtlCol="0">
            <a:spAutoFit/>
          </a:bodyPr>
          <a:lstStyle/>
          <a:p>
            <a:r>
              <a:rPr lang="ru-RU" sz="1800" dirty="0" smtClean="0"/>
              <a:t>20. </a:t>
            </a:r>
            <a:r>
              <a:rPr lang="ru-RU" sz="1800" dirty="0"/>
              <a:t>Вписанные и описанные фигуры в пространстве.</a:t>
            </a:r>
          </a:p>
          <a:p>
            <a:r>
              <a:rPr lang="ru-RU" sz="1800" dirty="0" smtClean="0"/>
              <a:t>21. </a:t>
            </a:r>
            <a:r>
              <a:rPr lang="ru-RU" sz="1800" dirty="0"/>
              <a:t>Задачи на нахождение кратчайших путей на поверхностях.</a:t>
            </a:r>
          </a:p>
          <a:p>
            <a:r>
              <a:rPr lang="ru-RU" sz="1800" dirty="0" smtClean="0"/>
              <a:t>22. </a:t>
            </a:r>
            <a:r>
              <a:rPr lang="ru-RU" sz="1800" dirty="0"/>
              <a:t>Задачи на нахождение объёмов многогранников, развивающие пространственные представления учащихся.</a:t>
            </a:r>
          </a:p>
          <a:p>
            <a:r>
              <a:rPr lang="ru-RU" sz="1800" dirty="0" smtClean="0"/>
              <a:t>23. </a:t>
            </a:r>
            <a:r>
              <a:rPr lang="ru-RU" sz="1800" dirty="0"/>
              <a:t>Задачи на распознавание пространственных фигур.</a:t>
            </a:r>
          </a:p>
          <a:p>
            <a:r>
              <a:rPr lang="ru-RU" sz="1800" dirty="0" smtClean="0"/>
              <a:t>24. </a:t>
            </a:r>
            <a:r>
              <a:rPr lang="ru-RU" sz="1800" dirty="0"/>
              <a:t>Задачи на распознавание сечений многогранников. </a:t>
            </a:r>
            <a:endParaRPr lang="ru-RU" sz="1800" dirty="0" smtClean="0"/>
          </a:p>
          <a:p>
            <a:r>
              <a:rPr lang="ru-RU" sz="1800" dirty="0" smtClean="0"/>
              <a:t>25. Заполнение пространства многогранниками.</a:t>
            </a:r>
          </a:p>
          <a:p>
            <a:r>
              <a:rPr lang="ru-RU" sz="1800" dirty="0" smtClean="0"/>
              <a:t>26. </a:t>
            </a:r>
            <a:r>
              <a:rPr lang="ru-RU" sz="1800" dirty="0"/>
              <a:t>Измерение многогранных углов.</a:t>
            </a:r>
          </a:p>
          <a:p>
            <a:r>
              <a:rPr lang="ru-RU" sz="1800" dirty="0" smtClean="0"/>
              <a:t>27. </a:t>
            </a:r>
            <a:r>
              <a:rPr lang="ru-RU" sz="1800" dirty="0"/>
              <a:t>Изображение пространственных фигур в центральной проекции.</a:t>
            </a:r>
          </a:p>
          <a:p>
            <a:r>
              <a:rPr lang="ru-RU" sz="1800" dirty="0" smtClean="0"/>
              <a:t>28. </a:t>
            </a:r>
            <a:r>
              <a:rPr lang="ru-RU" sz="1800" dirty="0"/>
              <a:t>Использование принципа Кавальери для нахождения объёмов пространственных фигур.</a:t>
            </a:r>
          </a:p>
          <a:p>
            <a:r>
              <a:rPr lang="ru-RU" sz="1800" dirty="0" smtClean="0"/>
              <a:t>29. </a:t>
            </a:r>
            <a:r>
              <a:rPr lang="ru-RU" sz="1800" dirty="0"/>
              <a:t>Каскады и правильных многогранников.</a:t>
            </a:r>
          </a:p>
          <a:p>
            <a:r>
              <a:rPr lang="ru-RU" sz="1800" dirty="0" smtClean="0"/>
              <a:t>30. </a:t>
            </a:r>
            <a:r>
              <a:rPr lang="ru-RU" sz="1800" dirty="0"/>
              <a:t>Об определениях параллелепипеда и призмы.</a:t>
            </a:r>
          </a:p>
          <a:p>
            <a:r>
              <a:rPr lang="ru-RU" sz="1800" dirty="0" smtClean="0"/>
              <a:t>31. </a:t>
            </a:r>
            <a:r>
              <a:rPr lang="ru-RU" sz="1800" dirty="0" err="1" smtClean="0"/>
              <a:t>Полувписанные</a:t>
            </a:r>
            <a:r>
              <a:rPr lang="ru-RU" sz="1800" dirty="0" smtClean="0"/>
              <a:t> сферы.</a:t>
            </a:r>
          </a:p>
          <a:p>
            <a:r>
              <a:rPr lang="ru-RU" sz="1800" dirty="0" smtClean="0"/>
              <a:t>32. Построения на изображениях пространственных фигур.</a:t>
            </a:r>
            <a:endParaRPr lang="ru-RU" sz="1800" dirty="0"/>
          </a:p>
          <a:p>
            <a:r>
              <a:rPr lang="ru-RU" sz="1800" dirty="0" smtClean="0"/>
              <a:t>33. </a:t>
            </a:r>
            <a:r>
              <a:rPr lang="ru-RU" sz="1800" dirty="0"/>
              <a:t>Развитие пространственных представлений старшеклассников при изучении темы «Поворот. Фигуры </a:t>
            </a:r>
            <a:r>
              <a:rPr lang="ru-RU" sz="1800" dirty="0" smtClean="0"/>
              <a:t>вращения».</a:t>
            </a:r>
            <a:endParaRPr lang="ru-RU" sz="1800" dirty="0"/>
          </a:p>
        </p:txBody>
      </p:sp>
    </p:spTree>
    <p:extLst>
      <p:ext uri="{BB962C8B-B14F-4D97-AF65-F5344CB8AC3E}">
        <p14:creationId xmlns:p14="http://schemas.microsoft.com/office/powerpoint/2010/main" val="920259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3820172</TotalTime>
  <Words>1883</Words>
  <Application>Microsoft Office PowerPoint</Application>
  <PresentationFormat>Экран (4:3)</PresentationFormat>
  <Paragraphs>590</Paragraphs>
  <Slides>90</Slides>
  <Notes>70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90</vt:i4>
      </vt:variant>
    </vt:vector>
  </HeadingPairs>
  <TitlesOfParts>
    <vt:vector size="93" baseType="lpstr">
      <vt:lpstr>Оформление по умолчанию</vt:lpstr>
      <vt:lpstr>Equation</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Важность геометрии для науки</vt:lpstr>
      <vt:lpstr>Важность геометрии для образования</vt:lpstr>
      <vt:lpstr>Опыт обучения геометрии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Аксиоматический метод</vt:lpstr>
      <vt:lpstr>Теоремы и доказательства</vt:lpstr>
      <vt:lpstr>Понятие равенства</vt:lpstr>
      <vt:lpstr>Операции над отрезками</vt:lpstr>
      <vt:lpstr>Равенство углов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VI. КРИВЫЕ, КАК ТРАЕКТОРИИ ДВИЖЕНИЯ ТОЧЕК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Основные геометрические фигуры</dc:title>
  <dc:creator>*</dc:creator>
  <cp:lastModifiedBy>Владимир</cp:lastModifiedBy>
  <cp:revision>447</cp:revision>
  <dcterms:created xsi:type="dcterms:W3CDTF">2008-04-30T05:51:18Z</dcterms:created>
  <dcterms:modified xsi:type="dcterms:W3CDTF">2020-01-22T08:56:27Z</dcterms:modified>
</cp:coreProperties>
</file>